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49" r:id="rId2"/>
    <p:sldMasterId id="2147483651" r:id="rId3"/>
    <p:sldMasterId id="2147483650" r:id="rId4"/>
  </p:sldMasterIdLst>
  <p:notesMasterIdLst>
    <p:notesMasterId r:id="rId13"/>
  </p:notesMasterIdLst>
  <p:handoutMasterIdLst>
    <p:handoutMasterId r:id="rId14"/>
  </p:handoutMasterIdLst>
  <p:sldIdLst>
    <p:sldId id="256" r:id="rId5"/>
    <p:sldId id="423" r:id="rId6"/>
    <p:sldId id="397" r:id="rId7"/>
    <p:sldId id="432" r:id="rId8"/>
    <p:sldId id="433" r:id="rId9"/>
    <p:sldId id="437" r:id="rId10"/>
    <p:sldId id="438" r:id="rId11"/>
    <p:sldId id="386" r:id="rId12"/>
  </p:sldIdLst>
  <p:sldSz cx="9144000" cy="6858000" type="screen4x3"/>
  <p:notesSz cx="6797675" cy="9928225"/>
  <p:defaultTextStyle>
    <a:defPPr>
      <a:defRPr lang="ru-RU"/>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820C"/>
    <a:srgbClr val="FF9933"/>
    <a:srgbClr val="CC3300"/>
    <a:srgbClr val="B81E16"/>
    <a:srgbClr val="F6621A"/>
    <a:srgbClr val="990000"/>
    <a:srgbClr val="FFCC00"/>
    <a:srgbClr val="D93720"/>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91" autoAdjust="0"/>
    <p:restoredTop sz="56442" autoAdjust="0"/>
  </p:normalViewPr>
  <p:slideViewPr>
    <p:cSldViewPr>
      <p:cViewPr>
        <p:scale>
          <a:sx n="70" d="100"/>
          <a:sy n="70" d="100"/>
        </p:scale>
        <p:origin x="-2808" y="-978"/>
      </p:cViewPr>
      <p:guideLst>
        <p:guide orient="horz" pos="2160"/>
        <p:guide pos="510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86" y="72"/>
      </p:cViewPr>
      <p:guideLst>
        <p:guide orient="horz" pos="3128"/>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1"/>
            <a:ext cx="2945873" cy="495772"/>
          </a:xfrm>
          <a:prstGeom prst="rect">
            <a:avLst/>
          </a:prstGeom>
        </p:spPr>
        <p:txBody>
          <a:bodyPr vert="horz" lIns="92272" tIns="46136" rIns="92272" bIns="46136" rtlCol="0"/>
          <a:lstStyle>
            <a:lvl1pPr algn="l">
              <a:defRPr sz="1200"/>
            </a:lvl1pPr>
          </a:lstStyle>
          <a:p>
            <a:endParaRPr lang="ru-RU" dirty="0"/>
          </a:p>
        </p:txBody>
      </p:sp>
      <p:sp>
        <p:nvSpPr>
          <p:cNvPr id="3" name="Дата 2"/>
          <p:cNvSpPr>
            <a:spLocks noGrp="1"/>
          </p:cNvSpPr>
          <p:nvPr>
            <p:ph type="dt" sz="quarter" idx="1"/>
          </p:nvPr>
        </p:nvSpPr>
        <p:spPr>
          <a:xfrm>
            <a:off x="3850199" y="1"/>
            <a:ext cx="2945873" cy="495772"/>
          </a:xfrm>
          <a:prstGeom prst="rect">
            <a:avLst/>
          </a:prstGeom>
        </p:spPr>
        <p:txBody>
          <a:bodyPr vert="horz" lIns="92272" tIns="46136" rIns="92272" bIns="46136" rtlCol="0"/>
          <a:lstStyle>
            <a:lvl1pPr algn="r">
              <a:defRPr sz="1200"/>
            </a:lvl1pPr>
          </a:lstStyle>
          <a:p>
            <a:fld id="{F997CEB9-82DE-4077-8614-E478E3B61DB2}" type="datetimeFigureOut">
              <a:rPr lang="ru-RU" smtClean="0"/>
              <a:t>29.11.2012</a:t>
            </a:fld>
            <a:endParaRPr lang="ru-RU" dirty="0"/>
          </a:p>
        </p:txBody>
      </p:sp>
      <p:sp>
        <p:nvSpPr>
          <p:cNvPr id="4" name="Нижний колонтитул 3"/>
          <p:cNvSpPr>
            <a:spLocks noGrp="1"/>
          </p:cNvSpPr>
          <p:nvPr>
            <p:ph type="ftr" sz="quarter" idx="2"/>
          </p:nvPr>
        </p:nvSpPr>
        <p:spPr>
          <a:xfrm>
            <a:off x="2" y="9430855"/>
            <a:ext cx="2945873" cy="495772"/>
          </a:xfrm>
          <a:prstGeom prst="rect">
            <a:avLst/>
          </a:prstGeom>
        </p:spPr>
        <p:txBody>
          <a:bodyPr vert="horz" lIns="92272" tIns="46136" rIns="92272" bIns="46136" rtlCol="0" anchor="b"/>
          <a:lstStyle>
            <a:lvl1pPr algn="l">
              <a:defRPr sz="1200"/>
            </a:lvl1pPr>
          </a:lstStyle>
          <a:p>
            <a:endParaRPr lang="ru-RU" dirty="0"/>
          </a:p>
        </p:txBody>
      </p:sp>
      <p:sp>
        <p:nvSpPr>
          <p:cNvPr id="5" name="Номер слайда 4"/>
          <p:cNvSpPr>
            <a:spLocks noGrp="1"/>
          </p:cNvSpPr>
          <p:nvPr>
            <p:ph type="sldNum" sz="quarter" idx="3"/>
          </p:nvPr>
        </p:nvSpPr>
        <p:spPr>
          <a:xfrm>
            <a:off x="3850199" y="9430855"/>
            <a:ext cx="2945873" cy="495772"/>
          </a:xfrm>
          <a:prstGeom prst="rect">
            <a:avLst/>
          </a:prstGeom>
        </p:spPr>
        <p:txBody>
          <a:bodyPr vert="horz" lIns="92272" tIns="46136" rIns="92272" bIns="46136" rtlCol="0" anchor="b"/>
          <a:lstStyle>
            <a:lvl1pPr algn="r">
              <a:defRPr sz="1200"/>
            </a:lvl1pPr>
          </a:lstStyle>
          <a:p>
            <a:fld id="{9B49E881-6689-4DBE-8A62-14014CBE184F}" type="slidenum">
              <a:rPr lang="ru-RU" smtClean="0"/>
              <a:t>‹#›</a:t>
            </a:fld>
            <a:endParaRPr lang="ru-RU" dirty="0"/>
          </a:p>
        </p:txBody>
      </p:sp>
    </p:spTree>
    <p:extLst>
      <p:ext uri="{BB962C8B-B14F-4D97-AF65-F5344CB8AC3E}">
        <p14:creationId xmlns:p14="http://schemas.microsoft.com/office/powerpoint/2010/main" val="408592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6" y="1"/>
            <a:ext cx="2945873" cy="495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04" tIns="46104" rIns="92204" bIns="46104" numCol="1" anchor="t" anchorCtr="0" compatLnSpc="1">
            <a:prstTxWarp prst="textNoShape">
              <a:avLst/>
            </a:prstTxWarp>
          </a:bodyPr>
          <a:lstStyle>
            <a:lvl1pPr>
              <a:defRPr sz="1200"/>
            </a:lvl1pPr>
          </a:lstStyle>
          <a:p>
            <a:endParaRPr lang="ru-RU" dirty="0"/>
          </a:p>
        </p:txBody>
      </p:sp>
      <p:sp>
        <p:nvSpPr>
          <p:cNvPr id="7171" name="Rectangle 3"/>
          <p:cNvSpPr>
            <a:spLocks noGrp="1" noChangeArrowheads="1"/>
          </p:cNvSpPr>
          <p:nvPr>
            <p:ph type="dt" idx="1"/>
          </p:nvPr>
        </p:nvSpPr>
        <p:spPr bwMode="auto">
          <a:xfrm>
            <a:off x="3850202" y="1"/>
            <a:ext cx="2945873" cy="495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04" tIns="46104" rIns="92204" bIns="46104" numCol="1" anchor="t" anchorCtr="0" compatLnSpc="1">
            <a:prstTxWarp prst="textNoShape">
              <a:avLst/>
            </a:prstTxWarp>
          </a:bodyPr>
          <a:lstStyle>
            <a:lvl1pPr algn="r">
              <a:defRPr sz="1200"/>
            </a:lvl1pPr>
          </a:lstStyle>
          <a:p>
            <a:endParaRPr lang="ru-RU" dirty="0"/>
          </a:p>
        </p:txBody>
      </p:sp>
      <p:sp>
        <p:nvSpPr>
          <p:cNvPr id="7172" name="Rectangle 4"/>
          <p:cNvSpPr>
            <a:spLocks noGrp="1" noRot="1" noChangeAspect="1" noChangeArrowheads="1" noTextEdit="1"/>
          </p:cNvSpPr>
          <p:nvPr>
            <p:ph type="sldImg" idx="2"/>
          </p:nvPr>
        </p:nvSpPr>
        <p:spPr bwMode="auto">
          <a:xfrm>
            <a:off x="915988" y="744538"/>
            <a:ext cx="4965700"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679453" y="4716233"/>
            <a:ext cx="5438783" cy="44667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04" tIns="46104" rIns="92204" bIns="46104"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7174" name="Rectangle 6"/>
          <p:cNvSpPr>
            <a:spLocks noGrp="1" noChangeArrowheads="1"/>
          </p:cNvSpPr>
          <p:nvPr>
            <p:ph type="ftr" sz="quarter" idx="4"/>
          </p:nvPr>
        </p:nvSpPr>
        <p:spPr bwMode="auto">
          <a:xfrm>
            <a:off x="6" y="9430859"/>
            <a:ext cx="2945873" cy="495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04" tIns="46104" rIns="92204" bIns="46104" numCol="1" anchor="b" anchorCtr="0" compatLnSpc="1">
            <a:prstTxWarp prst="textNoShape">
              <a:avLst/>
            </a:prstTxWarp>
          </a:bodyPr>
          <a:lstStyle>
            <a:lvl1pPr>
              <a:defRPr sz="1200"/>
            </a:lvl1pPr>
          </a:lstStyle>
          <a:p>
            <a:endParaRPr lang="ru-RU" dirty="0"/>
          </a:p>
        </p:txBody>
      </p:sp>
      <p:sp>
        <p:nvSpPr>
          <p:cNvPr id="7175" name="Rectangle 7"/>
          <p:cNvSpPr>
            <a:spLocks noGrp="1" noChangeArrowheads="1"/>
          </p:cNvSpPr>
          <p:nvPr>
            <p:ph type="sldNum" sz="quarter" idx="5"/>
          </p:nvPr>
        </p:nvSpPr>
        <p:spPr bwMode="auto">
          <a:xfrm>
            <a:off x="3850202" y="9430859"/>
            <a:ext cx="2945873" cy="495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04" tIns="46104" rIns="92204" bIns="46104" numCol="1" anchor="b" anchorCtr="0" compatLnSpc="1">
            <a:prstTxWarp prst="textNoShape">
              <a:avLst/>
            </a:prstTxWarp>
          </a:bodyPr>
          <a:lstStyle>
            <a:lvl1pPr algn="r">
              <a:defRPr sz="1200"/>
            </a:lvl1pPr>
          </a:lstStyle>
          <a:p>
            <a:fld id="{D4B9F5BA-AC78-4945-A3BB-D6ADDB52E48F}" type="slidenum">
              <a:rPr lang="ru-RU"/>
              <a:pPr/>
              <a:t>‹#›</a:t>
            </a:fld>
            <a:endParaRPr lang="ru-RU" dirty="0"/>
          </a:p>
        </p:txBody>
      </p:sp>
    </p:spTree>
    <p:extLst>
      <p:ext uri="{BB962C8B-B14F-4D97-AF65-F5344CB8AC3E}">
        <p14:creationId xmlns:p14="http://schemas.microsoft.com/office/powerpoint/2010/main" val="41382822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endParaRPr lang="ru-RU" sz="900" i="0" dirty="0" smtClean="0"/>
          </a:p>
        </p:txBody>
      </p:sp>
      <p:sp>
        <p:nvSpPr>
          <p:cNvPr id="4" name="Номер слайда 3"/>
          <p:cNvSpPr>
            <a:spLocks noGrp="1"/>
          </p:cNvSpPr>
          <p:nvPr>
            <p:ph type="sldNum" sz="quarter" idx="10"/>
          </p:nvPr>
        </p:nvSpPr>
        <p:spPr/>
        <p:txBody>
          <a:bodyPr/>
          <a:lstStyle/>
          <a:p>
            <a:fld id="{D4B9F5BA-AC78-4945-A3BB-D6ADDB52E48F}" type="slidenum">
              <a:rPr lang="ru-RU" smtClean="0"/>
              <a:pPr/>
              <a:t>1</a:t>
            </a:fld>
            <a:endParaRPr lang="ru-RU" dirty="0"/>
          </a:p>
        </p:txBody>
      </p:sp>
    </p:spTree>
    <p:extLst>
      <p:ext uri="{BB962C8B-B14F-4D97-AF65-F5344CB8AC3E}">
        <p14:creationId xmlns:p14="http://schemas.microsoft.com/office/powerpoint/2010/main" val="564782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baseline="0" dirty="0" smtClean="0"/>
              <a:t> </a:t>
            </a:r>
            <a:endParaRPr lang="ru-RU" dirty="0"/>
          </a:p>
        </p:txBody>
      </p:sp>
      <p:sp>
        <p:nvSpPr>
          <p:cNvPr id="4" name="Номер слайда 3"/>
          <p:cNvSpPr>
            <a:spLocks noGrp="1"/>
          </p:cNvSpPr>
          <p:nvPr>
            <p:ph type="sldNum" sz="quarter" idx="10"/>
          </p:nvPr>
        </p:nvSpPr>
        <p:spPr/>
        <p:txBody>
          <a:bodyPr/>
          <a:lstStyle/>
          <a:p>
            <a:fld id="{625245B0-64E8-4C46-81F0-A393201A89AB}" type="slidenum">
              <a:rPr lang="ru-RU" smtClean="0"/>
              <a:t>2</a:t>
            </a:fld>
            <a:endParaRPr lang="ru-RU"/>
          </a:p>
        </p:txBody>
      </p:sp>
    </p:spTree>
    <p:extLst>
      <p:ext uri="{BB962C8B-B14F-4D97-AF65-F5344CB8AC3E}">
        <p14:creationId xmlns:p14="http://schemas.microsoft.com/office/powerpoint/2010/main" val="4110748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4B9F5BA-AC78-4945-A3BB-D6ADDB52E48F}" type="slidenum">
              <a:rPr lang="ru-RU" smtClean="0"/>
              <a:pPr/>
              <a:t>3</a:t>
            </a:fld>
            <a:endParaRPr lang="ru-RU" dirty="0"/>
          </a:p>
        </p:txBody>
      </p:sp>
    </p:spTree>
    <p:extLst>
      <p:ext uri="{BB962C8B-B14F-4D97-AF65-F5344CB8AC3E}">
        <p14:creationId xmlns:p14="http://schemas.microsoft.com/office/powerpoint/2010/main" val="1478600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000" dirty="0" smtClean="0"/>
              <a:t>Мы видим хороший потенциал дальнейшего роста объемов поддержки инновационных МСП. </a:t>
            </a:r>
          </a:p>
          <a:p>
            <a:r>
              <a:rPr lang="ru-RU" sz="1000" dirty="0" smtClean="0"/>
              <a:t>В этом году мы проводили исследование «Финансовое состояние и ожидания малого и среднего бизнеса в 2012 году». Опросили 1220 руководителей предприятий из 16 регионов.</a:t>
            </a:r>
          </a:p>
          <a:p>
            <a:r>
              <a:rPr lang="ru-RU" sz="1000" dirty="0" smtClean="0"/>
              <a:t>В том числе мы выясняли внедряет ли предприятие инновации, уточняли какого рода инновации они внедряют. </a:t>
            </a:r>
          </a:p>
          <a:p>
            <a:r>
              <a:rPr lang="ru-RU" sz="1000" dirty="0" smtClean="0"/>
              <a:t>Показательны результаты. 39,4% респондентов считают что их предприятие внедряет инновации. Причем 30,7%полагают, что они внедряют производственные (технологические инновации), и в совокупности 21,5% считают что выпускают уникальную продукцию для местного и даже международного рынка. </a:t>
            </a:r>
          </a:p>
          <a:p>
            <a:r>
              <a:rPr lang="ru-RU" sz="1000" dirty="0" smtClean="0"/>
              <a:t>При чем больше всего «</a:t>
            </a:r>
            <a:r>
              <a:rPr lang="ru-RU" sz="1000" dirty="0" err="1" smtClean="0"/>
              <a:t>инноваторов</a:t>
            </a:r>
            <a:r>
              <a:rPr lang="ru-RU" sz="1000" dirty="0" smtClean="0"/>
              <a:t>» среди средних компаний. Необходимо также отметить, что </a:t>
            </a:r>
            <a:r>
              <a:rPr lang="ru-RU" sz="1000" dirty="0" err="1" smtClean="0"/>
              <a:t>инновационно</a:t>
            </a:r>
            <a:r>
              <a:rPr lang="ru-RU" sz="1000" dirty="0" smtClean="0"/>
              <a:t>-активные предприятия давали лучшие оценки своему финансовому положению.</a:t>
            </a:r>
          </a:p>
          <a:p>
            <a:r>
              <a:rPr lang="ru-RU" sz="1000" dirty="0" smtClean="0"/>
              <a:t>Оптимизм нашего бизнеса вселяет уверенность и в нас.</a:t>
            </a:r>
          </a:p>
          <a:p>
            <a:r>
              <a:rPr lang="ru-RU" sz="1000" dirty="0" smtClean="0"/>
              <a:t>Понятно, что </a:t>
            </a:r>
            <a:r>
              <a:rPr lang="ru-RU" sz="1000" dirty="0" err="1" smtClean="0"/>
              <a:t>инновационно</a:t>
            </a:r>
            <a:r>
              <a:rPr lang="ru-RU" sz="1000" dirty="0" smtClean="0"/>
              <a:t>-активные предприятия могут располагаться где угодно на территории нашей необъятной Родины, но есть регионы, где им создаются наиболее благоприятные условия. Есть Ассоциация инновационных регионов, есть ОЭЗ, </a:t>
            </a:r>
            <a:r>
              <a:rPr lang="ru-RU" sz="1000" dirty="0" err="1" smtClean="0"/>
              <a:t>наукограды</a:t>
            </a:r>
            <a:r>
              <a:rPr lang="ru-RU" sz="1000" dirty="0" smtClean="0"/>
              <a:t>. В их привлекательности для роста инноваций ведущие роли играют сильная высшая школа, наличие территориальных кластеров, технопарков, бизнес-инкубаторов, развитая система финансовой поддержки. Мы также сделали свой рейтинг для целей определения наиболее перспективных для реализации наших продуктов инновационным МСП. Определили 15 регионов с наиболее высоким потенциалом, 20 регионов со средним. И одним из критериев оценки было как раз наличие организаций, объектов инновационной инфраструктуры</a:t>
            </a:r>
          </a:p>
        </p:txBody>
      </p:sp>
      <p:sp>
        <p:nvSpPr>
          <p:cNvPr id="4" name="Номер слайда 3"/>
          <p:cNvSpPr>
            <a:spLocks noGrp="1"/>
          </p:cNvSpPr>
          <p:nvPr>
            <p:ph type="sldNum" sz="quarter" idx="10"/>
          </p:nvPr>
        </p:nvSpPr>
        <p:spPr/>
        <p:txBody>
          <a:bodyPr/>
          <a:lstStyle/>
          <a:p>
            <a:fld id="{D4B9F5BA-AC78-4945-A3BB-D6ADDB52E48F}" type="slidenum">
              <a:rPr lang="ru-RU" smtClean="0"/>
              <a:pPr/>
              <a:t>5</a:t>
            </a:fld>
            <a:endParaRPr lang="ru-RU" dirty="0"/>
          </a:p>
        </p:txBody>
      </p:sp>
    </p:spTree>
    <p:extLst>
      <p:ext uri="{BB962C8B-B14F-4D97-AF65-F5344CB8AC3E}">
        <p14:creationId xmlns:p14="http://schemas.microsoft.com/office/powerpoint/2010/main" val="1774778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Мы, как институт развития занимаем определенное место в системе инновационной инфраструктуры.</a:t>
            </a:r>
          </a:p>
          <a:p>
            <a:r>
              <a:rPr lang="ru-RU" dirty="0" smtClean="0"/>
              <a:t>Во-первых, мы являемся частью финансовой инфраструктуры, доводя средства по двухуровневой системе через партнеров до субъектов МСП. Нужно сказать, что наша поддержка оказывается не только через специализированные продукты для МСП, по которым компании могут получить средства на реализацию инновационных проектов, хотя именно они формируют подавляющую сумму поддержки, но и через стандартные продукты. Например, малая инновационная компания, может нуждаться в небольшом дополнительном объеме средств и их получить в качестве </a:t>
            </a:r>
            <a:r>
              <a:rPr lang="ru-RU" dirty="0" err="1" smtClean="0"/>
              <a:t>микрозайма</a:t>
            </a:r>
            <a:r>
              <a:rPr lang="ru-RU" dirty="0" smtClean="0"/>
              <a:t>, что быстрее и проще.</a:t>
            </a:r>
            <a:endParaRPr lang="en-US" dirty="0" smtClean="0"/>
          </a:p>
          <a:p>
            <a:r>
              <a:rPr lang="ru-RU" dirty="0" smtClean="0"/>
              <a:t>Дальнейшее развитие текущей поддержки по двухуровневой системе мы видим в разделении рисков с партнерами при финансировании крупных инновационных проектов субъектов МСП.</a:t>
            </a:r>
          </a:p>
          <a:p>
            <a:r>
              <a:rPr lang="ru-RU" dirty="0" smtClean="0"/>
              <a:t>Также мы полагаем, что хорошее будущее у синергии поддержки в рамках нашей Программы и в рамках региональных программ. Например, хороший толчок увеличению объемов финансирования дали бы гарантии и поручительства региональных фондов по кредитам, полученным по нашей Программе на инновационные цели.</a:t>
            </a:r>
          </a:p>
        </p:txBody>
      </p:sp>
      <p:sp>
        <p:nvSpPr>
          <p:cNvPr id="4" name="Номер слайда 3"/>
          <p:cNvSpPr>
            <a:spLocks noGrp="1"/>
          </p:cNvSpPr>
          <p:nvPr>
            <p:ph type="sldNum" sz="quarter" idx="10"/>
          </p:nvPr>
        </p:nvSpPr>
        <p:spPr/>
        <p:txBody>
          <a:bodyPr/>
          <a:lstStyle/>
          <a:p>
            <a:fld id="{D4B9F5BA-AC78-4945-A3BB-D6ADDB52E48F}" type="slidenum">
              <a:rPr lang="ru-RU" smtClean="0"/>
              <a:pPr/>
              <a:t>6</a:t>
            </a:fld>
            <a:endParaRPr lang="ru-RU" dirty="0"/>
          </a:p>
        </p:txBody>
      </p:sp>
    </p:spTree>
    <p:extLst>
      <p:ext uri="{BB962C8B-B14F-4D97-AF65-F5344CB8AC3E}">
        <p14:creationId xmlns:p14="http://schemas.microsoft.com/office/powerpoint/2010/main" val="303080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ru-RU" sz="1200" dirty="0" smtClean="0"/>
          </a:p>
        </p:txBody>
      </p:sp>
      <p:sp>
        <p:nvSpPr>
          <p:cNvPr id="4" name="Номер слайда 3"/>
          <p:cNvSpPr>
            <a:spLocks noGrp="1"/>
          </p:cNvSpPr>
          <p:nvPr>
            <p:ph type="sldNum" sz="quarter" idx="10"/>
          </p:nvPr>
        </p:nvSpPr>
        <p:spPr/>
        <p:txBody>
          <a:bodyPr/>
          <a:lstStyle/>
          <a:p>
            <a:fld id="{D4B9F5BA-AC78-4945-A3BB-D6ADDB52E48F}" type="slidenum">
              <a:rPr lang="ru-RU" smtClean="0"/>
              <a:pPr/>
              <a:t>8</a:t>
            </a:fld>
            <a:endParaRPr lang="ru-RU" dirty="0"/>
          </a:p>
        </p:txBody>
      </p:sp>
    </p:spTree>
    <p:extLst>
      <p:ext uri="{BB962C8B-B14F-4D97-AF65-F5344CB8AC3E}">
        <p14:creationId xmlns:p14="http://schemas.microsoft.com/office/powerpoint/2010/main" val="1309001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a:prstGeom prst="rect">
            <a:avLst/>
          </a:prstGeo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Tree>
    <p:extLst>
      <p:ext uri="{BB962C8B-B14F-4D97-AF65-F5344CB8AC3E}">
        <p14:creationId xmlns:p14="http://schemas.microsoft.com/office/powerpoint/2010/main" val="3754481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667151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431493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a:prstGeom prst="rect">
            <a:avLst/>
          </a:prstGeo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Номер слайда 3"/>
          <p:cNvSpPr>
            <a:spLocks noGrp="1"/>
          </p:cNvSpPr>
          <p:nvPr>
            <p:ph type="sldNum" sz="quarter" idx="10"/>
          </p:nvPr>
        </p:nvSpPr>
        <p:spPr/>
        <p:txBody>
          <a:bodyPr/>
          <a:lstStyle>
            <a:lvl1pPr>
              <a:defRPr/>
            </a:lvl1pPr>
          </a:lstStyle>
          <a:p>
            <a:fld id="{94863614-A142-44BB-807D-F37E3224227E}" type="slidenum">
              <a:rPr lang="ru-RU"/>
              <a:pPr/>
              <a:t>‹#›</a:t>
            </a:fld>
            <a:endParaRPr lang="ru-RU" dirty="0"/>
          </a:p>
        </p:txBody>
      </p:sp>
    </p:spTree>
    <p:extLst>
      <p:ext uri="{BB962C8B-B14F-4D97-AF65-F5344CB8AC3E}">
        <p14:creationId xmlns:p14="http://schemas.microsoft.com/office/powerpoint/2010/main" val="34323817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Объект 2"/>
          <p:cNvSpPr>
            <a:spLocks noGrp="1"/>
          </p:cNvSpPr>
          <p:nvPr>
            <p:ph idx="1"/>
          </p:nvPr>
        </p:nvSpPr>
        <p:spPr>
          <a:xfrm>
            <a:off x="457200" y="1600200"/>
            <a:ext cx="82296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3"/>
          <p:cNvSpPr>
            <a:spLocks noGrp="1"/>
          </p:cNvSpPr>
          <p:nvPr>
            <p:ph type="sldNum" sz="quarter" idx="10"/>
          </p:nvPr>
        </p:nvSpPr>
        <p:spPr/>
        <p:txBody>
          <a:bodyPr/>
          <a:lstStyle>
            <a:lvl1pPr>
              <a:defRPr/>
            </a:lvl1pPr>
          </a:lstStyle>
          <a:p>
            <a:fld id="{5B5BC3AB-5469-4B1A-A294-73A2A3F67F77}" type="slidenum">
              <a:rPr lang="ru-RU"/>
              <a:pPr/>
              <a:t>‹#›</a:t>
            </a:fld>
            <a:endParaRPr lang="ru-RU" dirty="0"/>
          </a:p>
        </p:txBody>
      </p:sp>
    </p:spTree>
    <p:extLst>
      <p:ext uri="{BB962C8B-B14F-4D97-AF65-F5344CB8AC3E}">
        <p14:creationId xmlns:p14="http://schemas.microsoft.com/office/powerpoint/2010/main" val="130890729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Номер слайда 3"/>
          <p:cNvSpPr>
            <a:spLocks noGrp="1"/>
          </p:cNvSpPr>
          <p:nvPr>
            <p:ph type="sldNum" sz="quarter" idx="10"/>
          </p:nvPr>
        </p:nvSpPr>
        <p:spPr/>
        <p:txBody>
          <a:bodyPr/>
          <a:lstStyle>
            <a:lvl1pPr>
              <a:defRPr/>
            </a:lvl1pPr>
          </a:lstStyle>
          <a:p>
            <a:fld id="{10CA08D5-3B65-408A-8C66-6C0868756642}" type="slidenum">
              <a:rPr lang="ru-RU"/>
              <a:pPr/>
              <a:t>‹#›</a:t>
            </a:fld>
            <a:endParaRPr lang="ru-RU" dirty="0"/>
          </a:p>
        </p:txBody>
      </p:sp>
    </p:spTree>
    <p:extLst>
      <p:ext uri="{BB962C8B-B14F-4D97-AF65-F5344CB8AC3E}">
        <p14:creationId xmlns:p14="http://schemas.microsoft.com/office/powerpoint/2010/main" val="1765309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Номер слайда 4"/>
          <p:cNvSpPr>
            <a:spLocks noGrp="1"/>
          </p:cNvSpPr>
          <p:nvPr>
            <p:ph type="sldNum" sz="quarter" idx="10"/>
          </p:nvPr>
        </p:nvSpPr>
        <p:spPr/>
        <p:txBody>
          <a:bodyPr/>
          <a:lstStyle>
            <a:lvl1pPr>
              <a:defRPr/>
            </a:lvl1pPr>
          </a:lstStyle>
          <a:p>
            <a:fld id="{3E0F2B0F-43A6-41CD-93FA-6E44E2507D4A}" type="slidenum">
              <a:rPr lang="ru-RU"/>
              <a:pPr/>
              <a:t>‹#›</a:t>
            </a:fld>
            <a:endParaRPr lang="ru-RU" dirty="0"/>
          </a:p>
        </p:txBody>
      </p:sp>
    </p:spTree>
    <p:extLst>
      <p:ext uri="{BB962C8B-B14F-4D97-AF65-F5344CB8AC3E}">
        <p14:creationId xmlns:p14="http://schemas.microsoft.com/office/powerpoint/2010/main" val="7809779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Номер слайда 6"/>
          <p:cNvSpPr>
            <a:spLocks noGrp="1"/>
          </p:cNvSpPr>
          <p:nvPr>
            <p:ph type="sldNum" sz="quarter" idx="10"/>
          </p:nvPr>
        </p:nvSpPr>
        <p:spPr/>
        <p:txBody>
          <a:bodyPr/>
          <a:lstStyle>
            <a:lvl1pPr>
              <a:defRPr/>
            </a:lvl1pPr>
          </a:lstStyle>
          <a:p>
            <a:fld id="{5369C68C-9516-4F92-9F45-442C82ACD9E3}" type="slidenum">
              <a:rPr lang="ru-RU"/>
              <a:pPr/>
              <a:t>‹#›</a:t>
            </a:fld>
            <a:endParaRPr lang="ru-RU" dirty="0"/>
          </a:p>
        </p:txBody>
      </p:sp>
    </p:spTree>
    <p:extLst>
      <p:ext uri="{BB962C8B-B14F-4D97-AF65-F5344CB8AC3E}">
        <p14:creationId xmlns:p14="http://schemas.microsoft.com/office/powerpoint/2010/main" val="17358327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Номер слайда 2"/>
          <p:cNvSpPr>
            <a:spLocks noGrp="1"/>
          </p:cNvSpPr>
          <p:nvPr>
            <p:ph type="sldNum" sz="quarter" idx="10"/>
          </p:nvPr>
        </p:nvSpPr>
        <p:spPr/>
        <p:txBody>
          <a:bodyPr/>
          <a:lstStyle>
            <a:lvl1pPr>
              <a:defRPr/>
            </a:lvl1pPr>
          </a:lstStyle>
          <a:p>
            <a:fld id="{1CEA1EDC-8003-4949-BCDB-418EEF7D10E0}" type="slidenum">
              <a:rPr lang="ru-RU"/>
              <a:pPr/>
              <a:t>‹#›</a:t>
            </a:fld>
            <a:endParaRPr lang="ru-RU" dirty="0"/>
          </a:p>
        </p:txBody>
      </p:sp>
    </p:spTree>
    <p:extLst>
      <p:ext uri="{BB962C8B-B14F-4D97-AF65-F5344CB8AC3E}">
        <p14:creationId xmlns:p14="http://schemas.microsoft.com/office/powerpoint/2010/main" val="36376740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1"/>
          <p:cNvSpPr>
            <a:spLocks noGrp="1"/>
          </p:cNvSpPr>
          <p:nvPr>
            <p:ph type="sldNum" sz="quarter" idx="10"/>
          </p:nvPr>
        </p:nvSpPr>
        <p:spPr/>
        <p:txBody>
          <a:bodyPr/>
          <a:lstStyle>
            <a:lvl1pPr>
              <a:defRPr/>
            </a:lvl1pPr>
          </a:lstStyle>
          <a:p>
            <a:fld id="{75ABF8FC-6F66-426C-A5B7-72EEE8DE534C}" type="slidenum">
              <a:rPr lang="ru-RU"/>
              <a:pPr/>
              <a:t>‹#›</a:t>
            </a:fld>
            <a:endParaRPr lang="ru-RU" dirty="0"/>
          </a:p>
        </p:txBody>
      </p:sp>
    </p:spTree>
    <p:extLst>
      <p:ext uri="{BB962C8B-B14F-4D97-AF65-F5344CB8AC3E}">
        <p14:creationId xmlns:p14="http://schemas.microsoft.com/office/powerpoint/2010/main" val="5131669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омер слайда 4"/>
          <p:cNvSpPr>
            <a:spLocks noGrp="1"/>
          </p:cNvSpPr>
          <p:nvPr>
            <p:ph type="sldNum" sz="quarter" idx="10"/>
          </p:nvPr>
        </p:nvSpPr>
        <p:spPr/>
        <p:txBody>
          <a:bodyPr/>
          <a:lstStyle>
            <a:lvl1pPr>
              <a:defRPr/>
            </a:lvl1pPr>
          </a:lstStyle>
          <a:p>
            <a:fld id="{513FB8D1-4B82-4130-BDFE-ECC91A856F52}" type="slidenum">
              <a:rPr lang="ru-RU"/>
              <a:pPr/>
              <a:t>‹#›</a:t>
            </a:fld>
            <a:endParaRPr lang="ru-RU" dirty="0"/>
          </a:p>
        </p:txBody>
      </p:sp>
    </p:spTree>
    <p:extLst>
      <p:ext uri="{BB962C8B-B14F-4D97-AF65-F5344CB8AC3E}">
        <p14:creationId xmlns:p14="http://schemas.microsoft.com/office/powerpoint/2010/main" val="2474652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Объект 2"/>
          <p:cNvSpPr>
            <a:spLocks noGrp="1"/>
          </p:cNvSpPr>
          <p:nvPr>
            <p:ph idx="1"/>
          </p:nvPr>
        </p:nvSpPr>
        <p:spPr>
          <a:xfrm>
            <a:off x="457200" y="1600200"/>
            <a:ext cx="82296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37275168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омер слайда 4"/>
          <p:cNvSpPr>
            <a:spLocks noGrp="1"/>
          </p:cNvSpPr>
          <p:nvPr>
            <p:ph type="sldNum" sz="quarter" idx="10"/>
          </p:nvPr>
        </p:nvSpPr>
        <p:spPr/>
        <p:txBody>
          <a:bodyPr/>
          <a:lstStyle>
            <a:lvl1pPr>
              <a:defRPr/>
            </a:lvl1pPr>
          </a:lstStyle>
          <a:p>
            <a:fld id="{867453EA-636E-4452-9C25-37E497A08585}" type="slidenum">
              <a:rPr lang="ru-RU"/>
              <a:pPr/>
              <a:t>‹#›</a:t>
            </a:fld>
            <a:endParaRPr lang="ru-RU" dirty="0"/>
          </a:p>
        </p:txBody>
      </p:sp>
    </p:spTree>
    <p:extLst>
      <p:ext uri="{BB962C8B-B14F-4D97-AF65-F5344CB8AC3E}">
        <p14:creationId xmlns:p14="http://schemas.microsoft.com/office/powerpoint/2010/main" val="41414654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3"/>
          <p:cNvSpPr>
            <a:spLocks noGrp="1"/>
          </p:cNvSpPr>
          <p:nvPr>
            <p:ph type="sldNum" sz="quarter" idx="10"/>
          </p:nvPr>
        </p:nvSpPr>
        <p:spPr/>
        <p:txBody>
          <a:bodyPr/>
          <a:lstStyle>
            <a:lvl1pPr>
              <a:defRPr/>
            </a:lvl1pPr>
          </a:lstStyle>
          <a:p>
            <a:fld id="{572AB265-3C69-4BAC-A726-1FC49A1014D1}" type="slidenum">
              <a:rPr lang="ru-RU"/>
              <a:pPr/>
              <a:t>‹#›</a:t>
            </a:fld>
            <a:endParaRPr lang="ru-RU" dirty="0"/>
          </a:p>
        </p:txBody>
      </p:sp>
    </p:spTree>
    <p:extLst>
      <p:ext uri="{BB962C8B-B14F-4D97-AF65-F5344CB8AC3E}">
        <p14:creationId xmlns:p14="http://schemas.microsoft.com/office/powerpoint/2010/main" val="2088404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3"/>
          <p:cNvSpPr>
            <a:spLocks noGrp="1"/>
          </p:cNvSpPr>
          <p:nvPr>
            <p:ph type="sldNum" sz="quarter" idx="10"/>
          </p:nvPr>
        </p:nvSpPr>
        <p:spPr/>
        <p:txBody>
          <a:bodyPr/>
          <a:lstStyle>
            <a:lvl1pPr>
              <a:defRPr/>
            </a:lvl1pPr>
          </a:lstStyle>
          <a:p>
            <a:fld id="{D8B130F4-1E13-48C3-8801-CDA2507A11D7}" type="slidenum">
              <a:rPr lang="ru-RU"/>
              <a:pPr/>
              <a:t>‹#›</a:t>
            </a:fld>
            <a:endParaRPr lang="ru-RU" dirty="0"/>
          </a:p>
        </p:txBody>
      </p:sp>
    </p:spTree>
    <p:extLst>
      <p:ext uri="{BB962C8B-B14F-4D97-AF65-F5344CB8AC3E}">
        <p14:creationId xmlns:p14="http://schemas.microsoft.com/office/powerpoint/2010/main" val="36188104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a:prstGeom prst="rect">
            <a:avLst/>
          </a:prstGeo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Номер слайда 3"/>
          <p:cNvSpPr>
            <a:spLocks noGrp="1"/>
          </p:cNvSpPr>
          <p:nvPr>
            <p:ph type="sldNum" sz="quarter" idx="10"/>
          </p:nvPr>
        </p:nvSpPr>
        <p:spPr/>
        <p:txBody>
          <a:bodyPr/>
          <a:lstStyle>
            <a:lvl1pPr>
              <a:defRPr/>
            </a:lvl1pPr>
          </a:lstStyle>
          <a:p>
            <a:fld id="{B9A3DABE-DFAC-4DAF-A91F-118FF80E8495}" type="slidenum">
              <a:rPr lang="ru-RU"/>
              <a:pPr/>
              <a:t>‹#›</a:t>
            </a:fld>
            <a:endParaRPr lang="ru-RU" dirty="0"/>
          </a:p>
        </p:txBody>
      </p:sp>
    </p:spTree>
    <p:extLst>
      <p:ext uri="{BB962C8B-B14F-4D97-AF65-F5344CB8AC3E}">
        <p14:creationId xmlns:p14="http://schemas.microsoft.com/office/powerpoint/2010/main" val="19202983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Объект 2"/>
          <p:cNvSpPr>
            <a:spLocks noGrp="1"/>
          </p:cNvSpPr>
          <p:nvPr>
            <p:ph idx="1"/>
          </p:nvPr>
        </p:nvSpPr>
        <p:spPr>
          <a:xfrm>
            <a:off x="457200" y="1600200"/>
            <a:ext cx="82296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3"/>
          <p:cNvSpPr>
            <a:spLocks noGrp="1"/>
          </p:cNvSpPr>
          <p:nvPr>
            <p:ph type="sldNum" sz="quarter" idx="10"/>
          </p:nvPr>
        </p:nvSpPr>
        <p:spPr/>
        <p:txBody>
          <a:bodyPr/>
          <a:lstStyle>
            <a:lvl1pPr>
              <a:defRPr/>
            </a:lvl1pPr>
          </a:lstStyle>
          <a:p>
            <a:fld id="{5F91BCB8-449C-4704-ACF7-7D463D5A056E}" type="slidenum">
              <a:rPr lang="ru-RU"/>
              <a:pPr/>
              <a:t>‹#›</a:t>
            </a:fld>
            <a:endParaRPr lang="ru-RU" dirty="0"/>
          </a:p>
        </p:txBody>
      </p:sp>
    </p:spTree>
    <p:extLst>
      <p:ext uri="{BB962C8B-B14F-4D97-AF65-F5344CB8AC3E}">
        <p14:creationId xmlns:p14="http://schemas.microsoft.com/office/powerpoint/2010/main" val="30479754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Номер слайда 3"/>
          <p:cNvSpPr>
            <a:spLocks noGrp="1"/>
          </p:cNvSpPr>
          <p:nvPr>
            <p:ph type="sldNum" sz="quarter" idx="10"/>
          </p:nvPr>
        </p:nvSpPr>
        <p:spPr/>
        <p:txBody>
          <a:bodyPr/>
          <a:lstStyle>
            <a:lvl1pPr>
              <a:defRPr/>
            </a:lvl1pPr>
          </a:lstStyle>
          <a:p>
            <a:fld id="{489094F3-163F-4AB6-B081-7EEF91AD78A3}" type="slidenum">
              <a:rPr lang="ru-RU"/>
              <a:pPr/>
              <a:t>‹#›</a:t>
            </a:fld>
            <a:endParaRPr lang="ru-RU" dirty="0"/>
          </a:p>
        </p:txBody>
      </p:sp>
    </p:spTree>
    <p:extLst>
      <p:ext uri="{BB962C8B-B14F-4D97-AF65-F5344CB8AC3E}">
        <p14:creationId xmlns:p14="http://schemas.microsoft.com/office/powerpoint/2010/main" val="22269564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Номер слайда 4"/>
          <p:cNvSpPr>
            <a:spLocks noGrp="1"/>
          </p:cNvSpPr>
          <p:nvPr>
            <p:ph type="sldNum" sz="quarter" idx="10"/>
          </p:nvPr>
        </p:nvSpPr>
        <p:spPr/>
        <p:txBody>
          <a:bodyPr/>
          <a:lstStyle>
            <a:lvl1pPr>
              <a:defRPr/>
            </a:lvl1pPr>
          </a:lstStyle>
          <a:p>
            <a:fld id="{41906A99-A244-4DCD-9854-CBA44BA45C8D}" type="slidenum">
              <a:rPr lang="ru-RU"/>
              <a:pPr/>
              <a:t>‹#›</a:t>
            </a:fld>
            <a:endParaRPr lang="ru-RU" dirty="0"/>
          </a:p>
        </p:txBody>
      </p:sp>
    </p:spTree>
    <p:extLst>
      <p:ext uri="{BB962C8B-B14F-4D97-AF65-F5344CB8AC3E}">
        <p14:creationId xmlns:p14="http://schemas.microsoft.com/office/powerpoint/2010/main" val="15279558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Номер слайда 6"/>
          <p:cNvSpPr>
            <a:spLocks noGrp="1"/>
          </p:cNvSpPr>
          <p:nvPr>
            <p:ph type="sldNum" sz="quarter" idx="10"/>
          </p:nvPr>
        </p:nvSpPr>
        <p:spPr/>
        <p:txBody>
          <a:bodyPr/>
          <a:lstStyle>
            <a:lvl1pPr>
              <a:defRPr/>
            </a:lvl1pPr>
          </a:lstStyle>
          <a:p>
            <a:fld id="{52DB36CD-689E-4A37-9661-F4F67F639970}" type="slidenum">
              <a:rPr lang="ru-RU"/>
              <a:pPr/>
              <a:t>‹#›</a:t>
            </a:fld>
            <a:endParaRPr lang="ru-RU" dirty="0"/>
          </a:p>
        </p:txBody>
      </p:sp>
    </p:spTree>
    <p:extLst>
      <p:ext uri="{BB962C8B-B14F-4D97-AF65-F5344CB8AC3E}">
        <p14:creationId xmlns:p14="http://schemas.microsoft.com/office/powerpoint/2010/main" val="11629107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Номер слайда 2"/>
          <p:cNvSpPr>
            <a:spLocks noGrp="1"/>
          </p:cNvSpPr>
          <p:nvPr>
            <p:ph type="sldNum" sz="quarter" idx="10"/>
          </p:nvPr>
        </p:nvSpPr>
        <p:spPr/>
        <p:txBody>
          <a:bodyPr/>
          <a:lstStyle>
            <a:lvl1pPr>
              <a:defRPr/>
            </a:lvl1pPr>
          </a:lstStyle>
          <a:p>
            <a:fld id="{4D6D36DD-B171-4E07-9BC3-0CCB7EF7FADB}" type="slidenum">
              <a:rPr lang="ru-RU"/>
              <a:pPr/>
              <a:t>‹#›</a:t>
            </a:fld>
            <a:endParaRPr lang="ru-RU" dirty="0"/>
          </a:p>
        </p:txBody>
      </p:sp>
    </p:spTree>
    <p:extLst>
      <p:ext uri="{BB962C8B-B14F-4D97-AF65-F5344CB8AC3E}">
        <p14:creationId xmlns:p14="http://schemas.microsoft.com/office/powerpoint/2010/main" val="27782269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1"/>
          <p:cNvSpPr>
            <a:spLocks noGrp="1"/>
          </p:cNvSpPr>
          <p:nvPr>
            <p:ph type="sldNum" sz="quarter" idx="10"/>
          </p:nvPr>
        </p:nvSpPr>
        <p:spPr/>
        <p:txBody>
          <a:bodyPr/>
          <a:lstStyle>
            <a:lvl1pPr>
              <a:defRPr/>
            </a:lvl1pPr>
          </a:lstStyle>
          <a:p>
            <a:fld id="{B031680F-0231-49D5-B971-7F3A1438262A}" type="slidenum">
              <a:rPr lang="ru-RU"/>
              <a:pPr/>
              <a:t>‹#›</a:t>
            </a:fld>
            <a:endParaRPr lang="ru-RU" dirty="0"/>
          </a:p>
        </p:txBody>
      </p:sp>
    </p:spTree>
    <p:extLst>
      <p:ext uri="{BB962C8B-B14F-4D97-AF65-F5344CB8AC3E}">
        <p14:creationId xmlns:p14="http://schemas.microsoft.com/office/powerpoint/2010/main" val="3698186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Tree>
    <p:extLst>
      <p:ext uri="{BB962C8B-B14F-4D97-AF65-F5344CB8AC3E}">
        <p14:creationId xmlns:p14="http://schemas.microsoft.com/office/powerpoint/2010/main" val="295689301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омер слайда 4"/>
          <p:cNvSpPr>
            <a:spLocks noGrp="1"/>
          </p:cNvSpPr>
          <p:nvPr>
            <p:ph type="sldNum" sz="quarter" idx="10"/>
          </p:nvPr>
        </p:nvSpPr>
        <p:spPr/>
        <p:txBody>
          <a:bodyPr/>
          <a:lstStyle>
            <a:lvl1pPr>
              <a:defRPr/>
            </a:lvl1pPr>
          </a:lstStyle>
          <a:p>
            <a:fld id="{98EECA80-734C-417F-898C-B0EE75782B09}" type="slidenum">
              <a:rPr lang="ru-RU"/>
              <a:pPr/>
              <a:t>‹#›</a:t>
            </a:fld>
            <a:endParaRPr lang="ru-RU" dirty="0"/>
          </a:p>
        </p:txBody>
      </p:sp>
    </p:spTree>
    <p:extLst>
      <p:ext uri="{BB962C8B-B14F-4D97-AF65-F5344CB8AC3E}">
        <p14:creationId xmlns:p14="http://schemas.microsoft.com/office/powerpoint/2010/main" val="16042540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омер слайда 4"/>
          <p:cNvSpPr>
            <a:spLocks noGrp="1"/>
          </p:cNvSpPr>
          <p:nvPr>
            <p:ph type="sldNum" sz="quarter" idx="10"/>
          </p:nvPr>
        </p:nvSpPr>
        <p:spPr/>
        <p:txBody>
          <a:bodyPr/>
          <a:lstStyle>
            <a:lvl1pPr>
              <a:defRPr/>
            </a:lvl1pPr>
          </a:lstStyle>
          <a:p>
            <a:fld id="{81992E04-C124-4F8C-9BCB-A0A77216B5C9}" type="slidenum">
              <a:rPr lang="ru-RU"/>
              <a:pPr/>
              <a:t>‹#›</a:t>
            </a:fld>
            <a:endParaRPr lang="ru-RU" dirty="0"/>
          </a:p>
        </p:txBody>
      </p:sp>
    </p:spTree>
    <p:extLst>
      <p:ext uri="{BB962C8B-B14F-4D97-AF65-F5344CB8AC3E}">
        <p14:creationId xmlns:p14="http://schemas.microsoft.com/office/powerpoint/2010/main" val="266659749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3"/>
          <p:cNvSpPr>
            <a:spLocks noGrp="1"/>
          </p:cNvSpPr>
          <p:nvPr>
            <p:ph type="sldNum" sz="quarter" idx="10"/>
          </p:nvPr>
        </p:nvSpPr>
        <p:spPr/>
        <p:txBody>
          <a:bodyPr/>
          <a:lstStyle>
            <a:lvl1pPr>
              <a:defRPr/>
            </a:lvl1pPr>
          </a:lstStyle>
          <a:p>
            <a:fld id="{394A8271-AC4D-4EC4-9596-2956308FC16C}" type="slidenum">
              <a:rPr lang="ru-RU"/>
              <a:pPr/>
              <a:t>‹#›</a:t>
            </a:fld>
            <a:endParaRPr lang="ru-RU" dirty="0"/>
          </a:p>
        </p:txBody>
      </p:sp>
    </p:spTree>
    <p:extLst>
      <p:ext uri="{BB962C8B-B14F-4D97-AF65-F5344CB8AC3E}">
        <p14:creationId xmlns:p14="http://schemas.microsoft.com/office/powerpoint/2010/main" val="303242097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3"/>
          <p:cNvSpPr>
            <a:spLocks noGrp="1"/>
          </p:cNvSpPr>
          <p:nvPr>
            <p:ph type="sldNum" sz="quarter" idx="10"/>
          </p:nvPr>
        </p:nvSpPr>
        <p:spPr/>
        <p:txBody>
          <a:bodyPr/>
          <a:lstStyle>
            <a:lvl1pPr>
              <a:defRPr/>
            </a:lvl1pPr>
          </a:lstStyle>
          <a:p>
            <a:fld id="{85414AE0-FDEE-425A-B8E0-9C6680AAACB3}" type="slidenum">
              <a:rPr lang="ru-RU"/>
              <a:pPr/>
              <a:t>‹#›</a:t>
            </a:fld>
            <a:endParaRPr lang="ru-RU" dirty="0"/>
          </a:p>
        </p:txBody>
      </p:sp>
    </p:spTree>
    <p:extLst>
      <p:ext uri="{BB962C8B-B14F-4D97-AF65-F5344CB8AC3E}">
        <p14:creationId xmlns:p14="http://schemas.microsoft.com/office/powerpoint/2010/main" val="425431744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a:prstGeom prst="rect">
            <a:avLst/>
          </a:prstGeo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Номер слайда 3"/>
          <p:cNvSpPr>
            <a:spLocks noGrp="1"/>
          </p:cNvSpPr>
          <p:nvPr>
            <p:ph type="sldNum" sz="quarter" idx="10"/>
          </p:nvPr>
        </p:nvSpPr>
        <p:spPr/>
        <p:txBody>
          <a:bodyPr/>
          <a:lstStyle>
            <a:lvl1pPr>
              <a:defRPr/>
            </a:lvl1pPr>
          </a:lstStyle>
          <a:p>
            <a:fld id="{BC55422D-73B1-4049-9542-56FF087A0D28}" type="slidenum">
              <a:rPr lang="ru-RU"/>
              <a:pPr/>
              <a:t>‹#›</a:t>
            </a:fld>
            <a:endParaRPr lang="ru-RU" dirty="0"/>
          </a:p>
        </p:txBody>
      </p:sp>
    </p:spTree>
    <p:extLst>
      <p:ext uri="{BB962C8B-B14F-4D97-AF65-F5344CB8AC3E}">
        <p14:creationId xmlns:p14="http://schemas.microsoft.com/office/powerpoint/2010/main" val="46044193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Объект 2"/>
          <p:cNvSpPr>
            <a:spLocks noGrp="1"/>
          </p:cNvSpPr>
          <p:nvPr>
            <p:ph idx="1"/>
          </p:nvPr>
        </p:nvSpPr>
        <p:spPr>
          <a:xfrm>
            <a:off x="457200" y="1600200"/>
            <a:ext cx="82296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3"/>
          <p:cNvSpPr>
            <a:spLocks noGrp="1"/>
          </p:cNvSpPr>
          <p:nvPr>
            <p:ph type="sldNum" sz="quarter" idx="10"/>
          </p:nvPr>
        </p:nvSpPr>
        <p:spPr/>
        <p:txBody>
          <a:bodyPr/>
          <a:lstStyle>
            <a:lvl1pPr>
              <a:defRPr/>
            </a:lvl1pPr>
          </a:lstStyle>
          <a:p>
            <a:fld id="{8E11E7B8-E365-49EA-9C2B-F033F31E8876}" type="slidenum">
              <a:rPr lang="ru-RU"/>
              <a:pPr/>
              <a:t>‹#›</a:t>
            </a:fld>
            <a:endParaRPr lang="ru-RU" dirty="0"/>
          </a:p>
        </p:txBody>
      </p:sp>
    </p:spTree>
    <p:extLst>
      <p:ext uri="{BB962C8B-B14F-4D97-AF65-F5344CB8AC3E}">
        <p14:creationId xmlns:p14="http://schemas.microsoft.com/office/powerpoint/2010/main" val="394392584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Номер слайда 3"/>
          <p:cNvSpPr>
            <a:spLocks noGrp="1"/>
          </p:cNvSpPr>
          <p:nvPr>
            <p:ph type="sldNum" sz="quarter" idx="10"/>
          </p:nvPr>
        </p:nvSpPr>
        <p:spPr/>
        <p:txBody>
          <a:bodyPr/>
          <a:lstStyle>
            <a:lvl1pPr>
              <a:defRPr/>
            </a:lvl1pPr>
          </a:lstStyle>
          <a:p>
            <a:fld id="{3269150E-9C53-4010-9BE1-D1247236A095}" type="slidenum">
              <a:rPr lang="ru-RU"/>
              <a:pPr/>
              <a:t>‹#›</a:t>
            </a:fld>
            <a:endParaRPr lang="ru-RU" dirty="0"/>
          </a:p>
        </p:txBody>
      </p:sp>
    </p:spTree>
    <p:extLst>
      <p:ext uri="{BB962C8B-B14F-4D97-AF65-F5344CB8AC3E}">
        <p14:creationId xmlns:p14="http://schemas.microsoft.com/office/powerpoint/2010/main" val="293991697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Номер слайда 4"/>
          <p:cNvSpPr>
            <a:spLocks noGrp="1"/>
          </p:cNvSpPr>
          <p:nvPr>
            <p:ph type="sldNum" sz="quarter" idx="10"/>
          </p:nvPr>
        </p:nvSpPr>
        <p:spPr/>
        <p:txBody>
          <a:bodyPr/>
          <a:lstStyle>
            <a:lvl1pPr>
              <a:defRPr/>
            </a:lvl1pPr>
          </a:lstStyle>
          <a:p>
            <a:fld id="{BD2BE667-D6BB-419F-A3D4-E5B83CEA89E1}" type="slidenum">
              <a:rPr lang="ru-RU"/>
              <a:pPr/>
              <a:t>‹#›</a:t>
            </a:fld>
            <a:endParaRPr lang="ru-RU" dirty="0"/>
          </a:p>
        </p:txBody>
      </p:sp>
    </p:spTree>
    <p:extLst>
      <p:ext uri="{BB962C8B-B14F-4D97-AF65-F5344CB8AC3E}">
        <p14:creationId xmlns:p14="http://schemas.microsoft.com/office/powerpoint/2010/main" val="68503061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Номер слайда 6"/>
          <p:cNvSpPr>
            <a:spLocks noGrp="1"/>
          </p:cNvSpPr>
          <p:nvPr>
            <p:ph type="sldNum" sz="quarter" idx="10"/>
          </p:nvPr>
        </p:nvSpPr>
        <p:spPr/>
        <p:txBody>
          <a:bodyPr/>
          <a:lstStyle>
            <a:lvl1pPr>
              <a:defRPr/>
            </a:lvl1pPr>
          </a:lstStyle>
          <a:p>
            <a:fld id="{88B17AE7-E94E-4EA4-84A8-7A5DD1071847}" type="slidenum">
              <a:rPr lang="ru-RU"/>
              <a:pPr/>
              <a:t>‹#›</a:t>
            </a:fld>
            <a:endParaRPr lang="ru-RU" dirty="0"/>
          </a:p>
        </p:txBody>
      </p:sp>
    </p:spTree>
    <p:extLst>
      <p:ext uri="{BB962C8B-B14F-4D97-AF65-F5344CB8AC3E}">
        <p14:creationId xmlns:p14="http://schemas.microsoft.com/office/powerpoint/2010/main" val="123923637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Номер слайда 2"/>
          <p:cNvSpPr>
            <a:spLocks noGrp="1"/>
          </p:cNvSpPr>
          <p:nvPr>
            <p:ph type="sldNum" sz="quarter" idx="10"/>
          </p:nvPr>
        </p:nvSpPr>
        <p:spPr/>
        <p:txBody>
          <a:bodyPr/>
          <a:lstStyle>
            <a:lvl1pPr>
              <a:defRPr/>
            </a:lvl1pPr>
          </a:lstStyle>
          <a:p>
            <a:fld id="{99C64DB5-B248-4E47-972E-470B2C8E6AE2}" type="slidenum">
              <a:rPr lang="ru-RU"/>
              <a:pPr/>
              <a:t>‹#›</a:t>
            </a:fld>
            <a:endParaRPr lang="ru-RU" dirty="0"/>
          </a:p>
        </p:txBody>
      </p:sp>
    </p:spTree>
    <p:extLst>
      <p:ext uri="{BB962C8B-B14F-4D97-AF65-F5344CB8AC3E}">
        <p14:creationId xmlns:p14="http://schemas.microsoft.com/office/powerpoint/2010/main" val="1995111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39103012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1"/>
          <p:cNvSpPr>
            <a:spLocks noGrp="1"/>
          </p:cNvSpPr>
          <p:nvPr>
            <p:ph type="sldNum" sz="quarter" idx="10"/>
          </p:nvPr>
        </p:nvSpPr>
        <p:spPr/>
        <p:txBody>
          <a:bodyPr/>
          <a:lstStyle>
            <a:lvl1pPr>
              <a:defRPr/>
            </a:lvl1pPr>
          </a:lstStyle>
          <a:p>
            <a:fld id="{FAD96066-C22B-4E75-B046-BC6DFAA9CE82}" type="slidenum">
              <a:rPr lang="ru-RU"/>
              <a:pPr/>
              <a:t>‹#›</a:t>
            </a:fld>
            <a:endParaRPr lang="ru-RU" dirty="0"/>
          </a:p>
        </p:txBody>
      </p:sp>
    </p:spTree>
    <p:extLst>
      <p:ext uri="{BB962C8B-B14F-4D97-AF65-F5344CB8AC3E}">
        <p14:creationId xmlns:p14="http://schemas.microsoft.com/office/powerpoint/2010/main" val="414129497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омер слайда 4"/>
          <p:cNvSpPr>
            <a:spLocks noGrp="1"/>
          </p:cNvSpPr>
          <p:nvPr>
            <p:ph type="sldNum" sz="quarter" idx="10"/>
          </p:nvPr>
        </p:nvSpPr>
        <p:spPr/>
        <p:txBody>
          <a:bodyPr/>
          <a:lstStyle>
            <a:lvl1pPr>
              <a:defRPr/>
            </a:lvl1pPr>
          </a:lstStyle>
          <a:p>
            <a:fld id="{A4F0E993-A464-4AEF-BC36-B907FC13EE78}" type="slidenum">
              <a:rPr lang="ru-RU"/>
              <a:pPr/>
              <a:t>‹#›</a:t>
            </a:fld>
            <a:endParaRPr lang="ru-RU" dirty="0"/>
          </a:p>
        </p:txBody>
      </p:sp>
    </p:spTree>
    <p:extLst>
      <p:ext uri="{BB962C8B-B14F-4D97-AF65-F5344CB8AC3E}">
        <p14:creationId xmlns:p14="http://schemas.microsoft.com/office/powerpoint/2010/main" val="409877251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омер слайда 4"/>
          <p:cNvSpPr>
            <a:spLocks noGrp="1"/>
          </p:cNvSpPr>
          <p:nvPr>
            <p:ph type="sldNum" sz="quarter" idx="10"/>
          </p:nvPr>
        </p:nvSpPr>
        <p:spPr/>
        <p:txBody>
          <a:bodyPr/>
          <a:lstStyle>
            <a:lvl1pPr>
              <a:defRPr/>
            </a:lvl1pPr>
          </a:lstStyle>
          <a:p>
            <a:fld id="{A4D6D607-127F-4843-85A5-8719187FB8A7}" type="slidenum">
              <a:rPr lang="ru-RU"/>
              <a:pPr/>
              <a:t>‹#›</a:t>
            </a:fld>
            <a:endParaRPr lang="ru-RU" dirty="0"/>
          </a:p>
        </p:txBody>
      </p:sp>
    </p:spTree>
    <p:extLst>
      <p:ext uri="{BB962C8B-B14F-4D97-AF65-F5344CB8AC3E}">
        <p14:creationId xmlns:p14="http://schemas.microsoft.com/office/powerpoint/2010/main" val="166075506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3"/>
          <p:cNvSpPr>
            <a:spLocks noGrp="1"/>
          </p:cNvSpPr>
          <p:nvPr>
            <p:ph type="sldNum" sz="quarter" idx="10"/>
          </p:nvPr>
        </p:nvSpPr>
        <p:spPr/>
        <p:txBody>
          <a:bodyPr/>
          <a:lstStyle>
            <a:lvl1pPr>
              <a:defRPr/>
            </a:lvl1pPr>
          </a:lstStyle>
          <a:p>
            <a:fld id="{1E30B743-E03A-47E6-8E35-4480809DB361}" type="slidenum">
              <a:rPr lang="ru-RU"/>
              <a:pPr/>
              <a:t>‹#›</a:t>
            </a:fld>
            <a:endParaRPr lang="ru-RU" dirty="0"/>
          </a:p>
        </p:txBody>
      </p:sp>
    </p:spTree>
    <p:extLst>
      <p:ext uri="{BB962C8B-B14F-4D97-AF65-F5344CB8AC3E}">
        <p14:creationId xmlns:p14="http://schemas.microsoft.com/office/powerpoint/2010/main" val="19855990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3"/>
          <p:cNvSpPr>
            <a:spLocks noGrp="1"/>
          </p:cNvSpPr>
          <p:nvPr>
            <p:ph type="sldNum" sz="quarter" idx="10"/>
          </p:nvPr>
        </p:nvSpPr>
        <p:spPr/>
        <p:txBody>
          <a:bodyPr/>
          <a:lstStyle>
            <a:lvl1pPr>
              <a:defRPr/>
            </a:lvl1pPr>
          </a:lstStyle>
          <a:p>
            <a:fld id="{92FEC3F6-31A6-4159-8381-4967C88B046C}" type="slidenum">
              <a:rPr lang="ru-RU"/>
              <a:pPr/>
              <a:t>‹#›</a:t>
            </a:fld>
            <a:endParaRPr lang="ru-RU" dirty="0"/>
          </a:p>
        </p:txBody>
      </p:sp>
    </p:spTree>
    <p:extLst>
      <p:ext uri="{BB962C8B-B14F-4D97-AF65-F5344CB8AC3E}">
        <p14:creationId xmlns:p14="http://schemas.microsoft.com/office/powerpoint/2010/main" val="613267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301751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Tree>
    <p:extLst>
      <p:ext uri="{BB962C8B-B14F-4D97-AF65-F5344CB8AC3E}">
        <p14:creationId xmlns:p14="http://schemas.microsoft.com/office/powerpoint/2010/main" val="4053521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8597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val="9411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val="3154345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4.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31" name="Text Box 7"/>
          <p:cNvSpPr txBox="1">
            <a:spLocks noChangeArrowheads="1"/>
          </p:cNvSpPr>
          <p:nvPr userDrawn="1"/>
        </p:nvSpPr>
        <p:spPr bwMode="auto">
          <a:xfrm>
            <a:off x="1536700" y="6165850"/>
            <a:ext cx="19558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600" baseline="0" dirty="0">
                <a:solidFill>
                  <a:srgbClr val="646464"/>
                </a:solidFill>
              </a:rPr>
              <a:t>www.mspbank.ru</a:t>
            </a:r>
            <a:endParaRPr lang="ru-RU" sz="1600" baseline="0" dirty="0">
              <a:solidFill>
                <a:srgbClr val="646464"/>
              </a:solidFill>
            </a:endParaRP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6150" name="Rectangle 6"/>
          <p:cNvSpPr>
            <a:spLocks noGrp="1" noChangeArrowheads="1"/>
          </p:cNvSpPr>
          <p:nvPr>
            <p:ph type="sldNum" sz="quarter" idx="4"/>
          </p:nvPr>
        </p:nvSpPr>
        <p:spPr bwMode="auto">
          <a:xfrm>
            <a:off x="7583488" y="6367463"/>
            <a:ext cx="579437"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1">
                <a:solidFill>
                  <a:schemeClr val="bg1"/>
                </a:solidFill>
              </a:defRPr>
            </a:lvl1pPr>
          </a:lstStyle>
          <a:p>
            <a:fld id="{3D072A58-F2A1-4E64-9DD3-6DBC09B2612E}" type="slidenum">
              <a:rPr lang="ru-RU"/>
              <a:pPr/>
              <a:t>‹#›</a:t>
            </a:fld>
            <a:endParaRPr lang="ru-RU" dirty="0"/>
          </a:p>
        </p:txBody>
      </p:sp>
      <p:sp>
        <p:nvSpPr>
          <p:cNvPr id="2" name="TextBox 1"/>
          <p:cNvSpPr txBox="1"/>
          <p:nvPr userDrawn="1"/>
        </p:nvSpPr>
        <p:spPr>
          <a:xfrm>
            <a:off x="323528" y="6381328"/>
            <a:ext cx="6696744" cy="369332"/>
          </a:xfrm>
          <a:prstGeom prst="rect">
            <a:avLst/>
          </a:prstGeom>
          <a:noFill/>
        </p:spPr>
        <p:txBody>
          <a:bodyPr wrap="square" rtlCol="0">
            <a:spAutoFit/>
          </a:bodyPr>
          <a:lstStyle/>
          <a:p>
            <a:r>
              <a:rPr lang="ru-RU" dirty="0" smtClean="0">
                <a:solidFill>
                  <a:schemeClr val="bg1"/>
                </a:solidFill>
              </a:rPr>
              <a:t>Программа</a:t>
            </a:r>
            <a:r>
              <a:rPr lang="ru-RU" baseline="0" dirty="0" smtClean="0">
                <a:solidFill>
                  <a:schemeClr val="bg1"/>
                </a:solidFill>
              </a:rPr>
              <a:t> финансовой поддержки МСП</a:t>
            </a:r>
            <a:endParaRPr lang="ru-RU"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4583" name="Rectangle 7"/>
          <p:cNvSpPr>
            <a:spLocks noGrp="1" noChangeArrowheads="1"/>
          </p:cNvSpPr>
          <p:nvPr>
            <p:ph type="sldNum" sz="quarter" idx="4"/>
          </p:nvPr>
        </p:nvSpPr>
        <p:spPr bwMode="auto">
          <a:xfrm>
            <a:off x="7583488" y="6367463"/>
            <a:ext cx="579437"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1">
                <a:solidFill>
                  <a:schemeClr val="bg1"/>
                </a:solidFill>
              </a:defRPr>
            </a:lvl1pPr>
          </a:lstStyle>
          <a:p>
            <a:fld id="{941193C8-CD08-471B-B64D-46F4CEDDE89F}" type="slidenum">
              <a:rPr lang="ru-RU"/>
              <a:pPr/>
              <a:t>‹#›</a:t>
            </a:fld>
            <a:endParaRPr lang="ru-RU" dirty="0"/>
          </a:p>
        </p:txBody>
      </p:sp>
      <p:sp>
        <p:nvSpPr>
          <p:cNvPr id="24584" name="Text Box 8"/>
          <p:cNvSpPr txBox="1">
            <a:spLocks noChangeArrowheads="1"/>
          </p:cNvSpPr>
          <p:nvPr userDrawn="1"/>
        </p:nvSpPr>
        <p:spPr bwMode="auto">
          <a:xfrm>
            <a:off x="971550" y="6370638"/>
            <a:ext cx="64087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sz="1200" b="1" dirty="0">
                <a:solidFill>
                  <a:schemeClr val="bg1"/>
                </a:solidFill>
              </a:rPr>
              <a:t>Государственная программа финансовой поддержки МСП</a:t>
            </a: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9463" name="Rectangle 7"/>
          <p:cNvSpPr>
            <a:spLocks noGrp="1" noChangeArrowheads="1"/>
          </p:cNvSpPr>
          <p:nvPr>
            <p:ph type="sldNum" sz="quarter" idx="4"/>
          </p:nvPr>
        </p:nvSpPr>
        <p:spPr bwMode="auto">
          <a:xfrm>
            <a:off x="7583488" y="6367463"/>
            <a:ext cx="579437"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1">
                <a:solidFill>
                  <a:schemeClr val="bg1"/>
                </a:solidFill>
              </a:defRPr>
            </a:lvl1pPr>
          </a:lstStyle>
          <a:p>
            <a:fld id="{9B4E4916-9512-4278-AC91-E7222A0B9E01}" type="slidenum">
              <a:rPr lang="ru-RU"/>
              <a:pPr/>
              <a:t>‹#›</a:t>
            </a:fld>
            <a:endParaRPr lang="ru-RU" dirty="0"/>
          </a:p>
        </p:txBody>
      </p:sp>
      <p:sp>
        <p:nvSpPr>
          <p:cNvPr id="19464" name="Text Box 8"/>
          <p:cNvSpPr txBox="1">
            <a:spLocks noChangeArrowheads="1"/>
          </p:cNvSpPr>
          <p:nvPr userDrawn="1"/>
        </p:nvSpPr>
        <p:spPr bwMode="auto">
          <a:xfrm>
            <a:off x="971550" y="6370638"/>
            <a:ext cx="64087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sz="1200" b="1" dirty="0">
                <a:solidFill>
                  <a:schemeClr val="bg1"/>
                </a:solidFill>
              </a:rPr>
              <a:t>Государственная программа финансовой поддержки МСП</a:t>
            </a: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468312" y="2541587"/>
            <a:ext cx="8497887" cy="887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ctr" eaLnBrk="1" hangingPunct="1">
              <a:lnSpc>
                <a:spcPct val="120000"/>
              </a:lnSpc>
            </a:pPr>
            <a:r>
              <a:rPr lang="ru-RU" sz="2400" b="1" dirty="0" smtClean="0">
                <a:solidFill>
                  <a:srgbClr val="646464"/>
                </a:solidFill>
              </a:rPr>
              <a:t>МСП БАНК: НОВЫЕ НАПРАВЛЕНИЯ ПОДДЕРЖКИ</a:t>
            </a:r>
          </a:p>
          <a:p>
            <a:pPr algn="ctr" eaLnBrk="1" hangingPunct="1">
              <a:lnSpc>
                <a:spcPct val="120000"/>
              </a:lnSpc>
            </a:pPr>
            <a:r>
              <a:rPr lang="ru-RU" sz="2400" b="1" dirty="0" smtClean="0">
                <a:solidFill>
                  <a:srgbClr val="646464"/>
                </a:solidFill>
              </a:rPr>
              <a:t>МАЛОГО И СРЕДНЕГО ПРЕДПРИНИМАТЕЛЬСТВА </a:t>
            </a:r>
          </a:p>
        </p:txBody>
      </p:sp>
      <p:sp>
        <p:nvSpPr>
          <p:cNvPr id="3" name="Text Box 7"/>
          <p:cNvSpPr txBox="1">
            <a:spLocks noChangeArrowheads="1"/>
          </p:cNvSpPr>
          <p:nvPr/>
        </p:nvSpPr>
        <p:spPr bwMode="auto">
          <a:xfrm>
            <a:off x="1619250" y="4292600"/>
            <a:ext cx="424815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nSpc>
                <a:spcPct val="200000"/>
              </a:lnSpc>
            </a:pPr>
            <a:r>
              <a:rPr lang="ru-RU" sz="1400" dirty="0" smtClean="0">
                <a:solidFill>
                  <a:srgbClr val="646464"/>
                </a:solidFill>
              </a:rPr>
              <a:t>4 Декабря, 2012</a:t>
            </a:r>
            <a:endParaRPr lang="ru-RU" sz="1400" dirty="0">
              <a:solidFill>
                <a:srgbClr val="646464"/>
              </a:solidFill>
            </a:endParaRPr>
          </a:p>
          <a:p>
            <a:pPr>
              <a:lnSpc>
                <a:spcPct val="200000"/>
              </a:lnSpc>
            </a:pPr>
            <a:r>
              <a:rPr lang="ru-RU" sz="1400" dirty="0">
                <a:solidFill>
                  <a:srgbClr val="646464"/>
                </a:solidFill>
              </a:rPr>
              <a:t>г. </a:t>
            </a:r>
            <a:r>
              <a:rPr lang="ru-RU" sz="1400" dirty="0" smtClean="0">
                <a:solidFill>
                  <a:srgbClr val="646464"/>
                </a:solidFill>
              </a:rPr>
              <a:t>Чебоксары</a:t>
            </a:r>
            <a:endParaRPr lang="ru-RU" sz="1400" dirty="0">
              <a:solidFill>
                <a:srgbClr val="646464"/>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0"/>
          </p:nvPr>
        </p:nvSpPr>
        <p:spPr/>
        <p:txBody>
          <a:bodyPr/>
          <a:lstStyle/>
          <a:p>
            <a:fld id="{5B5BC3AB-5469-4B1A-A294-73A2A3F67F77}" type="slidenum">
              <a:rPr lang="ru-RU" smtClean="0">
                <a:solidFill>
                  <a:prstClr val="white"/>
                </a:solidFill>
              </a:rPr>
              <a:pPr/>
              <a:t>2</a:t>
            </a:fld>
            <a:endParaRPr lang="ru-RU" dirty="0">
              <a:solidFill>
                <a:prstClr val="white"/>
              </a:solidFill>
            </a:endParaRPr>
          </a:p>
        </p:txBody>
      </p:sp>
      <p:sp>
        <p:nvSpPr>
          <p:cNvPr id="5" name="Text Box 2"/>
          <p:cNvSpPr txBox="1">
            <a:spLocks noChangeArrowheads="1"/>
          </p:cNvSpPr>
          <p:nvPr/>
        </p:nvSpPr>
        <p:spPr bwMode="auto">
          <a:xfrm>
            <a:off x="588417" y="1087259"/>
            <a:ext cx="755173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ctr"/>
            <a:r>
              <a:rPr lang="ru-RU" sz="2000" b="1" dirty="0">
                <a:solidFill>
                  <a:srgbClr val="D4D4D6">
                    <a:lumMod val="50000"/>
                  </a:srgbClr>
                </a:solidFill>
              </a:rPr>
              <a:t>ИТОГИ РЕАЛИЗАЦИИ</a:t>
            </a:r>
            <a:r>
              <a:rPr lang="en-US" sz="2000" b="1" dirty="0">
                <a:solidFill>
                  <a:srgbClr val="D4D4D6">
                    <a:lumMod val="50000"/>
                  </a:srgbClr>
                </a:solidFill>
              </a:rPr>
              <a:t> </a:t>
            </a:r>
            <a:r>
              <a:rPr lang="ru-RU" sz="2000" b="1" dirty="0" smtClean="0">
                <a:solidFill>
                  <a:srgbClr val="D4D4D6">
                    <a:lumMod val="50000"/>
                  </a:srgbClr>
                </a:solidFill>
              </a:rPr>
              <a:t>ПРОГРАММЫ </a:t>
            </a:r>
          </a:p>
          <a:p>
            <a:pPr algn="ctr"/>
            <a:r>
              <a:rPr lang="ru-RU" sz="2000" b="1" dirty="0" smtClean="0">
                <a:solidFill>
                  <a:srgbClr val="D4D4D6">
                    <a:lumMod val="50000"/>
                  </a:srgbClr>
                </a:solidFill>
              </a:rPr>
              <a:t>В ЧУВАШСКОЙ РЕСПУБЛИКЕ</a:t>
            </a:r>
            <a:endParaRPr lang="ru-RU" sz="2000" b="1" dirty="0">
              <a:solidFill>
                <a:srgbClr val="646464"/>
              </a:solidFill>
            </a:endParaRPr>
          </a:p>
        </p:txBody>
      </p:sp>
      <p:sp>
        <p:nvSpPr>
          <p:cNvPr id="6" name="AutoShape 6"/>
          <p:cNvSpPr>
            <a:spLocks noChangeArrowheads="1"/>
          </p:cNvSpPr>
          <p:nvPr/>
        </p:nvSpPr>
        <p:spPr bwMode="auto">
          <a:xfrm>
            <a:off x="359135" y="2646437"/>
            <a:ext cx="2455863" cy="495300"/>
          </a:xfrm>
          <a:prstGeom prst="roundRect">
            <a:avLst>
              <a:gd name="adj" fmla="val 16667"/>
            </a:avLst>
          </a:prstGeom>
          <a:ln>
            <a:headEnd/>
            <a:tailEnd/>
          </a:ln>
          <a:extLst/>
        </p:spPr>
        <p:style>
          <a:lnRef idx="1">
            <a:schemeClr val="dk1"/>
          </a:lnRef>
          <a:fillRef idx="2">
            <a:schemeClr val="dk1"/>
          </a:fillRef>
          <a:effectRef idx="1">
            <a:schemeClr val="dk1"/>
          </a:effectRef>
          <a:fontRef idx="minor">
            <a:schemeClr val="dk1"/>
          </a:fontRef>
        </p:style>
        <p:txBody>
          <a:bodyPr lIns="36000" tIns="36000" rIns="36000" bIns="36000" anchor="ctr"/>
          <a:lstStyle/>
          <a:p>
            <a:pPr defTabSz="987425"/>
            <a:r>
              <a:rPr lang="ru-RU" sz="1100" b="1" dirty="0" smtClean="0">
                <a:solidFill>
                  <a:schemeClr val="bg2">
                    <a:lumMod val="25000"/>
                  </a:schemeClr>
                </a:solidFill>
                <a:cs typeface="Arial" charset="0"/>
              </a:rPr>
              <a:t>Количество поддержанных МСП</a:t>
            </a:r>
            <a:endParaRPr lang="ru-RU" sz="1100" i="1" dirty="0">
              <a:solidFill>
                <a:schemeClr val="bg2">
                  <a:lumMod val="25000"/>
                </a:schemeClr>
              </a:solidFill>
              <a:cs typeface="Arial" charset="0"/>
            </a:endParaRPr>
          </a:p>
        </p:txBody>
      </p:sp>
      <p:sp>
        <p:nvSpPr>
          <p:cNvPr id="8" name="AutoShape 9"/>
          <p:cNvSpPr>
            <a:spLocks noChangeArrowheads="1"/>
          </p:cNvSpPr>
          <p:nvPr/>
        </p:nvSpPr>
        <p:spPr bwMode="auto">
          <a:xfrm>
            <a:off x="3319823" y="2636912"/>
            <a:ext cx="1009166" cy="492125"/>
          </a:xfrm>
          <a:prstGeom prst="flowChartAlternateProcess">
            <a:avLst/>
          </a:prstGeom>
          <a:solidFill>
            <a:srgbClr val="FF6600"/>
          </a:solidFill>
          <a:ln w="9525" algn="ctr">
            <a:noFill/>
            <a:round/>
            <a:headEnd/>
            <a:tailEnd/>
          </a:ln>
          <a:extLst/>
        </p:spPr>
        <p:txBody>
          <a:bodyPr lIns="98755" tIns="49378" rIns="98755" bIns="49378" anchor="ctr"/>
          <a:lstStyle/>
          <a:p>
            <a:pPr marL="3175" indent="-3175" algn="ctr" defTabSz="987425" eaLnBrk="0" hangingPunct="0">
              <a:buClr>
                <a:srgbClr val="476F93"/>
              </a:buClr>
              <a:tabLst>
                <a:tab pos="0" algn="l"/>
              </a:tabLst>
            </a:pPr>
            <a:r>
              <a:rPr lang="ru-RU" sz="2000" b="1" dirty="0" smtClean="0">
                <a:solidFill>
                  <a:schemeClr val="bg1"/>
                </a:solidFill>
              </a:rPr>
              <a:t>495</a:t>
            </a:r>
            <a:endParaRPr lang="ru-RU" sz="2000" b="1" dirty="0">
              <a:solidFill>
                <a:schemeClr val="bg1"/>
              </a:solidFill>
            </a:endParaRPr>
          </a:p>
        </p:txBody>
      </p:sp>
      <p:sp>
        <p:nvSpPr>
          <p:cNvPr id="9" name="AutoShape 10"/>
          <p:cNvSpPr>
            <a:spLocks noChangeArrowheads="1"/>
          </p:cNvSpPr>
          <p:nvPr/>
        </p:nvSpPr>
        <p:spPr bwMode="auto">
          <a:xfrm>
            <a:off x="3319823" y="3212976"/>
            <a:ext cx="1009166" cy="504825"/>
          </a:xfrm>
          <a:prstGeom prst="flowChartAlternateProcess">
            <a:avLst/>
          </a:prstGeom>
          <a:solidFill>
            <a:srgbClr val="FF6600"/>
          </a:solidFill>
          <a:ln w="9525" algn="ctr">
            <a:noFill/>
            <a:round/>
            <a:headEnd/>
            <a:tailEnd/>
          </a:ln>
          <a:extLst/>
        </p:spPr>
        <p:txBody>
          <a:bodyPr lIns="98755" tIns="49378" rIns="98755" bIns="49378" anchor="ctr"/>
          <a:lstStyle/>
          <a:p>
            <a:pPr marL="3175" indent="-3175" algn="ctr" defTabSz="987425" eaLnBrk="0" hangingPunct="0">
              <a:buClr>
                <a:srgbClr val="476F93"/>
              </a:buClr>
              <a:tabLst>
                <a:tab pos="0" algn="l"/>
              </a:tabLst>
            </a:pPr>
            <a:r>
              <a:rPr lang="ru-RU" sz="2000" b="1" dirty="0">
                <a:solidFill>
                  <a:schemeClr val="bg1"/>
                </a:solidFill>
              </a:rPr>
              <a:t>1</a:t>
            </a:r>
            <a:r>
              <a:rPr lang="ru-RU" sz="2000" b="1" dirty="0" smtClean="0">
                <a:solidFill>
                  <a:schemeClr val="bg1"/>
                </a:solidFill>
              </a:rPr>
              <a:t> 523</a:t>
            </a:r>
            <a:endParaRPr lang="ru-RU" sz="2000" b="1" dirty="0">
              <a:solidFill>
                <a:schemeClr val="bg1"/>
              </a:solidFill>
            </a:endParaRPr>
          </a:p>
        </p:txBody>
      </p:sp>
      <p:sp>
        <p:nvSpPr>
          <p:cNvPr id="12" name="AutoShape 18"/>
          <p:cNvSpPr>
            <a:spLocks noChangeArrowheads="1"/>
          </p:cNvSpPr>
          <p:nvPr/>
        </p:nvSpPr>
        <p:spPr bwMode="auto">
          <a:xfrm>
            <a:off x="1979712" y="1849227"/>
            <a:ext cx="1149300" cy="639763"/>
          </a:xfrm>
          <a:prstGeom prst="flowChartAlternateProcess">
            <a:avLst/>
          </a:prstGeom>
          <a:extLst/>
        </p:spPr>
        <p:style>
          <a:lnRef idx="1">
            <a:schemeClr val="accent6"/>
          </a:lnRef>
          <a:fillRef idx="3">
            <a:schemeClr val="accent6"/>
          </a:fillRef>
          <a:effectRef idx="2">
            <a:schemeClr val="accent6"/>
          </a:effectRef>
          <a:fontRef idx="minor">
            <a:schemeClr val="lt1"/>
          </a:fontRef>
        </p:style>
        <p:txBody>
          <a:bodyPr/>
          <a:lstStyle/>
          <a:p>
            <a:pPr algn="ctr"/>
            <a:r>
              <a:rPr lang="ru-RU" sz="1100" b="1" dirty="0" smtClean="0">
                <a:solidFill>
                  <a:prstClr val="white"/>
                </a:solidFill>
              </a:rPr>
              <a:t>Партнеры</a:t>
            </a:r>
          </a:p>
          <a:p>
            <a:pPr algn="ctr"/>
            <a:r>
              <a:rPr lang="ru-RU" b="1" dirty="0" smtClean="0">
                <a:solidFill>
                  <a:prstClr val="white"/>
                </a:solidFill>
              </a:rPr>
              <a:t>25</a:t>
            </a:r>
            <a:r>
              <a:rPr lang="en-US" sz="1600" b="1" dirty="0" smtClean="0">
                <a:solidFill>
                  <a:prstClr val="white"/>
                </a:solidFill>
              </a:rPr>
              <a:t>*</a:t>
            </a:r>
            <a:endParaRPr lang="ru-RU" sz="1600" b="1" dirty="0">
              <a:solidFill>
                <a:prstClr val="white"/>
              </a:solidFill>
            </a:endParaRPr>
          </a:p>
        </p:txBody>
      </p:sp>
      <p:sp>
        <p:nvSpPr>
          <p:cNvPr id="13" name="AutoShape 19"/>
          <p:cNvSpPr>
            <a:spLocks noChangeArrowheads="1"/>
          </p:cNvSpPr>
          <p:nvPr/>
        </p:nvSpPr>
        <p:spPr bwMode="auto">
          <a:xfrm>
            <a:off x="3275856" y="1849227"/>
            <a:ext cx="1512168" cy="620713"/>
          </a:xfrm>
          <a:prstGeom prst="roundRect">
            <a:avLst>
              <a:gd name="adj" fmla="val 16667"/>
            </a:avLst>
          </a:prstGeom>
          <a:ln>
            <a:headEnd/>
            <a:tailEnd/>
          </a:ln>
          <a:extLst/>
        </p:spPr>
        <p:style>
          <a:lnRef idx="1">
            <a:schemeClr val="dk1"/>
          </a:lnRef>
          <a:fillRef idx="2">
            <a:schemeClr val="dk1"/>
          </a:fillRef>
          <a:effectRef idx="1">
            <a:schemeClr val="dk1"/>
          </a:effectRef>
          <a:fontRef idx="minor">
            <a:schemeClr val="dk1"/>
          </a:fontRef>
        </p:style>
        <p:txBody>
          <a:bodyPr lIns="98755" tIns="49378" rIns="98755" bIns="49378" anchor="ctr"/>
          <a:lstStyle/>
          <a:p>
            <a:pPr marL="3175" indent="-3175" algn="ctr" defTabSz="987425" eaLnBrk="0" hangingPunct="0">
              <a:buClr>
                <a:srgbClr val="476F93"/>
              </a:buClr>
              <a:tabLst>
                <a:tab pos="0" algn="l"/>
              </a:tabLst>
            </a:pPr>
            <a:r>
              <a:rPr lang="ru-RU" sz="1100" b="1" dirty="0" smtClean="0">
                <a:solidFill>
                  <a:schemeClr val="bg2">
                    <a:lumMod val="25000"/>
                  </a:schemeClr>
                </a:solidFill>
              </a:rPr>
              <a:t>Банки-партнеры </a:t>
            </a:r>
            <a:endParaRPr lang="ru-RU" sz="1100" b="1" dirty="0">
              <a:solidFill>
                <a:schemeClr val="bg2">
                  <a:lumMod val="25000"/>
                </a:schemeClr>
              </a:solidFill>
            </a:endParaRPr>
          </a:p>
          <a:p>
            <a:pPr marL="3175" indent="-3175" algn="ctr" defTabSz="987425" eaLnBrk="0" hangingPunct="0">
              <a:buClr>
                <a:srgbClr val="476F93"/>
              </a:buClr>
              <a:tabLst>
                <a:tab pos="0" algn="l"/>
              </a:tabLst>
            </a:pPr>
            <a:r>
              <a:rPr lang="ru-RU" sz="1600" b="1" dirty="0" smtClean="0">
                <a:solidFill>
                  <a:schemeClr val="bg2">
                    <a:lumMod val="25000"/>
                  </a:schemeClr>
                </a:solidFill>
              </a:rPr>
              <a:t>9</a:t>
            </a:r>
            <a:endParaRPr lang="ru-RU" sz="1600" b="1" dirty="0">
              <a:solidFill>
                <a:schemeClr val="bg2">
                  <a:lumMod val="25000"/>
                </a:schemeClr>
              </a:solidFill>
            </a:endParaRPr>
          </a:p>
        </p:txBody>
      </p:sp>
      <p:sp>
        <p:nvSpPr>
          <p:cNvPr id="14" name="AutoShape 20"/>
          <p:cNvSpPr>
            <a:spLocks noChangeArrowheads="1"/>
          </p:cNvSpPr>
          <p:nvPr/>
        </p:nvSpPr>
        <p:spPr bwMode="auto">
          <a:xfrm>
            <a:off x="251520" y="1844824"/>
            <a:ext cx="1528762" cy="620713"/>
          </a:xfrm>
          <a:prstGeom prst="roundRect">
            <a:avLst>
              <a:gd name="adj" fmla="val 16667"/>
            </a:avLst>
          </a:prstGeom>
          <a:ln>
            <a:headEnd/>
            <a:tailEnd/>
          </a:ln>
          <a:extLst/>
        </p:spPr>
        <p:style>
          <a:lnRef idx="1">
            <a:schemeClr val="dk1"/>
          </a:lnRef>
          <a:fillRef idx="2">
            <a:schemeClr val="dk1"/>
          </a:fillRef>
          <a:effectRef idx="1">
            <a:schemeClr val="dk1"/>
          </a:effectRef>
          <a:fontRef idx="minor">
            <a:schemeClr val="dk1"/>
          </a:fontRef>
        </p:style>
        <p:txBody>
          <a:bodyPr lIns="98755" tIns="49378" rIns="98755" bIns="49378" anchor="ctr"/>
          <a:lstStyle/>
          <a:p>
            <a:pPr marL="3175" indent="-3175" algn="ctr" defTabSz="987425" eaLnBrk="0" hangingPunct="0">
              <a:buClr>
                <a:srgbClr val="476F93"/>
              </a:buClr>
              <a:tabLst>
                <a:tab pos="0" algn="l"/>
              </a:tabLst>
            </a:pPr>
            <a:r>
              <a:rPr lang="ru-RU" sz="1100" b="1" dirty="0">
                <a:solidFill>
                  <a:schemeClr val="bg2">
                    <a:lumMod val="25000"/>
                  </a:schemeClr>
                </a:solidFill>
              </a:rPr>
              <a:t>Организации инфраструктуры </a:t>
            </a:r>
            <a:r>
              <a:rPr lang="ru-RU" sz="1600" b="1" dirty="0" smtClean="0">
                <a:solidFill>
                  <a:schemeClr val="bg2">
                    <a:lumMod val="25000"/>
                  </a:schemeClr>
                </a:solidFill>
              </a:rPr>
              <a:t>17</a:t>
            </a:r>
            <a:endParaRPr lang="ru-RU" sz="1600" b="1" dirty="0">
              <a:solidFill>
                <a:schemeClr val="bg2">
                  <a:lumMod val="25000"/>
                </a:schemeClr>
              </a:solidFill>
            </a:endParaRPr>
          </a:p>
        </p:txBody>
      </p:sp>
      <p:sp>
        <p:nvSpPr>
          <p:cNvPr id="15" name="AutoShape 21" descr="прпрпар"/>
          <p:cNvSpPr>
            <a:spLocks noChangeArrowheads="1"/>
          </p:cNvSpPr>
          <p:nvPr/>
        </p:nvSpPr>
        <p:spPr bwMode="auto">
          <a:xfrm rot="16200000">
            <a:off x="3067082" y="2058002"/>
            <a:ext cx="344487" cy="214970"/>
          </a:xfrm>
          <a:prstGeom prst="downArrow">
            <a:avLst>
              <a:gd name="adj1" fmla="val 56370"/>
              <a:gd name="adj2" fmla="val 34472"/>
            </a:avLst>
          </a:prstGeom>
          <a:ln>
            <a:headEnd/>
            <a:tailEnd/>
          </a:ln>
          <a:extLst/>
        </p:spPr>
        <p:style>
          <a:lnRef idx="1">
            <a:schemeClr val="accent5"/>
          </a:lnRef>
          <a:fillRef idx="2">
            <a:schemeClr val="accent5"/>
          </a:fillRef>
          <a:effectRef idx="1">
            <a:schemeClr val="accent5"/>
          </a:effectRef>
          <a:fontRef idx="minor">
            <a:schemeClr val="dk1"/>
          </a:fontRef>
        </p:style>
        <p:txBody>
          <a:bodyPr vert="eaVert" wrap="none" anchor="ctr"/>
          <a:lstStyle/>
          <a:p>
            <a:pPr algn="ctr"/>
            <a:endParaRPr lang="ru-RU" sz="2000">
              <a:solidFill>
                <a:prstClr val="white"/>
              </a:solidFill>
              <a:cs typeface="Arial" charset="0"/>
            </a:endParaRPr>
          </a:p>
        </p:txBody>
      </p:sp>
      <p:sp>
        <p:nvSpPr>
          <p:cNvPr id="16" name="AutoShape 22" descr="прпрпар"/>
          <p:cNvSpPr>
            <a:spLocks noChangeArrowheads="1"/>
          </p:cNvSpPr>
          <p:nvPr/>
        </p:nvSpPr>
        <p:spPr bwMode="auto">
          <a:xfrm rot="5400000">
            <a:off x="1660624" y="2018644"/>
            <a:ext cx="344487" cy="293689"/>
          </a:xfrm>
          <a:prstGeom prst="downArrow">
            <a:avLst>
              <a:gd name="adj1" fmla="val 56370"/>
              <a:gd name="adj2" fmla="val 34472"/>
            </a:avLst>
          </a:prstGeom>
          <a:ln>
            <a:headEnd/>
            <a:tailEnd/>
          </a:ln>
          <a:extLst/>
        </p:spPr>
        <p:style>
          <a:lnRef idx="1">
            <a:schemeClr val="accent5"/>
          </a:lnRef>
          <a:fillRef idx="2">
            <a:schemeClr val="accent5"/>
          </a:fillRef>
          <a:effectRef idx="1">
            <a:schemeClr val="accent5"/>
          </a:effectRef>
          <a:fontRef idx="minor">
            <a:schemeClr val="dk1"/>
          </a:fontRef>
        </p:style>
        <p:txBody>
          <a:bodyPr vert="eaVert" wrap="none" anchor="ctr"/>
          <a:lstStyle/>
          <a:p>
            <a:pPr algn="ctr"/>
            <a:endParaRPr lang="ru-RU" sz="2000">
              <a:solidFill>
                <a:prstClr val="white"/>
              </a:solidFill>
              <a:cs typeface="Arial" charset="0"/>
            </a:endParaRPr>
          </a:p>
        </p:txBody>
      </p:sp>
      <p:sp>
        <p:nvSpPr>
          <p:cNvPr id="19" name="TextBox 18"/>
          <p:cNvSpPr txBox="1"/>
          <p:nvPr/>
        </p:nvSpPr>
        <p:spPr>
          <a:xfrm>
            <a:off x="251520" y="3933056"/>
            <a:ext cx="4724475" cy="2154436"/>
          </a:xfrm>
          <a:prstGeom prst="rect">
            <a:avLst/>
          </a:prstGeom>
          <a:noFill/>
        </p:spPr>
        <p:txBody>
          <a:bodyPr wrap="square" rtlCol="0">
            <a:spAutoFit/>
          </a:bodyPr>
          <a:lstStyle/>
          <a:p>
            <a:pPr fontAlgn="base">
              <a:spcBef>
                <a:spcPct val="0"/>
              </a:spcBef>
              <a:spcAft>
                <a:spcPct val="0"/>
              </a:spcAft>
            </a:pPr>
            <a:r>
              <a:rPr lang="ru-RU" sz="1400" dirty="0" smtClean="0">
                <a:solidFill>
                  <a:srgbClr val="D4D4D6">
                    <a:lumMod val="25000"/>
                  </a:srgbClr>
                </a:solidFill>
                <a:cs typeface="Arial" charset="0"/>
              </a:rPr>
              <a:t>Средневзвешенная ставка </a:t>
            </a:r>
          </a:p>
          <a:p>
            <a:pPr fontAlgn="base">
              <a:spcBef>
                <a:spcPct val="0"/>
              </a:spcBef>
              <a:spcAft>
                <a:spcPct val="0"/>
              </a:spcAft>
            </a:pPr>
            <a:r>
              <a:rPr lang="ru-RU" sz="1400" dirty="0" smtClean="0">
                <a:solidFill>
                  <a:srgbClr val="D4D4D6">
                    <a:lumMod val="25000"/>
                  </a:srgbClr>
                </a:solidFill>
                <a:cs typeface="Arial" charset="0"/>
              </a:rPr>
              <a:t>по портфелю кредитов -  </a:t>
            </a:r>
            <a:r>
              <a:rPr lang="en-US" sz="1400" b="1" dirty="0" smtClean="0">
                <a:solidFill>
                  <a:srgbClr val="C00000"/>
                </a:solidFill>
                <a:cs typeface="Arial" charset="0"/>
              </a:rPr>
              <a:t>1</a:t>
            </a:r>
            <a:r>
              <a:rPr lang="ru-RU" sz="1400" b="1" dirty="0" smtClean="0">
                <a:solidFill>
                  <a:srgbClr val="C00000"/>
                </a:solidFill>
                <a:cs typeface="Arial" charset="0"/>
              </a:rPr>
              <a:t>3,22%</a:t>
            </a:r>
            <a:endParaRPr lang="ru-RU" sz="1400" b="1" dirty="0">
              <a:solidFill>
                <a:srgbClr val="D4D4D6">
                  <a:lumMod val="10000"/>
                </a:srgbClr>
              </a:solidFill>
              <a:cs typeface="Arial" charset="0"/>
            </a:endParaRPr>
          </a:p>
          <a:p>
            <a:pPr fontAlgn="base">
              <a:spcBef>
                <a:spcPct val="0"/>
              </a:spcBef>
              <a:spcAft>
                <a:spcPct val="0"/>
              </a:spcAft>
            </a:pPr>
            <a:endParaRPr lang="en-US" sz="800" dirty="0" smtClean="0">
              <a:solidFill>
                <a:prstClr val="black"/>
              </a:solidFill>
            </a:endParaRPr>
          </a:p>
          <a:p>
            <a:r>
              <a:rPr lang="ru-RU" sz="1400" dirty="0"/>
              <a:t>Индекс активности </a:t>
            </a:r>
            <a:r>
              <a:rPr lang="ru-RU" sz="1400" dirty="0" smtClean="0"/>
              <a:t>участия в программе – </a:t>
            </a:r>
            <a:r>
              <a:rPr lang="ru-RU" sz="1400" b="1" dirty="0">
                <a:solidFill>
                  <a:srgbClr val="C00000"/>
                </a:solidFill>
              </a:rPr>
              <a:t>61</a:t>
            </a:r>
            <a:r>
              <a:rPr lang="ru-RU" sz="1400" dirty="0"/>
              <a:t> место </a:t>
            </a:r>
            <a:endParaRPr lang="en-US" sz="1400" dirty="0" smtClean="0"/>
          </a:p>
          <a:p>
            <a:r>
              <a:rPr lang="ru-RU" sz="1400" i="1" dirty="0" smtClean="0"/>
              <a:t>при этом</a:t>
            </a:r>
            <a:endParaRPr lang="en-US" sz="1400" i="1" dirty="0"/>
          </a:p>
          <a:p>
            <a:r>
              <a:rPr lang="ru-RU" sz="1400" dirty="0" smtClean="0"/>
              <a:t>Индекс </a:t>
            </a:r>
            <a:r>
              <a:rPr lang="ru-RU" sz="1400" dirty="0"/>
              <a:t>инновационной активности регионов </a:t>
            </a:r>
            <a:r>
              <a:rPr lang="ru-RU" sz="1400" dirty="0" smtClean="0"/>
              <a:t>– в группе </a:t>
            </a:r>
            <a:r>
              <a:rPr lang="ru-RU" sz="1400" b="1" dirty="0"/>
              <a:t>регионов с высоким инновационным потенциалом </a:t>
            </a:r>
            <a:r>
              <a:rPr lang="ru-RU" sz="1400" dirty="0"/>
              <a:t>(всего – 15 регионов)</a:t>
            </a:r>
            <a:endParaRPr lang="ru-RU" sz="1400" dirty="0" smtClean="0">
              <a:solidFill>
                <a:prstClr val="black"/>
              </a:solidFill>
            </a:endParaRPr>
          </a:p>
          <a:p>
            <a:pPr fontAlgn="base">
              <a:spcBef>
                <a:spcPct val="0"/>
              </a:spcBef>
              <a:spcAft>
                <a:spcPct val="0"/>
              </a:spcAft>
            </a:pPr>
            <a:endParaRPr lang="ru-RU" sz="800" dirty="0" smtClean="0">
              <a:solidFill>
                <a:prstClr val="black"/>
              </a:solidFill>
            </a:endParaRPr>
          </a:p>
          <a:p>
            <a:pPr fontAlgn="base">
              <a:spcBef>
                <a:spcPct val="0"/>
              </a:spcBef>
              <a:spcAft>
                <a:spcPct val="0"/>
              </a:spcAft>
            </a:pPr>
            <a:r>
              <a:rPr lang="ru-RU" sz="1000" dirty="0" smtClean="0">
                <a:solidFill>
                  <a:prstClr val="black"/>
                </a:solidFill>
              </a:rPr>
              <a:t>* банки-партнеры </a:t>
            </a:r>
            <a:r>
              <a:rPr lang="ru-RU" sz="1000" dirty="0">
                <a:solidFill>
                  <a:prstClr val="black"/>
                </a:solidFill>
              </a:rPr>
              <a:t>могут также участвовать в Программе в качестве организаций </a:t>
            </a:r>
            <a:r>
              <a:rPr lang="ru-RU" sz="1000" dirty="0" smtClean="0">
                <a:solidFill>
                  <a:prstClr val="black"/>
                </a:solidFill>
              </a:rPr>
              <a:t>инфраструктуры</a:t>
            </a:r>
            <a:endParaRPr lang="ru-RU" sz="1000" dirty="0">
              <a:solidFill>
                <a:prstClr val="black"/>
              </a:solidFill>
            </a:endParaRPr>
          </a:p>
        </p:txBody>
      </p:sp>
      <p:sp>
        <p:nvSpPr>
          <p:cNvPr id="20" name="AutoShape 7"/>
          <p:cNvSpPr>
            <a:spLocks noChangeArrowheads="1"/>
          </p:cNvSpPr>
          <p:nvPr/>
        </p:nvSpPr>
        <p:spPr bwMode="auto">
          <a:xfrm>
            <a:off x="367074" y="3212976"/>
            <a:ext cx="2447925" cy="503237"/>
          </a:xfrm>
          <a:prstGeom prst="roundRect">
            <a:avLst>
              <a:gd name="adj" fmla="val 16667"/>
            </a:avLst>
          </a:prstGeom>
          <a:ln>
            <a:headEnd/>
            <a:tailEnd/>
          </a:ln>
          <a:extLst/>
        </p:spPr>
        <p:style>
          <a:lnRef idx="1">
            <a:schemeClr val="dk1"/>
          </a:lnRef>
          <a:fillRef idx="2">
            <a:schemeClr val="dk1"/>
          </a:fillRef>
          <a:effectRef idx="1">
            <a:schemeClr val="dk1"/>
          </a:effectRef>
          <a:fontRef idx="minor">
            <a:schemeClr val="dk1"/>
          </a:fontRef>
        </p:style>
        <p:txBody>
          <a:bodyPr lIns="36000" tIns="36000" rIns="36000" bIns="36000" anchor="ctr"/>
          <a:lstStyle/>
          <a:p>
            <a:pPr defTabSz="987425"/>
            <a:r>
              <a:rPr lang="ru-RU" sz="1100" b="1" dirty="0" smtClean="0">
                <a:solidFill>
                  <a:schemeClr val="bg2">
                    <a:lumMod val="25000"/>
                  </a:schemeClr>
                </a:solidFill>
                <a:cs typeface="Arial" charset="0"/>
              </a:rPr>
              <a:t>Объем поддержки МСП,               млрд руб.</a:t>
            </a:r>
            <a:endParaRPr lang="ru-RU" sz="1100" i="1" dirty="0">
              <a:solidFill>
                <a:schemeClr val="bg2">
                  <a:lumMod val="25000"/>
                </a:schemeClr>
              </a:solidFill>
              <a:cs typeface="Arial" charset="0"/>
            </a:endParaRPr>
          </a:p>
        </p:txBody>
      </p:sp>
      <p:sp>
        <p:nvSpPr>
          <p:cNvPr id="21" name="AutoShape 12" descr="прпрпар"/>
          <p:cNvSpPr>
            <a:spLocks noChangeArrowheads="1"/>
          </p:cNvSpPr>
          <p:nvPr/>
        </p:nvSpPr>
        <p:spPr bwMode="auto">
          <a:xfrm rot="16200000">
            <a:off x="2983274" y="2717874"/>
            <a:ext cx="203200" cy="415925"/>
          </a:xfrm>
          <a:prstGeom prst="downArrow">
            <a:avLst>
              <a:gd name="adj1" fmla="val 56370"/>
              <a:gd name="adj2" fmla="val 70560"/>
            </a:avLst>
          </a:prstGeom>
          <a:ln>
            <a:headEnd/>
            <a:tailEnd/>
          </a:ln>
          <a:extLst/>
        </p:spPr>
        <p:style>
          <a:lnRef idx="1">
            <a:schemeClr val="accent5"/>
          </a:lnRef>
          <a:fillRef idx="2">
            <a:schemeClr val="accent5"/>
          </a:fillRef>
          <a:effectRef idx="1">
            <a:schemeClr val="accent5"/>
          </a:effectRef>
          <a:fontRef idx="minor">
            <a:schemeClr val="dk1"/>
          </a:fontRef>
        </p:style>
        <p:txBody>
          <a:bodyPr vert="eaVert" wrap="none" anchor="ctr"/>
          <a:lstStyle/>
          <a:p>
            <a:pPr algn="ctr"/>
            <a:endParaRPr lang="ru-RU" sz="2000">
              <a:solidFill>
                <a:prstClr val="white"/>
              </a:solidFill>
              <a:cs typeface="Arial" charset="0"/>
            </a:endParaRPr>
          </a:p>
        </p:txBody>
      </p:sp>
      <p:sp>
        <p:nvSpPr>
          <p:cNvPr id="22" name="AutoShape 12" descr="прпрпар"/>
          <p:cNvSpPr>
            <a:spLocks noChangeArrowheads="1"/>
          </p:cNvSpPr>
          <p:nvPr/>
        </p:nvSpPr>
        <p:spPr bwMode="auto">
          <a:xfrm rot="16200000">
            <a:off x="2995192" y="3263453"/>
            <a:ext cx="203200" cy="415925"/>
          </a:xfrm>
          <a:prstGeom prst="downArrow">
            <a:avLst>
              <a:gd name="adj1" fmla="val 56370"/>
              <a:gd name="adj2" fmla="val 70560"/>
            </a:avLst>
          </a:prstGeom>
          <a:ln>
            <a:headEnd/>
            <a:tailEnd/>
          </a:ln>
          <a:extLst/>
        </p:spPr>
        <p:style>
          <a:lnRef idx="1">
            <a:schemeClr val="accent5"/>
          </a:lnRef>
          <a:fillRef idx="2">
            <a:schemeClr val="accent5"/>
          </a:fillRef>
          <a:effectRef idx="1">
            <a:schemeClr val="accent5"/>
          </a:effectRef>
          <a:fontRef idx="minor">
            <a:schemeClr val="dk1"/>
          </a:fontRef>
        </p:style>
        <p:txBody>
          <a:bodyPr vert="eaVert" wrap="none" anchor="ctr"/>
          <a:lstStyle/>
          <a:p>
            <a:pPr algn="ctr"/>
            <a:endParaRPr lang="ru-RU" sz="2000">
              <a:solidFill>
                <a:prstClr val="white"/>
              </a:solidFill>
              <a:cs typeface="Arial" charset="0"/>
            </a:endParaRPr>
          </a:p>
        </p:txBody>
      </p:sp>
      <p:sp>
        <p:nvSpPr>
          <p:cNvPr id="28" name="Rectangle 5"/>
          <p:cNvSpPr>
            <a:spLocks noChangeArrowheads="1"/>
          </p:cNvSpPr>
          <p:nvPr/>
        </p:nvSpPr>
        <p:spPr bwMode="auto">
          <a:xfrm>
            <a:off x="4932040" y="1916832"/>
            <a:ext cx="3816423" cy="4183293"/>
          </a:xfrm>
          <a:prstGeom prst="rect">
            <a:avLst/>
          </a:prstGeom>
          <a:solidFill>
            <a:schemeClr val="bg1"/>
          </a:solidFill>
          <a:ln w="9525" algn="ctr">
            <a:solidFill>
              <a:srgbClr val="333333"/>
            </a:solidFill>
            <a:prstDash val="dash"/>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
          <a:lstStyle/>
          <a:p>
            <a:pPr defTabSz="987425" eaLnBrk="0" hangingPunct="0"/>
            <a:endParaRPr lang="ru-RU" sz="1200" dirty="0">
              <a:solidFill>
                <a:srgbClr val="003366"/>
              </a:solidFill>
              <a:cs typeface="Arial" charset="0"/>
            </a:endParaRPr>
          </a:p>
          <a:p>
            <a:pPr algn="ctr" defTabSz="987425" eaLnBrk="0" hangingPunct="0"/>
            <a:r>
              <a:rPr lang="ru-RU" sz="1200" b="1" u="sng" dirty="0">
                <a:solidFill>
                  <a:srgbClr val="003366"/>
                </a:solidFill>
                <a:cs typeface="Arial" charset="0"/>
              </a:rPr>
              <a:t> </a:t>
            </a:r>
            <a:endParaRPr lang="ru-RU" sz="1200" dirty="0">
              <a:solidFill>
                <a:srgbClr val="646464"/>
              </a:solidFill>
              <a:cs typeface="Arial" charset="0"/>
            </a:endParaRPr>
          </a:p>
          <a:p>
            <a:pPr defTabSz="987425" eaLnBrk="0" hangingPunct="0"/>
            <a:r>
              <a:rPr lang="ru-RU" sz="1200" dirty="0">
                <a:solidFill>
                  <a:srgbClr val="646464"/>
                </a:solidFill>
                <a:cs typeface="Arial" charset="0"/>
              </a:rPr>
              <a:t>	</a:t>
            </a:r>
          </a:p>
        </p:txBody>
      </p:sp>
      <p:sp>
        <p:nvSpPr>
          <p:cNvPr id="29" name="TextBox 28"/>
          <p:cNvSpPr txBox="1"/>
          <p:nvPr/>
        </p:nvSpPr>
        <p:spPr>
          <a:xfrm>
            <a:off x="7314363" y="1423809"/>
            <a:ext cx="1599925" cy="276999"/>
          </a:xfrm>
          <a:prstGeom prst="rect">
            <a:avLst/>
          </a:prstGeom>
          <a:noFill/>
        </p:spPr>
        <p:txBody>
          <a:bodyPr wrap="none" rtlCol="0">
            <a:spAutoFit/>
          </a:bodyPr>
          <a:lstStyle/>
          <a:p>
            <a:r>
              <a:rPr lang="ru-RU" sz="1200" i="1" dirty="0" smtClean="0">
                <a:solidFill>
                  <a:srgbClr val="C00000"/>
                </a:solidFill>
              </a:rPr>
              <a:t>Пример поддержки</a:t>
            </a:r>
            <a:r>
              <a:rPr lang="en-US" sz="1200" i="1" dirty="0" smtClean="0">
                <a:solidFill>
                  <a:srgbClr val="C00000"/>
                </a:solidFill>
              </a:rPr>
              <a:t>:</a:t>
            </a:r>
            <a:endParaRPr lang="ru-RU" sz="1200" i="1" dirty="0">
              <a:solidFill>
                <a:srgbClr val="C00000"/>
              </a:solidFill>
            </a:endParaRPr>
          </a:p>
        </p:txBody>
      </p:sp>
      <p:sp>
        <p:nvSpPr>
          <p:cNvPr id="31" name="Прямоугольник с двумя скругленными соседними углами 30"/>
          <p:cNvSpPr/>
          <p:nvPr/>
        </p:nvSpPr>
        <p:spPr>
          <a:xfrm rot="10800000">
            <a:off x="5364088" y="4071496"/>
            <a:ext cx="3312368" cy="1935191"/>
          </a:xfrm>
          <a:prstGeom prst="round2SameRect">
            <a:avLst>
              <a:gd name="adj1" fmla="val 10500"/>
              <a:gd name="adj2" fmla="val 0"/>
            </a:avLst>
          </a:prstGeom>
          <a:solidFill>
            <a:schemeClr val="accent5">
              <a:lumMod val="60000"/>
              <a:lumOff val="40000"/>
            </a:schemeClr>
          </a:solidFill>
        </p:spPr>
        <p:style>
          <a:lnRef idx="3">
            <a:schemeClr val="lt1"/>
          </a:lnRef>
          <a:fillRef idx="1">
            <a:schemeClr val="accent1"/>
          </a:fillRef>
          <a:effectRef idx="1">
            <a:schemeClr val="accent1"/>
          </a:effectRef>
          <a:fontRef idx="minor">
            <a:schemeClr val="lt1"/>
          </a:fontRef>
        </p:style>
      </p:sp>
      <p:grpSp>
        <p:nvGrpSpPr>
          <p:cNvPr id="27" name="Группа 26"/>
          <p:cNvGrpSpPr/>
          <p:nvPr/>
        </p:nvGrpSpPr>
        <p:grpSpPr>
          <a:xfrm>
            <a:off x="4975995" y="3660188"/>
            <a:ext cx="3700461" cy="2346497"/>
            <a:chOff x="221657" y="400548"/>
            <a:chExt cx="2011618" cy="4184811"/>
          </a:xfrm>
          <a:solidFill>
            <a:schemeClr val="accent5">
              <a:lumMod val="60000"/>
              <a:lumOff val="40000"/>
            </a:schemeClr>
          </a:solidFill>
        </p:grpSpPr>
        <p:sp>
          <p:nvSpPr>
            <p:cNvPr id="34" name="Прямоугольник с двумя скругленными соседними углами 33"/>
            <p:cNvSpPr/>
            <p:nvPr/>
          </p:nvSpPr>
          <p:spPr>
            <a:xfrm rot="10800000">
              <a:off x="221657" y="400548"/>
              <a:ext cx="2011618" cy="4184811"/>
            </a:xfrm>
            <a:prstGeom prst="round2SameRect">
              <a:avLst>
                <a:gd name="adj1" fmla="val 10500"/>
                <a:gd name="adj2" fmla="val 0"/>
              </a:avLst>
            </a:prstGeom>
            <a:grpFill/>
          </p:spPr>
          <p:style>
            <a:lnRef idx="3">
              <a:schemeClr val="lt1"/>
            </a:lnRef>
            <a:fillRef idx="1">
              <a:schemeClr val="accent1"/>
            </a:fillRef>
            <a:effectRef idx="1">
              <a:schemeClr val="accent1"/>
            </a:effectRef>
            <a:fontRef idx="minor">
              <a:schemeClr val="lt1"/>
            </a:fontRef>
          </p:style>
        </p:sp>
        <p:sp>
          <p:nvSpPr>
            <p:cNvPr id="35" name="Прямоугольник 34"/>
            <p:cNvSpPr/>
            <p:nvPr/>
          </p:nvSpPr>
          <p:spPr>
            <a:xfrm>
              <a:off x="277537" y="501927"/>
              <a:ext cx="1899861" cy="2568423"/>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5344" tIns="85344" rIns="85344" bIns="85344" numCol="1" spcCol="1270" anchor="t" anchorCtr="0">
              <a:noAutofit/>
            </a:bodyPr>
            <a:lstStyle/>
            <a:p>
              <a:pPr lvl="0" algn="ctr" defTabSz="533400">
                <a:lnSpc>
                  <a:spcPct val="90000"/>
                </a:lnSpc>
                <a:spcAft>
                  <a:spcPct val="35000"/>
                </a:spcAft>
              </a:pPr>
              <a:r>
                <a:rPr lang="ru-RU" sz="1200" b="1" dirty="0">
                  <a:solidFill>
                    <a:schemeClr val="tx2">
                      <a:lumMod val="50000"/>
                    </a:schemeClr>
                  </a:solidFill>
                </a:rPr>
                <a:t>с. </a:t>
              </a:r>
              <a:r>
                <a:rPr lang="ru-RU" sz="1200" b="1" dirty="0" err="1">
                  <a:solidFill>
                    <a:schemeClr val="tx2">
                      <a:lumMod val="50000"/>
                    </a:schemeClr>
                  </a:solidFill>
                </a:rPr>
                <a:t>Ишлеи</a:t>
              </a:r>
              <a:r>
                <a:rPr lang="ru-RU" sz="1200" b="1" dirty="0">
                  <a:solidFill>
                    <a:schemeClr val="tx2">
                      <a:lumMod val="50000"/>
                    </a:schemeClr>
                  </a:solidFill>
                </a:rPr>
                <a:t>, Республика </a:t>
              </a:r>
              <a:r>
                <a:rPr lang="ru-RU" sz="1200" b="1" dirty="0" smtClean="0">
                  <a:solidFill>
                    <a:schemeClr val="tx2">
                      <a:lumMod val="50000"/>
                    </a:schemeClr>
                  </a:solidFill>
                </a:rPr>
                <a:t>Чувашия</a:t>
              </a:r>
            </a:p>
            <a:p>
              <a:pPr lvl="0" algn="ctr" defTabSz="533400">
                <a:lnSpc>
                  <a:spcPct val="90000"/>
                </a:lnSpc>
                <a:spcAft>
                  <a:spcPct val="35000"/>
                </a:spcAft>
              </a:pPr>
              <a:r>
                <a:rPr lang="ru-RU" sz="1000" b="1" dirty="0">
                  <a:solidFill>
                    <a:schemeClr val="tx2">
                      <a:lumMod val="50000"/>
                    </a:schemeClr>
                  </a:solidFill>
                </a:rPr>
                <a:t>Производство и реализация текстильной продукции</a:t>
              </a:r>
            </a:p>
            <a:p>
              <a:pPr lvl="0" algn="ctr" defTabSz="533400">
                <a:lnSpc>
                  <a:spcPct val="90000"/>
                </a:lnSpc>
                <a:spcAft>
                  <a:spcPct val="35000"/>
                </a:spcAft>
              </a:pPr>
              <a:r>
                <a:rPr lang="ru-RU" sz="1100" b="1" dirty="0">
                  <a:solidFill>
                    <a:schemeClr val="tx2">
                      <a:lumMod val="50000"/>
                    </a:schemeClr>
                  </a:solidFill>
                </a:rPr>
                <a:t>Размер кредита - </a:t>
              </a:r>
              <a:r>
                <a:rPr lang="ru-RU" sz="1600" b="1" dirty="0">
                  <a:solidFill>
                    <a:srgbClr val="C00000"/>
                  </a:solidFill>
                </a:rPr>
                <a:t>35</a:t>
              </a:r>
              <a:r>
                <a:rPr lang="ru-RU" sz="1100" b="1" dirty="0">
                  <a:solidFill>
                    <a:schemeClr val="tx2">
                      <a:lumMod val="50000"/>
                    </a:schemeClr>
                  </a:solidFill>
                </a:rPr>
                <a:t> млн. рублей </a:t>
              </a:r>
            </a:p>
            <a:p>
              <a:pPr lvl="0" algn="ctr" defTabSz="533400">
                <a:lnSpc>
                  <a:spcPct val="90000"/>
                </a:lnSpc>
                <a:spcBef>
                  <a:spcPct val="0"/>
                </a:spcBef>
                <a:spcAft>
                  <a:spcPct val="35000"/>
                </a:spcAft>
              </a:pPr>
              <a:endParaRPr lang="ru-RU" sz="400" dirty="0">
                <a:solidFill>
                  <a:schemeClr val="tx2">
                    <a:lumMod val="50000"/>
                  </a:schemeClr>
                </a:solidFill>
              </a:endParaRPr>
            </a:p>
          </p:txBody>
        </p:sp>
      </p:grpSp>
      <p:sp>
        <p:nvSpPr>
          <p:cNvPr id="36" name="Прямоугольник 35"/>
          <p:cNvSpPr/>
          <p:nvPr/>
        </p:nvSpPr>
        <p:spPr>
          <a:xfrm>
            <a:off x="5016602" y="4581128"/>
            <a:ext cx="3803870" cy="1412694"/>
          </a:xfrm>
          <a:prstGeom prst="rect">
            <a:avLst/>
          </a:prstGeom>
        </p:spPr>
        <p:txBody>
          <a:bodyPr wrap="square">
            <a:spAutoFit/>
          </a:bodyPr>
          <a:lstStyle/>
          <a:p>
            <a:pPr marL="3175" indent="-3175" algn="ctr" defTabSz="987425">
              <a:lnSpc>
                <a:spcPct val="130000"/>
              </a:lnSpc>
            </a:pPr>
            <a:r>
              <a:rPr lang="ru-RU" sz="1100" b="1" dirty="0"/>
              <a:t>Цель</a:t>
            </a:r>
            <a:r>
              <a:rPr lang="ru-RU" sz="1100" dirty="0"/>
              <a:t> – реконструкция и модернизация производственных помещений, строительство котельных</a:t>
            </a:r>
          </a:p>
          <a:p>
            <a:pPr marL="3175" indent="-3175" algn="ctr" defTabSz="987425">
              <a:lnSpc>
                <a:spcPct val="130000"/>
              </a:lnSpc>
            </a:pPr>
            <a:r>
              <a:rPr lang="ru-RU" sz="1100" b="1" dirty="0"/>
              <a:t>Результат – </a:t>
            </a:r>
            <a:r>
              <a:rPr lang="ru-RU" sz="1100" dirty="0"/>
              <a:t>снижение издержек на отопление, увеличение прибыли (</a:t>
            </a:r>
            <a:r>
              <a:rPr lang="ru-RU" sz="1100" b="1" dirty="0">
                <a:solidFill>
                  <a:srgbClr val="C00000"/>
                </a:solidFill>
              </a:rPr>
              <a:t>20%</a:t>
            </a:r>
            <a:r>
              <a:rPr lang="ru-RU" sz="1100" dirty="0"/>
              <a:t>), увеличение штата сотрудников (</a:t>
            </a:r>
            <a:r>
              <a:rPr lang="ru-RU" sz="1100" b="1" dirty="0">
                <a:solidFill>
                  <a:srgbClr val="C00000"/>
                </a:solidFill>
              </a:rPr>
              <a:t>15</a:t>
            </a:r>
            <a:r>
              <a:rPr lang="ru-RU" sz="1100" dirty="0"/>
              <a:t> чел.)</a:t>
            </a:r>
            <a:endParaRPr lang="ru-RU" sz="1100" b="1" dirty="0"/>
          </a:p>
        </p:txBody>
      </p:sp>
      <p:pic>
        <p:nvPicPr>
          <p:cNvPr id="38" name="Picture 15" descr="IMG_346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75994" y="2087632"/>
            <a:ext cx="1863725" cy="1447800"/>
          </a:xfrm>
          <a:prstGeom prst="rect">
            <a:avLst/>
          </a:prstGeom>
          <a:noFill/>
          <a:ln w="9525" algn="ctr">
            <a:solidFill>
              <a:srgbClr val="003366"/>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9" name="Picture 16" descr="IMG_347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15919" y="2074932"/>
            <a:ext cx="1760537" cy="1473200"/>
          </a:xfrm>
          <a:prstGeom prst="rect">
            <a:avLst/>
          </a:prstGeom>
          <a:noFill/>
          <a:ln w="9525" algn="ctr">
            <a:solidFill>
              <a:srgbClr val="003366"/>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3" name="AutoShape 32"/>
          <p:cNvSpPr>
            <a:spLocks noChangeArrowheads="1"/>
          </p:cNvSpPr>
          <p:nvPr/>
        </p:nvSpPr>
        <p:spPr bwMode="auto">
          <a:xfrm>
            <a:off x="5671353" y="1781056"/>
            <a:ext cx="2337795" cy="446132"/>
          </a:xfrm>
          <a:prstGeom prst="roundRect">
            <a:avLst>
              <a:gd name="adj" fmla="val 16667"/>
            </a:avLst>
          </a:prstGeom>
          <a:solidFill>
            <a:srgbClr val="FF6600"/>
          </a:solidFill>
          <a:ln w="9525" algn="ctr">
            <a:noFill/>
            <a:round/>
            <a:headEnd/>
            <a:tailEnd/>
          </a:ln>
        </p:spPr>
        <p:txBody>
          <a:bodyPr lIns="98755" tIns="49378" rIns="98755" bIns="49378" anchor="ctr"/>
          <a:lstStyle/>
          <a:p>
            <a:pPr lvl="0" algn="ctr"/>
            <a:r>
              <a:rPr lang="ru-RU" sz="1200" b="1" dirty="0">
                <a:solidFill>
                  <a:prstClr val="white"/>
                </a:solidFill>
              </a:rPr>
              <a:t>ООО «Надежда</a:t>
            </a:r>
            <a:r>
              <a:rPr lang="ru-RU" sz="1200" b="1" dirty="0" smtClean="0">
                <a:solidFill>
                  <a:prstClr val="white"/>
                </a:solidFill>
              </a:rPr>
              <a:t>»</a:t>
            </a:r>
            <a:endParaRPr lang="ru-RU" sz="1200" b="1" dirty="0">
              <a:solidFill>
                <a:prstClr val="white"/>
              </a:solidFill>
            </a:endParaRPr>
          </a:p>
        </p:txBody>
      </p:sp>
    </p:spTree>
    <p:extLst>
      <p:ext uri="{BB962C8B-B14F-4D97-AF65-F5344CB8AC3E}">
        <p14:creationId xmlns:p14="http://schemas.microsoft.com/office/powerpoint/2010/main" val="17405214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0"/>
          </p:nvPr>
        </p:nvSpPr>
        <p:spPr/>
        <p:txBody>
          <a:bodyPr/>
          <a:lstStyle/>
          <a:p>
            <a:fld id="{5B5BC3AB-5469-4B1A-A294-73A2A3F67F77}" type="slidenum">
              <a:rPr lang="ru-RU" smtClean="0">
                <a:solidFill>
                  <a:prstClr val="white"/>
                </a:solidFill>
              </a:rPr>
              <a:pPr/>
              <a:t>3</a:t>
            </a:fld>
            <a:endParaRPr lang="ru-RU" dirty="0">
              <a:solidFill>
                <a:prstClr val="white"/>
              </a:solidFill>
            </a:endParaRPr>
          </a:p>
        </p:txBody>
      </p:sp>
      <p:sp>
        <p:nvSpPr>
          <p:cNvPr id="6" name="Скругленный прямоугольник 5"/>
          <p:cNvSpPr>
            <a:spLocks noChangeArrowheads="1"/>
          </p:cNvSpPr>
          <p:nvPr/>
        </p:nvSpPr>
        <p:spPr bwMode="auto">
          <a:xfrm>
            <a:off x="539750" y="1989286"/>
            <a:ext cx="8280400" cy="4464050"/>
          </a:xfrm>
          <a:prstGeom prst="roundRect">
            <a:avLst>
              <a:gd name="adj" fmla="val 16667"/>
            </a:avLst>
          </a:prstGeom>
          <a:noFill/>
          <a:ln>
            <a:noFill/>
          </a:ln>
          <a:extLst>
            <a:ext uri="{909E8E84-426E-40DD-AFC4-6F175D3DCCD1}">
              <a14:hiddenFill xmlns:a14="http://schemas.microsoft.com/office/drawing/2010/main">
                <a:solidFill>
                  <a:srgbClr val="FFCC66"/>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marL="342900" indent="-342900" algn="ctr"/>
            <a:endParaRPr lang="en-US" b="1" dirty="0" smtClean="0">
              <a:solidFill>
                <a:srgbClr val="C00000"/>
              </a:solidFill>
            </a:endParaRPr>
          </a:p>
          <a:p>
            <a:pPr marL="342900" indent="-342900" algn="ctr"/>
            <a:r>
              <a:rPr lang="ru-RU" b="1" dirty="0" smtClean="0">
                <a:solidFill>
                  <a:srgbClr val="C00000"/>
                </a:solidFill>
              </a:rPr>
              <a:t>1</a:t>
            </a:r>
            <a:r>
              <a:rPr lang="en-US" b="1" dirty="0" smtClean="0">
                <a:solidFill>
                  <a:srgbClr val="C00000"/>
                </a:solidFill>
              </a:rPr>
              <a:t>9</a:t>
            </a:r>
            <a:r>
              <a:rPr lang="ru-RU" b="1" dirty="0" smtClean="0">
                <a:solidFill>
                  <a:srgbClr val="C00000"/>
                </a:solidFill>
              </a:rPr>
              <a:t> кредитных продуктов</a:t>
            </a:r>
            <a:endParaRPr lang="ru-RU" b="1" dirty="0">
              <a:solidFill>
                <a:srgbClr val="C00000"/>
              </a:solidFill>
            </a:endParaRPr>
          </a:p>
          <a:p>
            <a:pPr marL="342900" indent="-342900" algn="ctr"/>
            <a:endParaRPr lang="ru-RU" sz="800" b="1" dirty="0">
              <a:solidFill>
                <a:srgbClr val="A20000"/>
              </a:solidFill>
            </a:endParaRPr>
          </a:p>
          <a:p>
            <a:pPr marL="342900" indent="-342900">
              <a:buClr>
                <a:srgbClr val="990000"/>
              </a:buClr>
              <a:buFont typeface="Wingdings" pitchFamily="2" charset="2"/>
              <a:buChar char="ь"/>
            </a:pPr>
            <a:r>
              <a:rPr lang="ru-RU" sz="1500" b="1" dirty="0" smtClean="0">
                <a:solidFill>
                  <a:srgbClr val="C00000"/>
                </a:solidFill>
              </a:rPr>
              <a:t>Широкий спектр </a:t>
            </a:r>
            <a:r>
              <a:rPr lang="ru-RU" sz="1500" b="1" dirty="0" smtClean="0">
                <a:solidFill>
                  <a:srgbClr val="333333"/>
                </a:solidFill>
              </a:rPr>
              <a:t>– для банков и организаций инфраструктур</a:t>
            </a:r>
          </a:p>
          <a:p>
            <a:pPr marL="342900" indent="-342900">
              <a:buClr>
                <a:srgbClr val="990000"/>
              </a:buClr>
              <a:buFont typeface="Wingdings" pitchFamily="2" charset="2"/>
              <a:buChar char="ь"/>
            </a:pPr>
            <a:endParaRPr lang="ru-RU" sz="800" b="1" dirty="0" smtClean="0">
              <a:solidFill>
                <a:srgbClr val="333333"/>
              </a:solidFill>
            </a:endParaRPr>
          </a:p>
          <a:p>
            <a:pPr marL="342900" indent="-342900">
              <a:buClr>
                <a:srgbClr val="990000"/>
              </a:buClr>
              <a:buFont typeface="Wingdings" pitchFamily="2" charset="2"/>
              <a:buChar char="ь"/>
            </a:pPr>
            <a:r>
              <a:rPr lang="ru-RU" sz="1500" b="1" dirty="0" smtClean="0">
                <a:solidFill>
                  <a:srgbClr val="333333"/>
                </a:solidFill>
              </a:rPr>
              <a:t>Специальные кредитные продукты для </a:t>
            </a:r>
            <a:r>
              <a:rPr lang="ru-RU" sz="1500" b="1" dirty="0" smtClean="0">
                <a:solidFill>
                  <a:srgbClr val="C00000"/>
                </a:solidFill>
              </a:rPr>
              <a:t>приоритетных направлений</a:t>
            </a:r>
          </a:p>
          <a:p>
            <a:pPr marL="342900" indent="-342900">
              <a:buClr>
                <a:srgbClr val="990000"/>
              </a:buClr>
              <a:buFont typeface="Wingdings" pitchFamily="2" charset="2"/>
              <a:buChar char="ь"/>
            </a:pPr>
            <a:endParaRPr lang="ru-RU" sz="1000" b="1" dirty="0" smtClean="0">
              <a:solidFill>
                <a:srgbClr val="333333"/>
              </a:solidFill>
            </a:endParaRPr>
          </a:p>
          <a:p>
            <a:pPr marL="342900" indent="-342900">
              <a:buClr>
                <a:srgbClr val="990000"/>
              </a:buClr>
              <a:buFont typeface="Wingdings" pitchFamily="2" charset="2"/>
              <a:buChar char="ь"/>
            </a:pPr>
            <a:r>
              <a:rPr lang="ru-RU" sz="1500" b="1" dirty="0" smtClean="0">
                <a:solidFill>
                  <a:srgbClr val="C00000"/>
                </a:solidFill>
              </a:rPr>
              <a:t>Ставки </a:t>
            </a:r>
            <a:r>
              <a:rPr lang="ru-RU" sz="1500" b="1" dirty="0" smtClean="0">
                <a:solidFill>
                  <a:srgbClr val="333333"/>
                </a:solidFill>
              </a:rPr>
              <a:t>на нижней границе рынка</a:t>
            </a:r>
            <a:r>
              <a:rPr lang="en-US" sz="1500" b="1" dirty="0" smtClean="0">
                <a:solidFill>
                  <a:srgbClr val="333333"/>
                </a:solidFill>
              </a:rPr>
              <a:t> </a:t>
            </a:r>
            <a:r>
              <a:rPr lang="ru-RU" sz="1500" b="1" dirty="0" smtClean="0">
                <a:solidFill>
                  <a:srgbClr val="333333"/>
                </a:solidFill>
              </a:rPr>
              <a:t>– средневзвешенная ставка </a:t>
            </a:r>
            <a:r>
              <a:rPr lang="ru-RU" sz="1500" b="1" dirty="0" smtClean="0">
                <a:solidFill>
                  <a:srgbClr val="C00000"/>
                </a:solidFill>
              </a:rPr>
              <a:t>12,</a:t>
            </a:r>
            <a:r>
              <a:rPr lang="en-US" sz="1500" b="1" dirty="0" smtClean="0">
                <a:solidFill>
                  <a:srgbClr val="C00000"/>
                </a:solidFill>
              </a:rPr>
              <a:t>6</a:t>
            </a:r>
            <a:r>
              <a:rPr lang="ru-RU" sz="1500" b="1" dirty="0" smtClean="0">
                <a:solidFill>
                  <a:srgbClr val="C00000"/>
                </a:solidFill>
              </a:rPr>
              <a:t>%</a:t>
            </a:r>
            <a:endParaRPr lang="en-US" sz="1500" b="1" dirty="0" smtClean="0">
              <a:solidFill>
                <a:srgbClr val="C00000"/>
              </a:solidFill>
            </a:endParaRPr>
          </a:p>
          <a:p>
            <a:pPr marL="342900" indent="-342900">
              <a:buClr>
                <a:srgbClr val="990000"/>
              </a:buClr>
              <a:buFont typeface="Wingdings" pitchFamily="2" charset="2"/>
              <a:buChar char="ь"/>
            </a:pPr>
            <a:endParaRPr lang="ru-RU" sz="800" b="1" dirty="0">
              <a:solidFill>
                <a:srgbClr val="333333"/>
              </a:solidFill>
            </a:endParaRPr>
          </a:p>
          <a:p>
            <a:pPr marL="342900" indent="-342900">
              <a:buClr>
                <a:srgbClr val="990000"/>
              </a:buClr>
              <a:buFont typeface="Wingdings" pitchFamily="2" charset="2"/>
              <a:buChar char="ь"/>
            </a:pPr>
            <a:r>
              <a:rPr lang="ru-RU" sz="1500" b="1" dirty="0" smtClean="0">
                <a:solidFill>
                  <a:srgbClr val="C00000"/>
                </a:solidFill>
              </a:rPr>
              <a:t>Сроки </a:t>
            </a:r>
            <a:r>
              <a:rPr lang="ru-RU" sz="1500" b="1" dirty="0" smtClean="0">
                <a:solidFill>
                  <a:srgbClr val="333333"/>
                </a:solidFill>
              </a:rPr>
              <a:t>– до </a:t>
            </a:r>
            <a:r>
              <a:rPr lang="ru-RU" sz="1500" b="1" dirty="0">
                <a:solidFill>
                  <a:srgbClr val="C00000"/>
                </a:solidFill>
              </a:rPr>
              <a:t>7</a:t>
            </a:r>
            <a:r>
              <a:rPr lang="ru-RU" sz="1500" b="1" dirty="0" smtClean="0">
                <a:solidFill>
                  <a:srgbClr val="333333"/>
                </a:solidFill>
              </a:rPr>
              <a:t> лет</a:t>
            </a:r>
            <a:endParaRPr lang="ru-RU" sz="1500" b="1" dirty="0">
              <a:solidFill>
                <a:srgbClr val="333333"/>
              </a:solidFill>
            </a:endParaRPr>
          </a:p>
          <a:p>
            <a:pPr marL="342900" indent="-342900">
              <a:buClr>
                <a:srgbClr val="990000"/>
              </a:buClr>
              <a:buFont typeface="Wingdings" pitchFamily="2" charset="2"/>
              <a:buChar char="ь"/>
            </a:pPr>
            <a:endParaRPr lang="ru-RU" sz="800" b="1" dirty="0">
              <a:solidFill>
                <a:srgbClr val="333333"/>
              </a:solidFill>
            </a:endParaRPr>
          </a:p>
          <a:p>
            <a:pPr marL="342900" indent="-342900">
              <a:buClr>
                <a:srgbClr val="990000"/>
              </a:buClr>
              <a:buFont typeface="Wingdings" pitchFamily="2" charset="2"/>
              <a:buChar char="ь"/>
            </a:pPr>
            <a:r>
              <a:rPr lang="ru-RU" sz="1500" b="1" dirty="0" smtClean="0">
                <a:solidFill>
                  <a:srgbClr val="C00000"/>
                </a:solidFill>
              </a:rPr>
              <a:t>Проектный подход </a:t>
            </a:r>
            <a:r>
              <a:rPr lang="ru-RU" sz="1500" b="1" dirty="0" smtClean="0">
                <a:solidFill>
                  <a:srgbClr val="333333"/>
                </a:solidFill>
              </a:rPr>
              <a:t>* – совместная оценка МСП Банком и банком-партнером проекта МСП</a:t>
            </a:r>
          </a:p>
          <a:p>
            <a:pPr marL="342900" indent="-342900">
              <a:buClr>
                <a:srgbClr val="990000"/>
              </a:buClr>
              <a:buFont typeface="Wingdings" pitchFamily="2" charset="2"/>
              <a:buChar char="ь"/>
            </a:pPr>
            <a:endParaRPr lang="ru-RU" sz="800" b="1" dirty="0" smtClean="0">
              <a:solidFill>
                <a:srgbClr val="333333"/>
              </a:solidFill>
            </a:endParaRPr>
          </a:p>
          <a:p>
            <a:pPr marL="342900" indent="-342900">
              <a:buClr>
                <a:srgbClr val="990000"/>
              </a:buClr>
              <a:buFont typeface="Wingdings" pitchFamily="2" charset="2"/>
              <a:buChar char="ь"/>
            </a:pPr>
            <a:r>
              <a:rPr lang="ru-RU" sz="1500" b="1" dirty="0" smtClean="0">
                <a:solidFill>
                  <a:srgbClr val="C00000"/>
                </a:solidFill>
              </a:rPr>
              <a:t>Гибкость</a:t>
            </a:r>
            <a:r>
              <a:rPr lang="ru-RU" sz="1500" b="1" dirty="0" smtClean="0">
                <a:solidFill>
                  <a:srgbClr val="333333"/>
                </a:solidFill>
              </a:rPr>
              <a:t>– быстрое реагирование на нужды МСП </a:t>
            </a:r>
            <a:r>
              <a:rPr lang="ru-RU" sz="1200" i="1" dirty="0">
                <a:solidFill>
                  <a:srgbClr val="333333"/>
                </a:solidFill>
              </a:rPr>
              <a:t>(</a:t>
            </a:r>
            <a:r>
              <a:rPr lang="ru-RU" sz="1200" i="1" dirty="0" smtClean="0">
                <a:solidFill>
                  <a:srgbClr val="333333"/>
                </a:solidFill>
              </a:rPr>
              <a:t>например</a:t>
            </a:r>
            <a:r>
              <a:rPr lang="ru-RU" sz="1200" i="1" dirty="0">
                <a:solidFill>
                  <a:srgbClr val="333333"/>
                </a:solidFill>
              </a:rPr>
              <a:t>: </a:t>
            </a:r>
            <a:r>
              <a:rPr lang="ru-RU" sz="1200" i="1" dirty="0" smtClean="0">
                <a:solidFill>
                  <a:srgbClr val="333333"/>
                </a:solidFill>
              </a:rPr>
              <a:t>наводнение </a:t>
            </a:r>
            <a:r>
              <a:rPr lang="ru-RU" sz="1200" i="1" dirty="0">
                <a:solidFill>
                  <a:srgbClr val="333333"/>
                </a:solidFill>
              </a:rPr>
              <a:t>в Краснодарском крае </a:t>
            </a:r>
            <a:r>
              <a:rPr lang="ru-RU" sz="1200" i="1" dirty="0" smtClean="0">
                <a:solidFill>
                  <a:srgbClr val="333333"/>
                </a:solidFill>
              </a:rPr>
              <a:t>- адресные меры поддержки МСП: пострадавшие населенные пункты включены в </a:t>
            </a:r>
            <a:r>
              <a:rPr lang="ru-RU" sz="1200" i="1" dirty="0">
                <a:solidFill>
                  <a:srgbClr val="333333"/>
                </a:solidFill>
              </a:rPr>
              <a:t>список </a:t>
            </a:r>
            <a:r>
              <a:rPr lang="ru-RU" sz="1200" i="1" dirty="0" smtClean="0">
                <a:solidFill>
                  <a:srgbClr val="333333"/>
                </a:solidFill>
              </a:rPr>
              <a:t>«моногородов и регионов </a:t>
            </a:r>
            <a:r>
              <a:rPr lang="ru-RU" sz="1200" i="1" dirty="0">
                <a:solidFill>
                  <a:srgbClr val="333333"/>
                </a:solidFill>
              </a:rPr>
              <a:t>со сложной социально-экономической </a:t>
            </a:r>
            <a:r>
              <a:rPr lang="ru-RU" sz="1200" i="1" dirty="0" smtClean="0">
                <a:solidFill>
                  <a:srgbClr val="333333"/>
                </a:solidFill>
              </a:rPr>
              <a:t>ситуацией», что предполагает льготные условия кредитования</a:t>
            </a:r>
            <a:r>
              <a:rPr lang="en-US" sz="1200" i="1" dirty="0" smtClean="0">
                <a:solidFill>
                  <a:srgbClr val="333333"/>
                </a:solidFill>
              </a:rPr>
              <a:t>)</a:t>
            </a:r>
            <a:endParaRPr lang="ru-RU" sz="1200" i="1" dirty="0" smtClean="0">
              <a:solidFill>
                <a:srgbClr val="333333"/>
              </a:solidFill>
            </a:endParaRPr>
          </a:p>
          <a:p>
            <a:pPr marL="342900" indent="-342900">
              <a:buClr>
                <a:srgbClr val="990000"/>
              </a:buClr>
              <a:buFont typeface="Wingdings" pitchFamily="2" charset="2"/>
              <a:buChar char="ь"/>
            </a:pPr>
            <a:endParaRPr lang="ru-RU" sz="800" b="1" i="1" dirty="0">
              <a:solidFill>
                <a:srgbClr val="333333"/>
              </a:solidFill>
            </a:endParaRPr>
          </a:p>
          <a:p>
            <a:pPr marL="342900" indent="-342900">
              <a:buClr>
                <a:srgbClr val="990000"/>
              </a:buClr>
              <a:buFont typeface="Wingdings" pitchFamily="2" charset="2"/>
              <a:buChar char="ь"/>
            </a:pPr>
            <a:r>
              <a:rPr lang="ru-RU" sz="1500" b="1" dirty="0" smtClean="0">
                <a:solidFill>
                  <a:srgbClr val="C00000"/>
                </a:solidFill>
              </a:rPr>
              <a:t>Синергия с региональными органами власти </a:t>
            </a:r>
            <a:r>
              <a:rPr lang="ru-RU" sz="1500" b="1" dirty="0" smtClean="0">
                <a:solidFill>
                  <a:srgbClr val="333333"/>
                </a:solidFill>
              </a:rPr>
              <a:t>– поиск приоритетных ниш и совместная разработка форм и методов поддержки МСП</a:t>
            </a:r>
          </a:p>
          <a:p>
            <a:pPr marL="342900" indent="-342900">
              <a:buClr>
                <a:srgbClr val="990000"/>
              </a:buClr>
              <a:buFont typeface="Wingdings" pitchFamily="2" charset="2"/>
              <a:buChar char="ь"/>
            </a:pPr>
            <a:endParaRPr lang="ru-RU" sz="800" b="1" dirty="0">
              <a:solidFill>
                <a:srgbClr val="333333"/>
              </a:solidFill>
            </a:endParaRPr>
          </a:p>
          <a:p>
            <a:pPr>
              <a:buClr>
                <a:srgbClr val="990000"/>
              </a:buClr>
            </a:pPr>
            <a:r>
              <a:rPr lang="ru-RU" sz="1000" b="1" dirty="0" smtClean="0">
                <a:solidFill>
                  <a:srgbClr val="333333"/>
                </a:solidFill>
              </a:rPr>
              <a:t>* </a:t>
            </a:r>
            <a:r>
              <a:rPr lang="ru-RU" sz="1000" b="1" i="1" dirty="0" smtClean="0">
                <a:solidFill>
                  <a:srgbClr val="333333"/>
                </a:solidFill>
              </a:rPr>
              <a:t>По ряду кредитных продуктов</a:t>
            </a:r>
            <a:endParaRPr lang="ru-RU" sz="1000" b="1" i="1" dirty="0">
              <a:solidFill>
                <a:srgbClr val="333333"/>
              </a:solidFill>
            </a:endParaRPr>
          </a:p>
          <a:p>
            <a:pPr marL="342900" indent="-342900">
              <a:buClr>
                <a:srgbClr val="990000"/>
              </a:buClr>
              <a:buFont typeface="Wingdings" pitchFamily="2" charset="2"/>
              <a:buChar char="ь"/>
            </a:pPr>
            <a:endParaRPr lang="ru-RU" sz="1500" b="1" dirty="0">
              <a:solidFill>
                <a:srgbClr val="333333"/>
              </a:solidFill>
            </a:endParaRPr>
          </a:p>
          <a:p>
            <a:pPr marL="342900" indent="-342900">
              <a:buClr>
                <a:srgbClr val="990000"/>
              </a:buClr>
              <a:buFont typeface="Wingdings" pitchFamily="2" charset="2"/>
              <a:buChar char="ь"/>
            </a:pPr>
            <a:endParaRPr lang="ru-RU" sz="1500" i="1" dirty="0">
              <a:solidFill>
                <a:srgbClr val="333333"/>
              </a:solidFill>
            </a:endParaRPr>
          </a:p>
        </p:txBody>
      </p:sp>
      <p:grpSp>
        <p:nvGrpSpPr>
          <p:cNvPr id="7" name="Группа 6"/>
          <p:cNvGrpSpPr/>
          <p:nvPr/>
        </p:nvGrpSpPr>
        <p:grpSpPr>
          <a:xfrm>
            <a:off x="755576" y="1124744"/>
            <a:ext cx="7848872" cy="938534"/>
            <a:chOff x="2797510" y="820891"/>
            <a:chExt cx="2397866" cy="1094521"/>
          </a:xfrm>
        </p:grpSpPr>
        <p:sp>
          <p:nvSpPr>
            <p:cNvPr id="8" name="Скругленный прямоугольник 7"/>
            <p:cNvSpPr/>
            <p:nvPr/>
          </p:nvSpPr>
          <p:spPr>
            <a:xfrm>
              <a:off x="2797510" y="820891"/>
              <a:ext cx="2397866" cy="1094521"/>
            </a:xfrm>
            <a:prstGeom prst="roundRect">
              <a:avLst/>
            </a:prstGeom>
            <a:solidFill>
              <a:srgbClr val="CC33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Скругленный прямоугольник 4"/>
            <p:cNvSpPr/>
            <p:nvPr/>
          </p:nvSpPr>
          <p:spPr>
            <a:xfrm>
              <a:off x="2850940" y="874321"/>
              <a:ext cx="2291006" cy="9876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b="1" dirty="0" smtClean="0"/>
                <a:t>ФОРМУЛА УСПЕХА ДЛЯ НОВЫХ МСП: </a:t>
              </a:r>
            </a:p>
            <a:p>
              <a:pPr lvl="0" algn="ctr" defTabSz="622300">
                <a:lnSpc>
                  <a:spcPct val="90000"/>
                </a:lnSpc>
                <a:spcBef>
                  <a:spcPct val="0"/>
                </a:spcBef>
                <a:spcAft>
                  <a:spcPct val="35000"/>
                </a:spcAft>
              </a:pPr>
              <a:r>
                <a:rPr lang="ru-RU" sz="1400" b="1" dirty="0" smtClean="0"/>
                <a:t>АДРЕСНОЕ ФИНАНСИРОВАНИЕ + БЛАГОПРИЯТНАЯ ВНЕШНЯЯ СРЕДА</a:t>
              </a:r>
            </a:p>
          </p:txBody>
        </p:sp>
      </p:grpSp>
    </p:spTree>
    <p:extLst>
      <p:ext uri="{BB962C8B-B14F-4D97-AF65-F5344CB8AC3E}">
        <p14:creationId xmlns:p14="http://schemas.microsoft.com/office/powerpoint/2010/main" val="38800970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2"/>
          <p:cNvSpPr txBox="1">
            <a:spLocks noChangeArrowheads="1"/>
          </p:cNvSpPr>
          <p:nvPr/>
        </p:nvSpPr>
        <p:spPr bwMode="auto">
          <a:xfrm>
            <a:off x="2493640" y="476672"/>
            <a:ext cx="70469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ru-RU" b="1" dirty="0">
                <a:solidFill>
                  <a:srgbClr val="646464"/>
                </a:solidFill>
              </a:rPr>
              <a:t>ПРОДУКТОВАЯ </a:t>
            </a:r>
            <a:r>
              <a:rPr lang="ru-RU" b="1" dirty="0" smtClean="0">
                <a:solidFill>
                  <a:srgbClr val="646464"/>
                </a:solidFill>
              </a:rPr>
              <a:t>ЛИНЕЙКА ДЛЯ СУБЪЕКТОВ МСП</a:t>
            </a:r>
            <a:endParaRPr lang="ru-RU" b="1" dirty="0">
              <a:solidFill>
                <a:srgbClr val="646464"/>
              </a:solidFill>
            </a:endParaRPr>
          </a:p>
        </p:txBody>
      </p:sp>
      <p:sp>
        <p:nvSpPr>
          <p:cNvPr id="11268" name="AutoShape 2"/>
          <p:cNvSpPr>
            <a:spLocks noChangeArrowheads="1"/>
          </p:cNvSpPr>
          <p:nvPr/>
        </p:nvSpPr>
        <p:spPr bwMode="auto">
          <a:xfrm>
            <a:off x="2484438" y="2051896"/>
            <a:ext cx="6346825" cy="4055586"/>
          </a:xfrm>
          <a:prstGeom prst="flowChartAlternateProcess">
            <a:avLst/>
          </a:prstGeom>
          <a:solidFill>
            <a:schemeClr val="bg1"/>
          </a:solidFill>
          <a:ln w="9525">
            <a:solidFill>
              <a:schemeClr val="tx1"/>
            </a:solidFill>
            <a:prstDash val="dash"/>
            <a:miter lim="800000"/>
            <a:headEnd/>
            <a:tailEnd/>
          </a:ln>
        </p:spPr>
        <p:txBody>
          <a:bodyPr wrap="none" anchor="ctr"/>
          <a:lstStyle/>
          <a:p>
            <a:pPr algn="ctr"/>
            <a:endParaRPr lang="ru-RU" sz="1400">
              <a:solidFill>
                <a:srgbClr val="336699"/>
              </a:solidFill>
              <a:cs typeface="Arial" pitchFamily="34" charset="0"/>
            </a:endParaRPr>
          </a:p>
          <a:p>
            <a:pPr algn="ctr"/>
            <a:endParaRPr lang="ru-RU" sz="1400">
              <a:solidFill>
                <a:srgbClr val="336699"/>
              </a:solidFill>
              <a:cs typeface="Arial" pitchFamily="34" charset="0"/>
            </a:endParaRPr>
          </a:p>
          <a:p>
            <a:pPr algn="ctr"/>
            <a:endParaRPr lang="ru-RU" sz="1400">
              <a:solidFill>
                <a:srgbClr val="336699"/>
              </a:solidFill>
              <a:cs typeface="Arial" pitchFamily="34" charset="0"/>
            </a:endParaRPr>
          </a:p>
          <a:p>
            <a:pPr algn="ctr"/>
            <a:endParaRPr lang="ru-RU" sz="1400">
              <a:solidFill>
                <a:srgbClr val="336699"/>
              </a:solidFill>
              <a:cs typeface="Arial" pitchFamily="34" charset="0"/>
            </a:endParaRPr>
          </a:p>
          <a:p>
            <a:pPr algn="ctr"/>
            <a:endParaRPr lang="ru-RU" sz="1400">
              <a:solidFill>
                <a:srgbClr val="336699"/>
              </a:solidFill>
              <a:cs typeface="Arial" pitchFamily="34" charset="0"/>
            </a:endParaRPr>
          </a:p>
          <a:p>
            <a:pPr algn="ctr"/>
            <a:endParaRPr lang="ru-RU" sz="1400">
              <a:solidFill>
                <a:srgbClr val="336699"/>
              </a:solidFill>
              <a:cs typeface="Arial" pitchFamily="34" charset="0"/>
            </a:endParaRPr>
          </a:p>
        </p:txBody>
      </p:sp>
      <p:sp>
        <p:nvSpPr>
          <p:cNvPr id="11269" name="AutoShape 3"/>
          <p:cNvSpPr>
            <a:spLocks noChangeArrowheads="1"/>
          </p:cNvSpPr>
          <p:nvPr/>
        </p:nvSpPr>
        <p:spPr bwMode="auto">
          <a:xfrm>
            <a:off x="323850" y="2069216"/>
            <a:ext cx="2013004" cy="4038266"/>
          </a:xfrm>
          <a:prstGeom prst="flowChartAlternateProcess">
            <a:avLst/>
          </a:prstGeom>
          <a:solidFill>
            <a:schemeClr val="bg1"/>
          </a:solidFill>
          <a:ln w="9525">
            <a:solidFill>
              <a:schemeClr val="tx1"/>
            </a:solidFill>
            <a:prstDash val="dash"/>
            <a:miter lim="800000"/>
            <a:headEnd/>
            <a:tailEnd/>
          </a:ln>
        </p:spPr>
        <p:txBody>
          <a:bodyPr wrap="none" anchor="ctr"/>
          <a:lstStyle/>
          <a:p>
            <a:pPr algn="ctr"/>
            <a:endParaRPr lang="ru-RU" sz="1400">
              <a:solidFill>
                <a:srgbClr val="336699"/>
              </a:solidFill>
              <a:cs typeface="Arial" pitchFamily="34" charset="0"/>
            </a:endParaRPr>
          </a:p>
          <a:p>
            <a:pPr algn="ctr"/>
            <a:endParaRPr lang="ru-RU" sz="1400">
              <a:solidFill>
                <a:srgbClr val="336699"/>
              </a:solidFill>
              <a:cs typeface="Arial" pitchFamily="34" charset="0"/>
            </a:endParaRPr>
          </a:p>
          <a:p>
            <a:pPr algn="ctr"/>
            <a:endParaRPr lang="ru-RU" sz="1400">
              <a:solidFill>
                <a:srgbClr val="336699"/>
              </a:solidFill>
              <a:cs typeface="Arial" pitchFamily="34" charset="0"/>
            </a:endParaRPr>
          </a:p>
          <a:p>
            <a:pPr algn="ctr"/>
            <a:endParaRPr lang="ru-RU" sz="1400">
              <a:solidFill>
                <a:srgbClr val="336699"/>
              </a:solidFill>
              <a:cs typeface="Arial" pitchFamily="34" charset="0"/>
            </a:endParaRPr>
          </a:p>
          <a:p>
            <a:pPr algn="ctr"/>
            <a:endParaRPr lang="ru-RU" sz="1400">
              <a:solidFill>
                <a:srgbClr val="336699"/>
              </a:solidFill>
              <a:cs typeface="Arial" pitchFamily="34" charset="0"/>
            </a:endParaRPr>
          </a:p>
          <a:p>
            <a:pPr algn="ctr"/>
            <a:endParaRPr lang="ru-RU" sz="1400">
              <a:solidFill>
                <a:srgbClr val="336699"/>
              </a:solidFill>
              <a:cs typeface="Arial" pitchFamily="34" charset="0"/>
            </a:endParaRPr>
          </a:p>
        </p:txBody>
      </p:sp>
      <p:sp>
        <p:nvSpPr>
          <p:cNvPr id="11270" name="AutoShape 5"/>
          <p:cNvSpPr>
            <a:spLocks noChangeArrowheads="1"/>
          </p:cNvSpPr>
          <p:nvPr/>
        </p:nvSpPr>
        <p:spPr bwMode="auto">
          <a:xfrm>
            <a:off x="323850" y="1052737"/>
            <a:ext cx="2106613" cy="756444"/>
          </a:xfrm>
          <a:prstGeom prst="flowChartAlternateProcess">
            <a:avLst/>
          </a:prstGeom>
          <a:solidFill>
            <a:srgbClr val="F6621A"/>
          </a:solidFill>
        </p:spPr>
        <p:style>
          <a:lnRef idx="3">
            <a:schemeClr val="lt1"/>
          </a:lnRef>
          <a:fillRef idx="1">
            <a:schemeClr val="accent6"/>
          </a:fillRef>
          <a:effectRef idx="1">
            <a:schemeClr val="accent6"/>
          </a:effectRef>
          <a:fontRef idx="minor">
            <a:schemeClr val="lt1"/>
          </a:fontRef>
        </p:style>
        <p:txBody>
          <a:bodyPr/>
          <a:lstStyle/>
          <a:p>
            <a:pPr algn="ctr"/>
            <a:r>
              <a:rPr lang="ru-RU" sz="1200" b="1" dirty="0" smtClean="0"/>
              <a:t>через</a:t>
            </a:r>
          </a:p>
          <a:p>
            <a:pPr algn="ctr"/>
            <a:r>
              <a:rPr lang="ru-RU" sz="1400" b="1" dirty="0"/>
              <a:t>Б</a:t>
            </a:r>
            <a:r>
              <a:rPr lang="ru-RU" sz="1400" b="1" dirty="0" smtClean="0">
                <a:solidFill>
                  <a:schemeClr val="lt1"/>
                </a:solidFill>
                <a:latin typeface="+mn-lt"/>
              </a:rPr>
              <a:t>анки-партнеры</a:t>
            </a:r>
            <a:endParaRPr lang="ru-RU" sz="1400" b="1" dirty="0">
              <a:solidFill>
                <a:schemeClr val="lt1"/>
              </a:solidFill>
              <a:latin typeface="+mn-lt"/>
            </a:endParaRPr>
          </a:p>
        </p:txBody>
      </p:sp>
      <p:sp>
        <p:nvSpPr>
          <p:cNvPr id="11271" name="AutoShape 6"/>
          <p:cNvSpPr>
            <a:spLocks noChangeArrowheads="1"/>
          </p:cNvSpPr>
          <p:nvPr/>
        </p:nvSpPr>
        <p:spPr bwMode="auto">
          <a:xfrm>
            <a:off x="3419475" y="1052737"/>
            <a:ext cx="2311400" cy="647700"/>
          </a:xfrm>
          <a:prstGeom prst="flowChartAlternateProcess">
            <a:avLst/>
          </a:prstGeom>
          <a:solidFill>
            <a:srgbClr val="C00000"/>
          </a:solidFill>
        </p:spPr>
        <p:style>
          <a:lnRef idx="3">
            <a:schemeClr val="lt1"/>
          </a:lnRef>
          <a:fillRef idx="1">
            <a:schemeClr val="accent6"/>
          </a:fillRef>
          <a:effectRef idx="1">
            <a:schemeClr val="accent6"/>
          </a:effectRef>
          <a:fontRef idx="minor">
            <a:schemeClr val="lt1"/>
          </a:fontRef>
        </p:style>
        <p:txBody>
          <a:bodyPr/>
          <a:lstStyle/>
          <a:p>
            <a:pPr algn="ctr"/>
            <a:endParaRPr lang="ru-RU" sz="800" b="1" dirty="0" smtClean="0">
              <a:solidFill>
                <a:schemeClr val="lt1"/>
              </a:solidFill>
              <a:latin typeface="+mn-lt"/>
            </a:endParaRPr>
          </a:p>
          <a:p>
            <a:pPr algn="ctr"/>
            <a:r>
              <a:rPr lang="ru-RU" sz="1600" b="1" dirty="0" smtClean="0">
                <a:solidFill>
                  <a:schemeClr val="lt1"/>
                </a:solidFill>
                <a:latin typeface="+mn-lt"/>
              </a:rPr>
              <a:t>ОАО </a:t>
            </a:r>
            <a:r>
              <a:rPr lang="ru-RU" sz="1600" b="1" dirty="0">
                <a:solidFill>
                  <a:schemeClr val="lt1"/>
                </a:solidFill>
                <a:latin typeface="+mn-lt"/>
              </a:rPr>
              <a:t>«МСП Банк» </a:t>
            </a:r>
          </a:p>
        </p:txBody>
      </p:sp>
      <p:sp>
        <p:nvSpPr>
          <p:cNvPr id="11272" name="AutoShape 7"/>
          <p:cNvSpPr>
            <a:spLocks noChangeArrowheads="1"/>
          </p:cNvSpPr>
          <p:nvPr/>
        </p:nvSpPr>
        <p:spPr bwMode="auto">
          <a:xfrm>
            <a:off x="6589713" y="1052736"/>
            <a:ext cx="2298699" cy="756445"/>
          </a:xfrm>
          <a:prstGeom prst="flowChartAlternateProcess">
            <a:avLst/>
          </a:prstGeom>
          <a:solidFill>
            <a:srgbClr val="F6621A"/>
          </a:solidFill>
        </p:spPr>
        <p:style>
          <a:lnRef idx="3">
            <a:schemeClr val="lt1"/>
          </a:lnRef>
          <a:fillRef idx="1">
            <a:schemeClr val="accent6"/>
          </a:fillRef>
          <a:effectRef idx="1">
            <a:schemeClr val="accent6"/>
          </a:effectRef>
          <a:fontRef idx="minor">
            <a:schemeClr val="lt1"/>
          </a:fontRef>
        </p:style>
        <p:txBody>
          <a:bodyPr/>
          <a:lstStyle/>
          <a:p>
            <a:pPr algn="ctr"/>
            <a:r>
              <a:rPr lang="ru-RU" sz="1200" b="1" dirty="0"/>
              <a:t>через </a:t>
            </a:r>
          </a:p>
          <a:p>
            <a:pPr algn="ctr"/>
            <a:r>
              <a:rPr lang="ru-RU" sz="1400" b="1" dirty="0" smtClean="0">
                <a:solidFill>
                  <a:schemeClr val="lt1"/>
                </a:solidFill>
                <a:latin typeface="+mn-lt"/>
              </a:rPr>
              <a:t>Организации </a:t>
            </a:r>
            <a:endParaRPr lang="ru-RU" sz="1400" b="1" dirty="0">
              <a:solidFill>
                <a:schemeClr val="lt1"/>
              </a:solidFill>
              <a:latin typeface="+mn-lt"/>
            </a:endParaRPr>
          </a:p>
          <a:p>
            <a:pPr algn="ctr"/>
            <a:r>
              <a:rPr lang="ru-RU" sz="1400" b="1" dirty="0">
                <a:solidFill>
                  <a:schemeClr val="lt1"/>
                </a:solidFill>
                <a:latin typeface="+mn-lt"/>
              </a:rPr>
              <a:t>инфраструктуры</a:t>
            </a:r>
          </a:p>
        </p:txBody>
      </p:sp>
      <p:sp>
        <p:nvSpPr>
          <p:cNvPr id="11273" name="AutoShape 11"/>
          <p:cNvSpPr>
            <a:spLocks noChangeArrowheads="1"/>
          </p:cNvSpPr>
          <p:nvPr/>
        </p:nvSpPr>
        <p:spPr bwMode="auto">
          <a:xfrm>
            <a:off x="1217464" y="1844675"/>
            <a:ext cx="330200" cy="220663"/>
          </a:xfrm>
          <a:prstGeom prst="downArrow">
            <a:avLst>
              <a:gd name="adj1" fmla="val 50000"/>
              <a:gd name="adj2" fmla="val 25000"/>
            </a:avLst>
          </a:prstGeom>
          <a:solidFill>
            <a:schemeClr val="bg1"/>
          </a:solidFill>
          <a:ln w="9525" algn="ctr">
            <a:solidFill>
              <a:srgbClr val="CC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eaLnBrk="0" hangingPunct="0">
              <a:spcBef>
                <a:spcPct val="100000"/>
              </a:spcBef>
              <a:buClr>
                <a:srgbClr val="476F93"/>
              </a:buClr>
            </a:pPr>
            <a:endParaRPr lang="ru-RU" sz="1000">
              <a:solidFill>
                <a:schemeClr val="tx2"/>
              </a:solidFill>
              <a:cs typeface="Arial" pitchFamily="34" charset="0"/>
            </a:endParaRPr>
          </a:p>
        </p:txBody>
      </p:sp>
      <p:sp>
        <p:nvSpPr>
          <p:cNvPr id="11275" name="AutoShape 14"/>
          <p:cNvSpPr>
            <a:spLocks noChangeArrowheads="1"/>
          </p:cNvSpPr>
          <p:nvPr/>
        </p:nvSpPr>
        <p:spPr bwMode="auto">
          <a:xfrm>
            <a:off x="408835" y="2232015"/>
            <a:ext cx="1873250" cy="531894"/>
          </a:xfrm>
          <a:prstGeom prst="flowChartAlternateProcess">
            <a:avLst/>
          </a:prstGeom>
          <a:solidFill>
            <a:schemeClr val="bg1"/>
          </a:solidFill>
          <a:ln w="9525">
            <a:solidFill>
              <a:srgbClr val="CC3300"/>
            </a:solidFill>
            <a:miter lim="800000"/>
            <a:headEnd/>
            <a:tailEnd/>
          </a:ln>
        </p:spPr>
        <p:txBody>
          <a:bodyPr wrap="none" anchor="ctr"/>
          <a:lstStyle/>
          <a:p>
            <a:pPr algn="ctr"/>
            <a:r>
              <a:rPr lang="ru-RU" sz="1100" b="1" dirty="0" smtClean="0">
                <a:solidFill>
                  <a:schemeClr val="bg2">
                    <a:lumMod val="25000"/>
                  </a:schemeClr>
                </a:solidFill>
              </a:rPr>
              <a:t>Рефинансирование </a:t>
            </a:r>
          </a:p>
          <a:p>
            <a:pPr algn="ctr"/>
            <a:r>
              <a:rPr lang="ru-RU" sz="1100" b="1" dirty="0" smtClean="0">
                <a:solidFill>
                  <a:schemeClr val="bg2">
                    <a:lumMod val="25000"/>
                  </a:schemeClr>
                </a:solidFill>
              </a:rPr>
              <a:t>Неторгового сектора </a:t>
            </a:r>
            <a:endParaRPr lang="ru-RU" sz="1100" b="1" dirty="0">
              <a:solidFill>
                <a:schemeClr val="bg2">
                  <a:lumMod val="25000"/>
                </a:schemeClr>
              </a:solidFill>
            </a:endParaRPr>
          </a:p>
        </p:txBody>
      </p:sp>
      <p:sp>
        <p:nvSpPr>
          <p:cNvPr id="11279" name="AutoShape 22"/>
          <p:cNvSpPr>
            <a:spLocks noChangeArrowheads="1"/>
          </p:cNvSpPr>
          <p:nvPr/>
        </p:nvSpPr>
        <p:spPr bwMode="auto">
          <a:xfrm>
            <a:off x="2689001" y="4084684"/>
            <a:ext cx="1799654" cy="582613"/>
          </a:xfrm>
          <a:prstGeom prst="flowChartAlternateProcess">
            <a:avLst/>
          </a:prstGeom>
          <a:solidFill>
            <a:schemeClr val="bg1"/>
          </a:solidFill>
          <a:ln w="9525">
            <a:solidFill>
              <a:srgbClr val="CC3300"/>
            </a:solidFill>
            <a:miter lim="800000"/>
            <a:headEnd/>
            <a:tailEnd/>
          </a:ln>
        </p:spPr>
        <p:txBody>
          <a:bodyPr wrap="none" anchor="ctr"/>
          <a:lstStyle/>
          <a:p>
            <a:pPr algn="ctr"/>
            <a:r>
              <a:rPr lang="ru-RU" sz="1100" b="1" dirty="0" smtClean="0">
                <a:solidFill>
                  <a:schemeClr val="bg2">
                    <a:lumMod val="25000"/>
                  </a:schemeClr>
                </a:solidFill>
              </a:rPr>
              <a:t>Лизинг-Региональный</a:t>
            </a:r>
            <a:endParaRPr lang="ru-RU" sz="1100" b="1" dirty="0">
              <a:solidFill>
                <a:schemeClr val="bg2">
                  <a:lumMod val="25000"/>
                </a:schemeClr>
              </a:solidFill>
            </a:endParaRPr>
          </a:p>
          <a:p>
            <a:pPr algn="ctr"/>
            <a:r>
              <a:rPr lang="ru-RU" sz="1100" b="1" dirty="0">
                <a:solidFill>
                  <a:schemeClr val="bg2">
                    <a:lumMod val="25000"/>
                  </a:schemeClr>
                </a:solidFill>
              </a:rPr>
              <a:t> Потенциал </a:t>
            </a:r>
            <a:r>
              <a:rPr lang="ru-RU" sz="1100" b="1" dirty="0" smtClean="0">
                <a:solidFill>
                  <a:schemeClr val="bg2">
                    <a:lumMod val="25000"/>
                  </a:schemeClr>
                </a:solidFill>
              </a:rPr>
              <a:t>МСП</a:t>
            </a:r>
            <a:endParaRPr lang="ru-RU" sz="1100" b="1" dirty="0">
              <a:solidFill>
                <a:schemeClr val="bg2">
                  <a:lumMod val="25000"/>
                </a:schemeClr>
              </a:solidFill>
            </a:endParaRPr>
          </a:p>
        </p:txBody>
      </p:sp>
      <p:sp>
        <p:nvSpPr>
          <p:cNvPr id="11280" name="AutoShape 23"/>
          <p:cNvSpPr>
            <a:spLocks noChangeArrowheads="1"/>
          </p:cNvSpPr>
          <p:nvPr/>
        </p:nvSpPr>
        <p:spPr bwMode="auto">
          <a:xfrm>
            <a:off x="2689001" y="3369765"/>
            <a:ext cx="1799654" cy="647973"/>
          </a:xfrm>
          <a:prstGeom prst="flowChartAlternateProcess">
            <a:avLst/>
          </a:prstGeom>
          <a:solidFill>
            <a:schemeClr val="bg1"/>
          </a:solidFill>
          <a:ln w="9525">
            <a:solidFill>
              <a:srgbClr val="CC3300"/>
            </a:solidFill>
            <a:miter lim="800000"/>
            <a:headEnd/>
            <a:tailEnd/>
          </a:ln>
        </p:spPr>
        <p:txBody>
          <a:bodyPr wrap="none" anchor="ctr"/>
          <a:lstStyle/>
          <a:p>
            <a:pPr algn="ctr"/>
            <a:r>
              <a:rPr lang="ru-RU" sz="1100" b="1" dirty="0" smtClean="0">
                <a:solidFill>
                  <a:schemeClr val="bg2">
                    <a:lumMod val="25000"/>
                  </a:schemeClr>
                </a:solidFill>
              </a:rPr>
              <a:t>Лизинг – Прогресс МСП</a:t>
            </a:r>
            <a:endParaRPr lang="ru-RU" sz="1100" b="1" dirty="0">
              <a:solidFill>
                <a:schemeClr val="bg2">
                  <a:lumMod val="25000"/>
                </a:schemeClr>
              </a:solidFill>
            </a:endParaRPr>
          </a:p>
        </p:txBody>
      </p:sp>
      <p:sp>
        <p:nvSpPr>
          <p:cNvPr id="11281" name="AutoShape 24"/>
          <p:cNvSpPr>
            <a:spLocks noChangeArrowheads="1"/>
          </p:cNvSpPr>
          <p:nvPr/>
        </p:nvSpPr>
        <p:spPr bwMode="auto">
          <a:xfrm>
            <a:off x="4786982" y="2757327"/>
            <a:ext cx="1871662" cy="563736"/>
          </a:xfrm>
          <a:prstGeom prst="flowChartAlternateProcess">
            <a:avLst/>
          </a:prstGeom>
          <a:solidFill>
            <a:schemeClr val="bg1"/>
          </a:solidFill>
          <a:ln w="9525">
            <a:solidFill>
              <a:srgbClr val="CC3300"/>
            </a:solidFill>
            <a:miter lim="800000"/>
            <a:headEnd/>
            <a:tailEnd/>
          </a:ln>
        </p:spPr>
        <p:txBody>
          <a:bodyPr wrap="none" anchor="ctr"/>
          <a:lstStyle/>
          <a:p>
            <a:pPr algn="ctr">
              <a:lnSpc>
                <a:spcPts val="1500"/>
              </a:lnSpc>
            </a:pPr>
            <a:r>
              <a:rPr lang="ru-RU" sz="1100" b="1" dirty="0" err="1" smtClean="0">
                <a:solidFill>
                  <a:schemeClr val="bg2">
                    <a:lumMod val="25000"/>
                  </a:schemeClr>
                </a:solidFill>
              </a:rPr>
              <a:t>Микрозайм</a:t>
            </a:r>
            <a:r>
              <a:rPr lang="ru-RU" sz="1100" b="1" dirty="0" smtClean="0">
                <a:solidFill>
                  <a:schemeClr val="bg2">
                    <a:lumMod val="25000"/>
                  </a:schemeClr>
                </a:solidFill>
              </a:rPr>
              <a:t> </a:t>
            </a:r>
            <a:endParaRPr lang="ru-RU" sz="1100" b="1" dirty="0">
              <a:solidFill>
                <a:schemeClr val="bg2">
                  <a:lumMod val="25000"/>
                </a:schemeClr>
              </a:solidFill>
            </a:endParaRPr>
          </a:p>
          <a:p>
            <a:pPr algn="ctr">
              <a:lnSpc>
                <a:spcPts val="1500"/>
              </a:lnSpc>
            </a:pPr>
            <a:r>
              <a:rPr lang="ru-RU" sz="1100" b="1" dirty="0">
                <a:solidFill>
                  <a:schemeClr val="bg2">
                    <a:lumMod val="25000"/>
                  </a:schemeClr>
                </a:solidFill>
              </a:rPr>
              <a:t>1-го </a:t>
            </a:r>
            <a:r>
              <a:rPr lang="ru-RU" sz="1100" b="1" dirty="0" smtClean="0">
                <a:solidFill>
                  <a:schemeClr val="bg2">
                    <a:lumMod val="25000"/>
                  </a:schemeClr>
                </a:solidFill>
              </a:rPr>
              <a:t>уровня</a:t>
            </a:r>
            <a:r>
              <a:rPr lang="ru-RU" sz="1600" b="1" dirty="0" smtClean="0">
                <a:solidFill>
                  <a:schemeClr val="bg2">
                    <a:lumMod val="25000"/>
                  </a:schemeClr>
                </a:solidFill>
              </a:rPr>
              <a:t> </a:t>
            </a:r>
            <a:endParaRPr lang="ru-RU" sz="1600" b="1" dirty="0">
              <a:solidFill>
                <a:schemeClr val="bg2">
                  <a:lumMod val="25000"/>
                </a:schemeClr>
              </a:solidFill>
            </a:endParaRPr>
          </a:p>
        </p:txBody>
      </p:sp>
      <p:sp>
        <p:nvSpPr>
          <p:cNvPr id="11282" name="AutoShape 25"/>
          <p:cNvSpPr>
            <a:spLocks noChangeArrowheads="1"/>
          </p:cNvSpPr>
          <p:nvPr/>
        </p:nvSpPr>
        <p:spPr bwMode="auto">
          <a:xfrm>
            <a:off x="4786982" y="4079689"/>
            <a:ext cx="1871662" cy="549846"/>
          </a:xfrm>
          <a:prstGeom prst="flowChartAlternateProcess">
            <a:avLst/>
          </a:prstGeom>
          <a:solidFill>
            <a:schemeClr val="bg1"/>
          </a:solidFill>
          <a:ln w="9525">
            <a:solidFill>
              <a:srgbClr val="CC3300"/>
            </a:solidFill>
            <a:miter lim="800000"/>
            <a:headEnd/>
            <a:tailEnd/>
          </a:ln>
        </p:spPr>
        <p:txBody>
          <a:bodyPr wrap="none" anchor="ctr"/>
          <a:lstStyle/>
          <a:p>
            <a:pPr algn="ctr"/>
            <a:r>
              <a:rPr lang="ru-RU" sz="1100" b="1" dirty="0" smtClean="0">
                <a:solidFill>
                  <a:schemeClr val="bg2">
                    <a:lumMod val="25000"/>
                  </a:schemeClr>
                </a:solidFill>
              </a:rPr>
              <a:t>Региональный </a:t>
            </a:r>
            <a:endParaRPr lang="ru-RU" sz="1100" b="1" dirty="0">
              <a:solidFill>
                <a:schemeClr val="bg2">
                  <a:lumMod val="25000"/>
                </a:schemeClr>
              </a:solidFill>
            </a:endParaRPr>
          </a:p>
          <a:p>
            <a:pPr algn="ctr"/>
            <a:r>
              <a:rPr lang="ru-RU" sz="1100" b="1" dirty="0" smtClean="0">
                <a:solidFill>
                  <a:schemeClr val="bg2">
                    <a:lumMod val="25000"/>
                  </a:schemeClr>
                </a:solidFill>
              </a:rPr>
              <a:t>фонд</a:t>
            </a:r>
            <a:endParaRPr lang="ru-RU" sz="1100" b="1" dirty="0">
              <a:solidFill>
                <a:schemeClr val="bg2">
                  <a:lumMod val="25000"/>
                </a:schemeClr>
              </a:solidFill>
            </a:endParaRPr>
          </a:p>
        </p:txBody>
      </p:sp>
      <p:sp>
        <p:nvSpPr>
          <p:cNvPr id="11283" name="AutoShape 26"/>
          <p:cNvSpPr>
            <a:spLocks noChangeArrowheads="1"/>
          </p:cNvSpPr>
          <p:nvPr/>
        </p:nvSpPr>
        <p:spPr bwMode="auto">
          <a:xfrm>
            <a:off x="4786982" y="3405399"/>
            <a:ext cx="1871662" cy="560189"/>
          </a:xfrm>
          <a:prstGeom prst="flowChartAlternateProcess">
            <a:avLst/>
          </a:prstGeom>
          <a:solidFill>
            <a:schemeClr val="bg1"/>
          </a:solidFill>
          <a:ln w="9525">
            <a:solidFill>
              <a:srgbClr val="CC3300"/>
            </a:solidFill>
            <a:miter lim="800000"/>
            <a:headEnd/>
            <a:tailEnd/>
          </a:ln>
        </p:spPr>
        <p:txBody>
          <a:bodyPr wrap="none" anchor="ctr"/>
          <a:lstStyle/>
          <a:p>
            <a:pPr algn="ctr">
              <a:lnSpc>
                <a:spcPts val="1500"/>
              </a:lnSpc>
            </a:pPr>
            <a:r>
              <a:rPr lang="ru-RU" sz="1100" b="1" dirty="0" err="1" smtClean="0">
                <a:solidFill>
                  <a:schemeClr val="bg2">
                    <a:lumMod val="25000"/>
                  </a:schemeClr>
                </a:solidFill>
              </a:rPr>
              <a:t>Микрозайм</a:t>
            </a:r>
            <a:r>
              <a:rPr lang="ru-RU" sz="1100" b="1" dirty="0" smtClean="0">
                <a:solidFill>
                  <a:schemeClr val="bg2">
                    <a:lumMod val="25000"/>
                  </a:schemeClr>
                </a:solidFill>
              </a:rPr>
              <a:t> </a:t>
            </a:r>
            <a:endParaRPr lang="ru-RU" sz="1100" b="1" dirty="0">
              <a:solidFill>
                <a:schemeClr val="bg2">
                  <a:lumMod val="25000"/>
                </a:schemeClr>
              </a:solidFill>
            </a:endParaRPr>
          </a:p>
          <a:p>
            <a:pPr algn="ctr">
              <a:lnSpc>
                <a:spcPts val="1500"/>
              </a:lnSpc>
            </a:pPr>
            <a:r>
              <a:rPr lang="ru-RU" sz="1100" b="1" dirty="0">
                <a:solidFill>
                  <a:schemeClr val="bg2">
                    <a:lumMod val="25000"/>
                  </a:schemeClr>
                </a:solidFill>
              </a:rPr>
              <a:t>1-го уровня </a:t>
            </a:r>
            <a:r>
              <a:rPr lang="ru-RU" sz="1100" b="1" dirty="0" smtClean="0">
                <a:solidFill>
                  <a:schemeClr val="bg2">
                    <a:lumMod val="25000"/>
                  </a:schemeClr>
                </a:solidFill>
              </a:rPr>
              <a:t>Плюс</a:t>
            </a:r>
            <a:r>
              <a:rPr lang="ru-RU" sz="1600" b="1" dirty="0" smtClean="0">
                <a:solidFill>
                  <a:schemeClr val="bg2">
                    <a:lumMod val="25000"/>
                  </a:schemeClr>
                </a:solidFill>
              </a:rPr>
              <a:t> </a:t>
            </a:r>
            <a:endParaRPr lang="ru-RU" sz="1600" b="1" dirty="0">
              <a:solidFill>
                <a:schemeClr val="bg2">
                  <a:lumMod val="25000"/>
                </a:schemeClr>
              </a:solidFill>
            </a:endParaRPr>
          </a:p>
        </p:txBody>
      </p:sp>
      <p:sp>
        <p:nvSpPr>
          <p:cNvPr id="11285" name="AutoShape 28"/>
          <p:cNvSpPr>
            <a:spLocks noChangeArrowheads="1"/>
          </p:cNvSpPr>
          <p:nvPr/>
        </p:nvSpPr>
        <p:spPr bwMode="auto">
          <a:xfrm>
            <a:off x="6877050" y="2746388"/>
            <a:ext cx="1873250" cy="574675"/>
          </a:xfrm>
          <a:prstGeom prst="flowChartAlternateProcess">
            <a:avLst/>
          </a:prstGeom>
          <a:solidFill>
            <a:schemeClr val="bg1"/>
          </a:solidFill>
          <a:ln w="9525">
            <a:solidFill>
              <a:srgbClr val="CC3300"/>
            </a:solidFill>
            <a:miter lim="800000"/>
            <a:headEnd/>
            <a:tailEnd/>
          </a:ln>
        </p:spPr>
        <p:txBody>
          <a:bodyPr wrap="none" anchor="ctr"/>
          <a:lstStyle/>
          <a:p>
            <a:pPr algn="ctr"/>
            <a:r>
              <a:rPr lang="ru-RU" sz="1100" b="1" dirty="0" smtClean="0">
                <a:solidFill>
                  <a:schemeClr val="bg2">
                    <a:lumMod val="25000"/>
                  </a:schemeClr>
                </a:solidFill>
              </a:rPr>
              <a:t>Факторинг </a:t>
            </a:r>
            <a:endParaRPr lang="ru-RU" sz="1100" b="1" dirty="0">
              <a:solidFill>
                <a:schemeClr val="bg2">
                  <a:lumMod val="25000"/>
                </a:schemeClr>
              </a:solidFill>
            </a:endParaRPr>
          </a:p>
          <a:p>
            <a:pPr algn="ctr"/>
            <a:r>
              <a:rPr lang="ru-RU" sz="1100" b="1" dirty="0">
                <a:solidFill>
                  <a:schemeClr val="bg2">
                    <a:lumMod val="25000"/>
                  </a:schemeClr>
                </a:solidFill>
              </a:rPr>
              <a:t>– </a:t>
            </a:r>
            <a:r>
              <a:rPr lang="ru-RU" sz="1100" b="1" dirty="0" smtClean="0">
                <a:solidFill>
                  <a:schemeClr val="bg2">
                    <a:lumMod val="25000"/>
                  </a:schemeClr>
                </a:solidFill>
              </a:rPr>
              <a:t>Компания </a:t>
            </a:r>
            <a:endParaRPr lang="ru-RU" sz="1100" b="1" dirty="0">
              <a:solidFill>
                <a:schemeClr val="bg2">
                  <a:lumMod val="25000"/>
                </a:schemeClr>
              </a:solidFill>
            </a:endParaRPr>
          </a:p>
        </p:txBody>
      </p:sp>
      <p:sp>
        <p:nvSpPr>
          <p:cNvPr id="11286" name="AutoShape 29"/>
          <p:cNvSpPr>
            <a:spLocks noChangeArrowheads="1"/>
          </p:cNvSpPr>
          <p:nvPr/>
        </p:nvSpPr>
        <p:spPr bwMode="auto">
          <a:xfrm>
            <a:off x="6877050" y="3394088"/>
            <a:ext cx="1873250" cy="587375"/>
          </a:xfrm>
          <a:prstGeom prst="flowChartAlternateProcess">
            <a:avLst/>
          </a:prstGeom>
          <a:solidFill>
            <a:schemeClr val="bg1"/>
          </a:solidFill>
          <a:ln w="9525">
            <a:solidFill>
              <a:srgbClr val="CC3300"/>
            </a:solidFill>
            <a:miter lim="800000"/>
            <a:headEnd/>
            <a:tailEnd/>
          </a:ln>
        </p:spPr>
        <p:txBody>
          <a:bodyPr anchor="ctr"/>
          <a:lstStyle/>
          <a:p>
            <a:pPr algn="ctr"/>
            <a:r>
              <a:rPr lang="ru-RU" sz="1100" b="1" dirty="0" smtClean="0">
                <a:solidFill>
                  <a:schemeClr val="bg2">
                    <a:lumMod val="25000"/>
                  </a:schemeClr>
                </a:solidFill>
              </a:rPr>
              <a:t>Факторинг </a:t>
            </a:r>
            <a:r>
              <a:rPr lang="ru-RU" sz="1100" b="1" dirty="0">
                <a:solidFill>
                  <a:schemeClr val="bg2">
                    <a:lumMod val="25000"/>
                  </a:schemeClr>
                </a:solidFill>
              </a:rPr>
              <a:t>- </a:t>
            </a:r>
            <a:r>
              <a:rPr lang="ru-RU" sz="1100" b="1" dirty="0" smtClean="0">
                <a:solidFill>
                  <a:schemeClr val="bg2">
                    <a:lumMod val="25000"/>
                  </a:schemeClr>
                </a:solidFill>
              </a:rPr>
              <a:t>Банк</a:t>
            </a:r>
            <a:endParaRPr lang="ru-RU" sz="1100" b="1" dirty="0">
              <a:solidFill>
                <a:schemeClr val="bg2">
                  <a:lumMod val="25000"/>
                </a:schemeClr>
              </a:solidFill>
            </a:endParaRPr>
          </a:p>
        </p:txBody>
      </p:sp>
      <p:sp>
        <p:nvSpPr>
          <p:cNvPr id="11288" name="AutoShape 33"/>
          <p:cNvSpPr>
            <a:spLocks noChangeArrowheads="1"/>
          </p:cNvSpPr>
          <p:nvPr/>
        </p:nvSpPr>
        <p:spPr bwMode="auto">
          <a:xfrm rot="5400000">
            <a:off x="2740819" y="1154239"/>
            <a:ext cx="304800" cy="703262"/>
          </a:xfrm>
          <a:prstGeom prst="downArrow">
            <a:avLst>
              <a:gd name="adj1" fmla="val 50000"/>
              <a:gd name="adj2" fmla="val 57682"/>
            </a:avLst>
          </a:prstGeom>
          <a:solidFill>
            <a:schemeClr val="bg1"/>
          </a:solidFill>
          <a:ln w="9525" algn="ctr">
            <a:solidFill>
              <a:srgbClr val="CC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100000"/>
              </a:spcBef>
              <a:buClr>
                <a:srgbClr val="476F93"/>
              </a:buClr>
            </a:pPr>
            <a:endParaRPr lang="ru-RU" sz="1000">
              <a:solidFill>
                <a:schemeClr val="tx2"/>
              </a:solidFill>
              <a:cs typeface="Arial" pitchFamily="34" charset="0"/>
            </a:endParaRPr>
          </a:p>
        </p:txBody>
      </p:sp>
      <p:sp>
        <p:nvSpPr>
          <p:cNvPr id="11289" name="AutoShape 34"/>
          <p:cNvSpPr>
            <a:spLocks noChangeArrowheads="1"/>
          </p:cNvSpPr>
          <p:nvPr/>
        </p:nvSpPr>
        <p:spPr bwMode="auto">
          <a:xfrm rot="-5400000">
            <a:off x="6057107" y="1141538"/>
            <a:ext cx="304800" cy="703263"/>
          </a:xfrm>
          <a:prstGeom prst="downArrow">
            <a:avLst>
              <a:gd name="adj1" fmla="val 50000"/>
              <a:gd name="adj2" fmla="val 57682"/>
            </a:avLst>
          </a:prstGeom>
          <a:solidFill>
            <a:schemeClr val="bg1"/>
          </a:solidFill>
          <a:ln w="9525" algn="ctr">
            <a:solidFill>
              <a:srgbClr val="CC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eaLnBrk="0" hangingPunct="0">
              <a:spcBef>
                <a:spcPct val="100000"/>
              </a:spcBef>
              <a:buClr>
                <a:srgbClr val="476F93"/>
              </a:buClr>
            </a:pPr>
            <a:endParaRPr lang="ru-RU" sz="1000">
              <a:solidFill>
                <a:schemeClr val="tx2"/>
              </a:solidFill>
              <a:cs typeface="Arial" pitchFamily="34" charset="0"/>
            </a:endParaRPr>
          </a:p>
        </p:txBody>
      </p:sp>
      <p:sp>
        <p:nvSpPr>
          <p:cNvPr id="11290" name="AutoShape 36"/>
          <p:cNvSpPr>
            <a:spLocks noChangeArrowheads="1"/>
          </p:cNvSpPr>
          <p:nvPr/>
        </p:nvSpPr>
        <p:spPr bwMode="auto">
          <a:xfrm>
            <a:off x="4786535" y="5361366"/>
            <a:ext cx="1873250" cy="564511"/>
          </a:xfrm>
          <a:prstGeom prst="flowChartAlternateProcess">
            <a:avLst/>
          </a:prstGeom>
          <a:solidFill>
            <a:schemeClr val="bg1"/>
          </a:solidFill>
          <a:ln w="9525">
            <a:solidFill>
              <a:srgbClr val="CC3300"/>
            </a:solidFill>
            <a:miter lim="800000"/>
            <a:headEnd/>
            <a:tailEnd/>
          </a:ln>
        </p:spPr>
        <p:txBody>
          <a:bodyPr anchor="ctr"/>
          <a:lstStyle/>
          <a:p>
            <a:pPr algn="ctr"/>
            <a:r>
              <a:rPr lang="ru-RU" sz="1100" b="1" dirty="0" smtClean="0">
                <a:solidFill>
                  <a:schemeClr val="bg2">
                    <a:lumMod val="25000"/>
                  </a:schemeClr>
                </a:solidFill>
              </a:rPr>
              <a:t>МФО </a:t>
            </a:r>
            <a:r>
              <a:rPr lang="ru-RU" sz="1100" b="1" dirty="0">
                <a:solidFill>
                  <a:schemeClr val="bg2">
                    <a:lumMod val="25000"/>
                  </a:schemeClr>
                </a:solidFill>
              </a:rPr>
              <a:t>- </a:t>
            </a:r>
            <a:r>
              <a:rPr lang="ru-RU" sz="1100" b="1" dirty="0" smtClean="0">
                <a:solidFill>
                  <a:schemeClr val="bg2">
                    <a:lumMod val="25000"/>
                  </a:schemeClr>
                </a:solidFill>
              </a:rPr>
              <a:t>Банк</a:t>
            </a:r>
            <a:endParaRPr lang="ru-RU" sz="1100" b="1" dirty="0">
              <a:solidFill>
                <a:schemeClr val="bg2">
                  <a:lumMod val="25000"/>
                </a:schemeClr>
              </a:solidFill>
            </a:endParaRPr>
          </a:p>
        </p:txBody>
      </p:sp>
      <p:sp>
        <p:nvSpPr>
          <p:cNvPr id="11291" name="AutoShape 37"/>
          <p:cNvSpPr>
            <a:spLocks noChangeArrowheads="1"/>
          </p:cNvSpPr>
          <p:nvPr/>
        </p:nvSpPr>
        <p:spPr bwMode="auto">
          <a:xfrm>
            <a:off x="394494" y="3455755"/>
            <a:ext cx="1873250" cy="458662"/>
          </a:xfrm>
          <a:prstGeom prst="flowChartAlternateProcess">
            <a:avLst/>
          </a:prstGeom>
          <a:solidFill>
            <a:schemeClr val="bg1"/>
          </a:solidFill>
          <a:ln w="9525">
            <a:solidFill>
              <a:srgbClr val="CC3300"/>
            </a:solidFill>
            <a:miter lim="800000"/>
            <a:headEnd/>
            <a:tailEnd/>
          </a:ln>
        </p:spPr>
        <p:txBody>
          <a:bodyPr wrap="none" anchor="ctr"/>
          <a:lstStyle/>
          <a:p>
            <a:pPr algn="ctr"/>
            <a:r>
              <a:rPr lang="ru-RU" sz="1100" b="1" dirty="0" smtClean="0">
                <a:solidFill>
                  <a:schemeClr val="bg2">
                    <a:lumMod val="25000"/>
                  </a:schemeClr>
                </a:solidFill>
              </a:rPr>
              <a:t>МСП – Эффект</a:t>
            </a:r>
            <a:endParaRPr lang="en-US" sz="1100" b="1" dirty="0" smtClean="0">
              <a:solidFill>
                <a:schemeClr val="bg2">
                  <a:lumMod val="25000"/>
                </a:schemeClr>
              </a:solidFill>
            </a:endParaRPr>
          </a:p>
          <a:p>
            <a:pPr algn="ctr"/>
            <a:r>
              <a:rPr lang="en-US" sz="1000" i="1" dirty="0" smtClean="0">
                <a:solidFill>
                  <a:schemeClr val="bg2">
                    <a:lumMod val="25000"/>
                  </a:schemeClr>
                </a:solidFill>
              </a:rPr>
              <a:t>(</a:t>
            </a:r>
            <a:r>
              <a:rPr lang="ru-RU" sz="1000" i="1" dirty="0" smtClean="0">
                <a:solidFill>
                  <a:schemeClr val="bg2">
                    <a:lumMod val="25000"/>
                  </a:schemeClr>
                </a:solidFill>
              </a:rPr>
              <a:t>в разработке)</a:t>
            </a:r>
            <a:endParaRPr lang="ru-RU" sz="1000" i="1" dirty="0">
              <a:solidFill>
                <a:schemeClr val="bg2">
                  <a:lumMod val="25000"/>
                </a:schemeClr>
              </a:solidFill>
            </a:endParaRPr>
          </a:p>
        </p:txBody>
      </p:sp>
      <p:sp>
        <p:nvSpPr>
          <p:cNvPr id="11292" name="AutoShape 38"/>
          <p:cNvSpPr>
            <a:spLocks noChangeArrowheads="1"/>
          </p:cNvSpPr>
          <p:nvPr/>
        </p:nvSpPr>
        <p:spPr bwMode="auto">
          <a:xfrm>
            <a:off x="2689001" y="2757327"/>
            <a:ext cx="1799654" cy="540430"/>
          </a:xfrm>
          <a:prstGeom prst="flowChartAlternateProcess">
            <a:avLst/>
          </a:prstGeom>
          <a:solidFill>
            <a:schemeClr val="bg1"/>
          </a:solidFill>
          <a:ln w="9525">
            <a:solidFill>
              <a:srgbClr val="CC3300"/>
            </a:solidFill>
            <a:miter lim="800000"/>
            <a:headEnd/>
            <a:tailEnd/>
          </a:ln>
        </p:spPr>
        <p:txBody>
          <a:bodyPr wrap="none" anchor="ctr"/>
          <a:lstStyle/>
          <a:p>
            <a:pPr algn="ctr"/>
            <a:r>
              <a:rPr lang="ru-RU" sz="1100" b="1" dirty="0" smtClean="0">
                <a:solidFill>
                  <a:schemeClr val="bg2">
                    <a:lumMod val="25000"/>
                  </a:schemeClr>
                </a:solidFill>
              </a:rPr>
              <a:t>ФИМ.</a:t>
            </a:r>
            <a:r>
              <a:rPr lang="en-US" sz="1100" b="1" dirty="0" smtClean="0">
                <a:solidFill>
                  <a:schemeClr val="bg2">
                    <a:lumMod val="25000"/>
                  </a:schemeClr>
                </a:solidFill>
              </a:rPr>
              <a:t> </a:t>
            </a:r>
            <a:r>
              <a:rPr lang="ru-RU" sz="1100" b="1" dirty="0" smtClean="0">
                <a:solidFill>
                  <a:schemeClr val="bg2">
                    <a:lumMod val="25000"/>
                  </a:schemeClr>
                </a:solidFill>
              </a:rPr>
              <a:t>Лизинг-Целевой </a:t>
            </a:r>
            <a:endParaRPr lang="ru-RU" sz="1100" b="1" dirty="0">
              <a:solidFill>
                <a:schemeClr val="bg2">
                  <a:lumMod val="25000"/>
                </a:schemeClr>
              </a:solidFill>
            </a:endParaRPr>
          </a:p>
        </p:txBody>
      </p:sp>
      <p:sp>
        <p:nvSpPr>
          <p:cNvPr id="11293" name="AutoShape 39"/>
          <p:cNvSpPr>
            <a:spLocks noChangeArrowheads="1"/>
          </p:cNvSpPr>
          <p:nvPr/>
        </p:nvSpPr>
        <p:spPr bwMode="auto">
          <a:xfrm>
            <a:off x="2689001" y="4726745"/>
            <a:ext cx="1799654" cy="550862"/>
          </a:xfrm>
          <a:prstGeom prst="flowChartAlternateProcess">
            <a:avLst/>
          </a:prstGeom>
          <a:solidFill>
            <a:schemeClr val="bg1"/>
          </a:solidFill>
          <a:ln w="9525">
            <a:solidFill>
              <a:srgbClr val="CC3300"/>
            </a:solidFill>
            <a:miter lim="800000"/>
            <a:headEnd/>
            <a:tailEnd/>
          </a:ln>
        </p:spPr>
        <p:txBody>
          <a:bodyPr wrap="none" anchor="ctr"/>
          <a:lstStyle/>
          <a:p>
            <a:pPr algn="ctr"/>
            <a:r>
              <a:rPr lang="ru-RU" sz="1100" b="1" dirty="0" smtClean="0">
                <a:solidFill>
                  <a:schemeClr val="bg2">
                    <a:lumMod val="25000"/>
                  </a:schemeClr>
                </a:solidFill>
              </a:rPr>
              <a:t>Лизинг-Старт МСП</a:t>
            </a:r>
            <a:endParaRPr lang="ru-RU" sz="1100" b="1" dirty="0">
              <a:solidFill>
                <a:schemeClr val="bg2">
                  <a:lumMod val="25000"/>
                </a:schemeClr>
              </a:solidFill>
            </a:endParaRPr>
          </a:p>
        </p:txBody>
      </p:sp>
      <p:sp>
        <p:nvSpPr>
          <p:cNvPr id="11294" name="AutoShape 40"/>
          <p:cNvSpPr>
            <a:spLocks noChangeArrowheads="1"/>
          </p:cNvSpPr>
          <p:nvPr/>
        </p:nvSpPr>
        <p:spPr bwMode="auto">
          <a:xfrm>
            <a:off x="4786982" y="4713294"/>
            <a:ext cx="1873250" cy="576262"/>
          </a:xfrm>
          <a:prstGeom prst="flowChartAlternateProcess">
            <a:avLst/>
          </a:prstGeom>
          <a:solidFill>
            <a:schemeClr val="bg1"/>
          </a:solidFill>
          <a:ln w="9525">
            <a:solidFill>
              <a:srgbClr val="CC3300"/>
            </a:solidFill>
            <a:miter lim="800000"/>
            <a:headEnd/>
            <a:tailEnd/>
          </a:ln>
        </p:spPr>
        <p:txBody>
          <a:bodyPr anchor="ctr"/>
          <a:lstStyle/>
          <a:p>
            <a:pPr algn="ctr"/>
            <a:r>
              <a:rPr lang="ru-RU" sz="1100" b="1" dirty="0" smtClean="0">
                <a:solidFill>
                  <a:schemeClr val="bg2">
                    <a:lumMod val="25000"/>
                  </a:schemeClr>
                </a:solidFill>
              </a:rPr>
              <a:t>Кредитный </a:t>
            </a:r>
            <a:r>
              <a:rPr lang="ru-RU" sz="1100" b="1" dirty="0">
                <a:solidFill>
                  <a:schemeClr val="bg2">
                    <a:lumMod val="25000"/>
                  </a:schemeClr>
                </a:solidFill>
              </a:rPr>
              <a:t>кооператив 2-го </a:t>
            </a:r>
            <a:r>
              <a:rPr lang="ru-RU" sz="1100" b="1" dirty="0" smtClean="0">
                <a:solidFill>
                  <a:schemeClr val="bg2">
                    <a:lumMod val="25000"/>
                  </a:schemeClr>
                </a:solidFill>
              </a:rPr>
              <a:t>уровня               </a:t>
            </a:r>
            <a:endParaRPr lang="ru-RU" sz="1100" b="1" dirty="0">
              <a:solidFill>
                <a:schemeClr val="bg2">
                  <a:lumMod val="25000"/>
                </a:schemeClr>
              </a:solidFill>
            </a:endParaRPr>
          </a:p>
        </p:txBody>
      </p:sp>
      <p:sp>
        <p:nvSpPr>
          <p:cNvPr id="11304" name="AutoShape 32"/>
          <p:cNvSpPr>
            <a:spLocks noChangeArrowheads="1"/>
          </p:cNvSpPr>
          <p:nvPr/>
        </p:nvSpPr>
        <p:spPr bwMode="auto">
          <a:xfrm>
            <a:off x="2555776" y="2037545"/>
            <a:ext cx="1944687" cy="576262"/>
          </a:xfrm>
          <a:prstGeom prst="roundRect">
            <a:avLst>
              <a:gd name="adj" fmla="val 16667"/>
            </a:avLst>
          </a:prstGeom>
          <a:solidFill>
            <a:srgbClr val="F6621A"/>
          </a:solidFill>
        </p:spPr>
        <p:style>
          <a:lnRef idx="3">
            <a:schemeClr val="lt1"/>
          </a:lnRef>
          <a:fillRef idx="1">
            <a:schemeClr val="accent6"/>
          </a:fillRef>
          <a:effectRef idx="1">
            <a:schemeClr val="accent6"/>
          </a:effectRef>
          <a:fontRef idx="minor">
            <a:schemeClr val="lt1"/>
          </a:fontRef>
        </p:style>
        <p:txBody>
          <a:bodyPr/>
          <a:lstStyle/>
          <a:p>
            <a:pPr algn="ctr"/>
            <a:r>
              <a:rPr lang="ru-RU" sz="1400" b="1" dirty="0"/>
              <a:t>Лизинговые компании</a:t>
            </a:r>
            <a:r>
              <a:rPr lang="en-US" sz="1400" b="1" dirty="0"/>
              <a:t> </a:t>
            </a:r>
            <a:endParaRPr lang="ru-RU" sz="1400" b="1" dirty="0"/>
          </a:p>
        </p:txBody>
      </p:sp>
      <p:sp>
        <p:nvSpPr>
          <p:cNvPr id="11305" name="AutoShape 32"/>
          <p:cNvSpPr>
            <a:spLocks noChangeArrowheads="1"/>
          </p:cNvSpPr>
          <p:nvPr/>
        </p:nvSpPr>
        <p:spPr bwMode="auto">
          <a:xfrm>
            <a:off x="4643438" y="2037545"/>
            <a:ext cx="2089150" cy="576262"/>
          </a:xfrm>
          <a:prstGeom prst="roundRect">
            <a:avLst>
              <a:gd name="adj" fmla="val 16667"/>
            </a:avLst>
          </a:prstGeom>
          <a:solidFill>
            <a:srgbClr val="F6621A"/>
          </a:solidFill>
        </p:spPr>
        <p:style>
          <a:lnRef idx="3">
            <a:schemeClr val="lt1"/>
          </a:lnRef>
          <a:fillRef idx="1">
            <a:schemeClr val="accent6"/>
          </a:fillRef>
          <a:effectRef idx="1">
            <a:schemeClr val="accent6"/>
          </a:effectRef>
          <a:fontRef idx="minor">
            <a:schemeClr val="lt1"/>
          </a:fontRef>
        </p:style>
        <p:txBody>
          <a:bodyPr/>
          <a:lstStyle/>
          <a:p>
            <a:pPr algn="ctr"/>
            <a:r>
              <a:rPr lang="ru-RU" sz="1400" b="1" dirty="0"/>
              <a:t>Микрофинансовые организации</a:t>
            </a:r>
          </a:p>
        </p:txBody>
      </p:sp>
      <p:sp>
        <p:nvSpPr>
          <p:cNvPr id="11306" name="AutoShape 32"/>
          <p:cNvSpPr>
            <a:spLocks noChangeArrowheads="1"/>
          </p:cNvSpPr>
          <p:nvPr/>
        </p:nvSpPr>
        <p:spPr bwMode="auto">
          <a:xfrm>
            <a:off x="6804025" y="2037545"/>
            <a:ext cx="2027238" cy="576262"/>
          </a:xfrm>
          <a:prstGeom prst="roundRect">
            <a:avLst>
              <a:gd name="adj" fmla="val 16667"/>
            </a:avLst>
          </a:prstGeom>
          <a:solidFill>
            <a:srgbClr val="F6621A"/>
          </a:solidFill>
        </p:spPr>
        <p:style>
          <a:lnRef idx="3">
            <a:schemeClr val="lt1"/>
          </a:lnRef>
          <a:fillRef idx="1">
            <a:schemeClr val="accent6"/>
          </a:fillRef>
          <a:effectRef idx="1">
            <a:schemeClr val="accent6"/>
          </a:effectRef>
          <a:fontRef idx="minor">
            <a:schemeClr val="lt1"/>
          </a:fontRef>
        </p:style>
        <p:txBody>
          <a:bodyPr/>
          <a:lstStyle/>
          <a:p>
            <a:pPr algn="ctr"/>
            <a:r>
              <a:rPr lang="ru-RU" sz="1400" b="1" dirty="0" err="1"/>
              <a:t>Факторинговые</a:t>
            </a:r>
            <a:r>
              <a:rPr lang="ru-RU" sz="1400" b="1" dirty="0"/>
              <a:t> компании</a:t>
            </a:r>
          </a:p>
        </p:txBody>
      </p:sp>
      <p:sp>
        <p:nvSpPr>
          <p:cNvPr id="11307" name="AutoShape 15"/>
          <p:cNvSpPr>
            <a:spLocks noChangeArrowheads="1"/>
          </p:cNvSpPr>
          <p:nvPr/>
        </p:nvSpPr>
        <p:spPr bwMode="auto">
          <a:xfrm>
            <a:off x="394494" y="2856486"/>
            <a:ext cx="1873250" cy="527657"/>
          </a:xfrm>
          <a:prstGeom prst="flowChartAlternateProcess">
            <a:avLst/>
          </a:prstGeom>
          <a:solidFill>
            <a:schemeClr val="bg1"/>
          </a:solidFill>
          <a:ln w="9525">
            <a:solidFill>
              <a:srgbClr val="CC3300"/>
            </a:solidFill>
            <a:miter lim="800000"/>
            <a:headEnd/>
            <a:tailEnd/>
          </a:ln>
        </p:spPr>
        <p:txBody>
          <a:bodyPr wrap="none" anchor="ctr"/>
          <a:lstStyle/>
          <a:p>
            <a:pPr algn="ctr"/>
            <a:r>
              <a:rPr lang="ru-RU" sz="1100" b="1" dirty="0" smtClean="0">
                <a:solidFill>
                  <a:schemeClr val="bg2">
                    <a:lumMod val="25000"/>
                  </a:schemeClr>
                </a:solidFill>
              </a:rPr>
              <a:t>ФИМ Целевой</a:t>
            </a:r>
            <a:endParaRPr lang="ru-RU" sz="1400" b="1" dirty="0">
              <a:solidFill>
                <a:schemeClr val="bg2">
                  <a:lumMod val="25000"/>
                </a:schemeClr>
              </a:solidFill>
            </a:endParaRPr>
          </a:p>
        </p:txBody>
      </p:sp>
      <p:sp>
        <p:nvSpPr>
          <p:cNvPr id="11274" name="AutoShape 12"/>
          <p:cNvSpPr>
            <a:spLocks noChangeArrowheads="1"/>
          </p:cNvSpPr>
          <p:nvPr/>
        </p:nvSpPr>
        <p:spPr bwMode="auto">
          <a:xfrm>
            <a:off x="7596188" y="1844824"/>
            <a:ext cx="330200" cy="220514"/>
          </a:xfrm>
          <a:prstGeom prst="downArrow">
            <a:avLst>
              <a:gd name="adj1" fmla="val 50000"/>
              <a:gd name="adj2" fmla="val 25000"/>
            </a:avLst>
          </a:prstGeom>
          <a:solidFill>
            <a:schemeClr val="bg1"/>
          </a:solidFill>
          <a:ln w="9525" algn="ctr">
            <a:solidFill>
              <a:srgbClr val="CC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eaLnBrk="0" hangingPunct="0">
              <a:spcBef>
                <a:spcPct val="100000"/>
              </a:spcBef>
              <a:buClr>
                <a:srgbClr val="476F93"/>
              </a:buClr>
            </a:pPr>
            <a:endParaRPr lang="ru-RU" sz="1000">
              <a:solidFill>
                <a:schemeClr val="tx2"/>
              </a:solidFill>
              <a:cs typeface="Arial" pitchFamily="34" charset="0"/>
            </a:endParaRPr>
          </a:p>
        </p:txBody>
      </p:sp>
      <p:sp>
        <p:nvSpPr>
          <p:cNvPr id="44" name="AutoShape 37"/>
          <p:cNvSpPr>
            <a:spLocks noChangeArrowheads="1"/>
          </p:cNvSpPr>
          <p:nvPr/>
        </p:nvSpPr>
        <p:spPr bwMode="auto">
          <a:xfrm>
            <a:off x="394494" y="3960207"/>
            <a:ext cx="1873250" cy="432048"/>
          </a:xfrm>
          <a:prstGeom prst="flowChartAlternateProcess">
            <a:avLst/>
          </a:prstGeom>
          <a:solidFill>
            <a:schemeClr val="bg1"/>
          </a:solidFill>
          <a:ln w="9525">
            <a:solidFill>
              <a:srgbClr val="CC3300"/>
            </a:solidFill>
            <a:miter lim="800000"/>
            <a:headEnd/>
            <a:tailEnd/>
          </a:ln>
        </p:spPr>
        <p:txBody>
          <a:bodyPr wrap="none" anchor="ctr"/>
          <a:lstStyle/>
          <a:p>
            <a:pPr algn="ctr"/>
            <a:r>
              <a:rPr lang="ru-RU" sz="1100" b="1" dirty="0" smtClean="0">
                <a:solidFill>
                  <a:schemeClr val="bg2">
                    <a:lumMod val="25000"/>
                  </a:schemeClr>
                </a:solidFill>
              </a:rPr>
              <a:t>МСП </a:t>
            </a:r>
            <a:r>
              <a:rPr lang="ru-RU" sz="1100" b="1" dirty="0">
                <a:solidFill>
                  <a:schemeClr val="bg2">
                    <a:lumMod val="25000"/>
                  </a:schemeClr>
                </a:solidFill>
              </a:rPr>
              <a:t>- </a:t>
            </a:r>
            <a:r>
              <a:rPr lang="ru-RU" sz="1100" b="1" dirty="0" smtClean="0">
                <a:solidFill>
                  <a:schemeClr val="bg2">
                    <a:lumMod val="25000"/>
                  </a:schemeClr>
                </a:solidFill>
              </a:rPr>
              <a:t>Идея</a:t>
            </a:r>
            <a:endParaRPr lang="ru-RU" sz="1100" b="1" dirty="0">
              <a:solidFill>
                <a:schemeClr val="bg2">
                  <a:lumMod val="25000"/>
                </a:schemeClr>
              </a:solidFill>
            </a:endParaRPr>
          </a:p>
        </p:txBody>
      </p:sp>
      <p:sp>
        <p:nvSpPr>
          <p:cNvPr id="33" name="AutoShape 37"/>
          <p:cNvSpPr>
            <a:spLocks noChangeArrowheads="1"/>
          </p:cNvSpPr>
          <p:nvPr/>
        </p:nvSpPr>
        <p:spPr bwMode="auto">
          <a:xfrm>
            <a:off x="395536" y="4968319"/>
            <a:ext cx="1873250" cy="492206"/>
          </a:xfrm>
          <a:prstGeom prst="flowChartAlternateProcess">
            <a:avLst/>
          </a:prstGeom>
          <a:solidFill>
            <a:schemeClr val="bg1"/>
          </a:solidFill>
          <a:ln w="9525">
            <a:solidFill>
              <a:srgbClr val="CC3300"/>
            </a:solidFill>
            <a:miter lim="800000"/>
            <a:headEnd/>
            <a:tailEnd/>
          </a:ln>
        </p:spPr>
        <p:txBody>
          <a:bodyPr wrap="none" anchor="ctr"/>
          <a:lstStyle/>
          <a:p>
            <a:pPr algn="ctr"/>
            <a:r>
              <a:rPr lang="ru-RU" sz="1100" b="1" dirty="0" smtClean="0">
                <a:solidFill>
                  <a:schemeClr val="bg2">
                    <a:lumMod val="25000"/>
                  </a:schemeClr>
                </a:solidFill>
              </a:rPr>
              <a:t>МСП </a:t>
            </a:r>
            <a:r>
              <a:rPr lang="ru-RU" sz="1100" b="1" dirty="0">
                <a:solidFill>
                  <a:schemeClr val="bg2">
                    <a:lumMod val="25000"/>
                  </a:schemeClr>
                </a:solidFill>
              </a:rPr>
              <a:t>– Региональный </a:t>
            </a:r>
          </a:p>
          <a:p>
            <a:pPr algn="ctr"/>
            <a:r>
              <a:rPr lang="ru-RU" sz="1100" b="1" dirty="0" smtClean="0">
                <a:solidFill>
                  <a:schemeClr val="bg2">
                    <a:lumMod val="25000"/>
                  </a:schemeClr>
                </a:solidFill>
              </a:rPr>
              <a:t>рост</a:t>
            </a:r>
            <a:endParaRPr lang="ru-RU" sz="1100" b="1" dirty="0">
              <a:solidFill>
                <a:schemeClr val="bg2">
                  <a:lumMod val="25000"/>
                </a:schemeClr>
              </a:solidFill>
            </a:endParaRPr>
          </a:p>
        </p:txBody>
      </p:sp>
      <p:sp>
        <p:nvSpPr>
          <p:cNvPr id="34" name="AutoShape 37"/>
          <p:cNvSpPr>
            <a:spLocks noChangeArrowheads="1"/>
          </p:cNvSpPr>
          <p:nvPr/>
        </p:nvSpPr>
        <p:spPr bwMode="auto">
          <a:xfrm>
            <a:off x="395536" y="4464263"/>
            <a:ext cx="1873250" cy="432444"/>
          </a:xfrm>
          <a:prstGeom prst="flowChartAlternateProcess">
            <a:avLst/>
          </a:prstGeom>
          <a:solidFill>
            <a:schemeClr val="bg1"/>
          </a:solidFill>
          <a:ln w="9525">
            <a:solidFill>
              <a:srgbClr val="CC3300"/>
            </a:solidFill>
            <a:miter lim="800000"/>
            <a:headEnd/>
            <a:tailEnd/>
          </a:ln>
        </p:spPr>
        <p:txBody>
          <a:bodyPr wrap="none" anchor="ctr"/>
          <a:lstStyle/>
          <a:p>
            <a:pPr algn="ctr"/>
            <a:r>
              <a:rPr lang="ru-RU" sz="1100" b="1" dirty="0" smtClean="0">
                <a:solidFill>
                  <a:schemeClr val="bg2">
                    <a:lumMod val="25000"/>
                  </a:schemeClr>
                </a:solidFill>
              </a:rPr>
              <a:t>МСП </a:t>
            </a:r>
            <a:r>
              <a:rPr lang="ru-RU" sz="1100" b="1" dirty="0">
                <a:solidFill>
                  <a:schemeClr val="bg2">
                    <a:lumMod val="25000"/>
                  </a:schemeClr>
                </a:solidFill>
              </a:rPr>
              <a:t>- </a:t>
            </a:r>
            <a:r>
              <a:rPr lang="ru-RU" sz="1100" b="1" dirty="0" smtClean="0">
                <a:solidFill>
                  <a:schemeClr val="bg2">
                    <a:lumMod val="25000"/>
                  </a:schemeClr>
                </a:solidFill>
              </a:rPr>
              <a:t>Маневр</a:t>
            </a:r>
            <a:endParaRPr lang="ru-RU" sz="1100" b="1" dirty="0">
              <a:solidFill>
                <a:schemeClr val="bg2">
                  <a:lumMod val="25000"/>
                </a:schemeClr>
              </a:solidFill>
            </a:endParaRPr>
          </a:p>
        </p:txBody>
      </p:sp>
      <p:sp>
        <p:nvSpPr>
          <p:cNvPr id="36" name="AutoShape 37"/>
          <p:cNvSpPr>
            <a:spLocks noChangeArrowheads="1"/>
          </p:cNvSpPr>
          <p:nvPr/>
        </p:nvSpPr>
        <p:spPr bwMode="auto">
          <a:xfrm>
            <a:off x="2689000" y="5349615"/>
            <a:ext cx="1799655" cy="576262"/>
          </a:xfrm>
          <a:prstGeom prst="flowChartAlternateProcess">
            <a:avLst/>
          </a:prstGeom>
          <a:solidFill>
            <a:schemeClr val="bg1"/>
          </a:solidFill>
          <a:ln w="9525">
            <a:solidFill>
              <a:srgbClr val="CC3300"/>
            </a:solidFill>
            <a:miter lim="800000"/>
            <a:headEnd/>
            <a:tailEnd/>
          </a:ln>
        </p:spPr>
        <p:txBody>
          <a:bodyPr wrap="none" anchor="ctr"/>
          <a:lstStyle/>
          <a:p>
            <a:pPr algn="ctr"/>
            <a:r>
              <a:rPr lang="ru-RU" sz="1100" b="1" dirty="0" smtClean="0">
                <a:solidFill>
                  <a:schemeClr val="bg2">
                    <a:lumMod val="25000"/>
                  </a:schemeClr>
                </a:solidFill>
              </a:rPr>
              <a:t>МСП</a:t>
            </a:r>
            <a:r>
              <a:rPr lang="ru-RU" sz="1100" b="1" dirty="0">
                <a:solidFill>
                  <a:schemeClr val="bg2">
                    <a:lumMod val="25000"/>
                  </a:schemeClr>
                </a:solidFill>
              </a:rPr>
              <a:t>. Лизинг – </a:t>
            </a:r>
          </a:p>
          <a:p>
            <a:pPr algn="ctr"/>
            <a:r>
              <a:rPr lang="ru-RU" sz="1100" b="1" dirty="0" smtClean="0">
                <a:solidFill>
                  <a:schemeClr val="bg2">
                    <a:lumMod val="25000"/>
                  </a:schemeClr>
                </a:solidFill>
              </a:rPr>
              <a:t>Производству</a:t>
            </a:r>
            <a:endParaRPr lang="ru-RU" sz="1100" b="1" dirty="0">
              <a:solidFill>
                <a:schemeClr val="bg2">
                  <a:lumMod val="25000"/>
                </a:schemeClr>
              </a:solidFill>
            </a:endParaRPr>
          </a:p>
        </p:txBody>
      </p:sp>
      <p:sp>
        <p:nvSpPr>
          <p:cNvPr id="35" name="AutoShape 37"/>
          <p:cNvSpPr>
            <a:spLocks noChangeArrowheads="1"/>
          </p:cNvSpPr>
          <p:nvPr/>
        </p:nvSpPr>
        <p:spPr bwMode="auto">
          <a:xfrm>
            <a:off x="395536" y="5535510"/>
            <a:ext cx="1873250" cy="485778"/>
          </a:xfrm>
          <a:prstGeom prst="flowChartAlternateProcess">
            <a:avLst/>
          </a:prstGeom>
          <a:solidFill>
            <a:schemeClr val="bg1"/>
          </a:solidFill>
          <a:ln w="9525">
            <a:solidFill>
              <a:srgbClr val="CC3300"/>
            </a:solidFill>
            <a:miter lim="800000"/>
            <a:headEnd/>
            <a:tailEnd/>
          </a:ln>
        </p:spPr>
        <p:txBody>
          <a:bodyPr wrap="none" anchor="ctr"/>
          <a:lstStyle/>
          <a:p>
            <a:pPr algn="ctr"/>
            <a:r>
              <a:rPr lang="ru-RU" sz="1100" b="1" dirty="0" smtClean="0">
                <a:solidFill>
                  <a:schemeClr val="bg2">
                    <a:lumMod val="25000"/>
                  </a:schemeClr>
                </a:solidFill>
              </a:rPr>
              <a:t>МСП </a:t>
            </a:r>
            <a:r>
              <a:rPr lang="ru-RU" sz="1100" b="1" dirty="0">
                <a:solidFill>
                  <a:schemeClr val="bg2">
                    <a:lumMod val="25000"/>
                  </a:schemeClr>
                </a:solidFill>
              </a:rPr>
              <a:t>– </a:t>
            </a:r>
            <a:r>
              <a:rPr lang="ru-RU" sz="1100" b="1" dirty="0" smtClean="0">
                <a:solidFill>
                  <a:schemeClr val="bg2">
                    <a:lumMod val="25000"/>
                  </a:schemeClr>
                </a:solidFill>
              </a:rPr>
              <a:t>Стимул</a:t>
            </a:r>
            <a:endParaRPr lang="ru-RU" sz="1100" b="1" dirty="0">
              <a:solidFill>
                <a:schemeClr val="bg2">
                  <a:lumMod val="25000"/>
                </a:schemeClr>
              </a:solidFill>
            </a:endParaRPr>
          </a:p>
        </p:txBody>
      </p:sp>
    </p:spTree>
    <p:extLst>
      <p:ext uri="{BB962C8B-B14F-4D97-AF65-F5344CB8AC3E}">
        <p14:creationId xmlns:p14="http://schemas.microsoft.com/office/powerpoint/2010/main" val="437821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0"/>
          </p:nvPr>
        </p:nvSpPr>
        <p:spPr/>
        <p:txBody>
          <a:bodyPr/>
          <a:lstStyle/>
          <a:p>
            <a:fld id="{5B5BC3AB-5469-4B1A-A294-73A2A3F67F77}" type="slidenum">
              <a:rPr lang="ru-RU" smtClean="0"/>
              <a:pPr/>
              <a:t>5</a:t>
            </a:fld>
            <a:endParaRPr lang="ru-RU" dirty="0"/>
          </a:p>
        </p:txBody>
      </p:sp>
      <p:sp>
        <p:nvSpPr>
          <p:cNvPr id="5" name="Text Box 15"/>
          <p:cNvSpPr txBox="1">
            <a:spLocks noChangeArrowheads="1"/>
          </p:cNvSpPr>
          <p:nvPr/>
        </p:nvSpPr>
        <p:spPr bwMode="auto">
          <a:xfrm>
            <a:off x="539552" y="1004218"/>
            <a:ext cx="8064896"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r>
              <a:rPr lang="ru-RU" sz="2000" b="1" dirty="0" smtClean="0">
                <a:solidFill>
                  <a:schemeClr val="bg2">
                    <a:lumMod val="50000"/>
                  </a:schemeClr>
                </a:solidFill>
              </a:rPr>
              <a:t>АНАЛИЗ ПОТЕНЦИАЛА ИННОВАЦИОННЫХ НАЧИНАНИЙ МСП И ИХ ФИНАНСОВОЙ ПОДДЕРЖКИ</a:t>
            </a:r>
          </a:p>
        </p:txBody>
      </p:sp>
      <p:sp>
        <p:nvSpPr>
          <p:cNvPr id="6" name="TextBox 5"/>
          <p:cNvSpPr txBox="1"/>
          <p:nvPr/>
        </p:nvSpPr>
        <p:spPr>
          <a:xfrm>
            <a:off x="5364088" y="1620089"/>
            <a:ext cx="3744416" cy="584775"/>
          </a:xfrm>
          <a:prstGeom prst="rect">
            <a:avLst/>
          </a:prstGeom>
          <a:noFill/>
        </p:spPr>
        <p:txBody>
          <a:bodyPr wrap="square" rtlCol="0">
            <a:spAutoFit/>
          </a:bodyPr>
          <a:lstStyle/>
          <a:p>
            <a:pPr algn="ctr"/>
            <a:r>
              <a:rPr lang="ru-RU" sz="1600" b="1" dirty="0" smtClean="0">
                <a:solidFill>
                  <a:srgbClr val="C00000"/>
                </a:solidFill>
              </a:rPr>
              <a:t>Наличие инновационно-активных регионов</a:t>
            </a:r>
          </a:p>
        </p:txBody>
      </p:sp>
      <p:sp>
        <p:nvSpPr>
          <p:cNvPr id="18" name="TextBox 17"/>
          <p:cNvSpPr txBox="1"/>
          <p:nvPr/>
        </p:nvSpPr>
        <p:spPr>
          <a:xfrm>
            <a:off x="107504" y="2060848"/>
            <a:ext cx="2718842" cy="461665"/>
          </a:xfrm>
          <a:prstGeom prst="rect">
            <a:avLst/>
          </a:prstGeom>
          <a:solidFill>
            <a:schemeClr val="bg1"/>
          </a:solidFill>
          <a:ln>
            <a:solidFill>
              <a:srgbClr val="CC3300"/>
            </a:solidFill>
          </a:ln>
        </p:spPr>
        <p:txBody>
          <a:bodyPr wrap="square" rtlCol="0">
            <a:spAutoFit/>
          </a:bodyPr>
          <a:lstStyle>
            <a:defPPr>
              <a:defRPr lang="ru-RU"/>
            </a:defPPr>
            <a:lvl1pPr marL="0" algn="ctr" defTabSz="914400" eaLnBrk="1" latinLnBrk="0" hangingPunct="1">
              <a:defRPr sz="1600" b="1" cap="small">
                <a:solidFill>
                  <a:schemeClr val="bg2">
                    <a:lumMod val="50000"/>
                  </a:schemeClr>
                </a:solidFill>
              </a:defRPr>
            </a:lvl1pPr>
            <a:lvl2pPr defTabSz="914400" eaLnBrk="1" latinLnBrk="0" hangingPunct="1">
              <a:defRPr sz="1800">
                <a:latin typeface="+mn-lt"/>
              </a:defRPr>
            </a:lvl2pPr>
            <a:lvl3pPr defTabSz="914400" eaLnBrk="1" latinLnBrk="0" hangingPunct="1">
              <a:defRPr sz="1800">
                <a:latin typeface="+mn-lt"/>
              </a:defRPr>
            </a:lvl3pPr>
            <a:lvl4pPr defTabSz="914400" eaLnBrk="1" latinLnBrk="0" hangingPunct="1">
              <a:defRPr sz="1800">
                <a:latin typeface="+mn-lt"/>
              </a:defRPr>
            </a:lvl4pPr>
            <a:lvl5pPr defTabSz="914400" eaLnBrk="1" latinLnBrk="0" hangingPunct="1">
              <a:defRPr sz="1800">
                <a:latin typeface="+mn-lt"/>
              </a:defRPr>
            </a:lvl5pPr>
            <a:lvl6pPr>
              <a:defRPr sz="1800">
                <a:latin typeface="+mn-lt"/>
              </a:defRPr>
            </a:lvl6pPr>
            <a:lvl7pPr>
              <a:defRPr sz="1800">
                <a:latin typeface="+mn-lt"/>
              </a:defRPr>
            </a:lvl7pPr>
            <a:lvl8pPr>
              <a:defRPr sz="1800">
                <a:latin typeface="+mn-lt"/>
              </a:defRPr>
            </a:lvl8pPr>
            <a:lvl9pPr>
              <a:defRPr sz="1800">
                <a:latin typeface="+mn-lt"/>
              </a:defRPr>
            </a:lvl9pPr>
          </a:lstStyle>
          <a:p>
            <a:r>
              <a:rPr lang="ru-RU" sz="1200" dirty="0"/>
              <a:t>Внедряет ли Ваше предприятие инновации?</a:t>
            </a:r>
          </a:p>
        </p:txBody>
      </p:sp>
      <p:pic>
        <p:nvPicPr>
          <p:cNvPr id="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2612280"/>
            <a:ext cx="2571840" cy="1824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TextBox 19"/>
          <p:cNvSpPr txBox="1"/>
          <p:nvPr/>
        </p:nvSpPr>
        <p:spPr>
          <a:xfrm>
            <a:off x="45256" y="4509120"/>
            <a:ext cx="3086584" cy="646331"/>
          </a:xfrm>
          <a:prstGeom prst="rect">
            <a:avLst/>
          </a:prstGeom>
          <a:noFill/>
        </p:spPr>
        <p:txBody>
          <a:bodyPr wrap="square" rtlCol="0">
            <a:spAutoFit/>
          </a:bodyPr>
          <a:lstStyle/>
          <a:p>
            <a:pPr marL="285750" indent="-285750">
              <a:buClr>
                <a:srgbClr val="FC820C"/>
              </a:buClr>
              <a:buSzPct val="200000"/>
              <a:buFont typeface="Wingdings" pitchFamily="2" charset="2"/>
              <a:buChar char="ü"/>
            </a:pPr>
            <a:r>
              <a:rPr lang="ru-RU" sz="1200" b="1" dirty="0" smtClean="0">
                <a:solidFill>
                  <a:schemeClr val="bg2">
                    <a:lumMod val="50000"/>
                  </a:schemeClr>
                </a:solidFill>
              </a:rPr>
              <a:t>Д</a:t>
            </a:r>
            <a:r>
              <a:rPr lang="ru-RU" sz="1200" dirty="0" smtClean="0">
                <a:solidFill>
                  <a:schemeClr val="bg2">
                    <a:lumMod val="50000"/>
                  </a:schemeClr>
                </a:solidFill>
              </a:rPr>
              <a:t>оля предприятий, внедряющих инновации, существенно выше в сегменте </a:t>
            </a:r>
            <a:r>
              <a:rPr lang="ru-RU" sz="1200" b="1" dirty="0" smtClean="0">
                <a:solidFill>
                  <a:schemeClr val="bg2">
                    <a:lumMod val="50000"/>
                  </a:schemeClr>
                </a:solidFill>
              </a:rPr>
              <a:t>среднего бизнеса</a:t>
            </a:r>
            <a:endParaRPr lang="ru-RU" sz="1200" b="1" dirty="0">
              <a:solidFill>
                <a:schemeClr val="bg2">
                  <a:lumMod val="50000"/>
                </a:schemeClr>
              </a:solidFill>
            </a:endParaRPr>
          </a:p>
        </p:txBody>
      </p:sp>
      <p:sp>
        <p:nvSpPr>
          <p:cNvPr id="21" name="TextBox 20"/>
          <p:cNvSpPr txBox="1"/>
          <p:nvPr/>
        </p:nvSpPr>
        <p:spPr>
          <a:xfrm>
            <a:off x="45256" y="5319792"/>
            <a:ext cx="3086584" cy="461665"/>
          </a:xfrm>
          <a:prstGeom prst="rect">
            <a:avLst/>
          </a:prstGeom>
          <a:noFill/>
        </p:spPr>
        <p:txBody>
          <a:bodyPr wrap="square" rtlCol="0">
            <a:spAutoFit/>
          </a:bodyPr>
          <a:lstStyle/>
          <a:p>
            <a:pPr marL="285750" indent="-285750">
              <a:buClr>
                <a:srgbClr val="FC820C"/>
              </a:buClr>
              <a:buSzPct val="200000"/>
              <a:buFont typeface="Wingdings" pitchFamily="2" charset="2"/>
              <a:buChar char="ü"/>
            </a:pPr>
            <a:r>
              <a:rPr lang="ru-RU" sz="1200" b="1" dirty="0" smtClean="0">
                <a:solidFill>
                  <a:schemeClr val="bg2">
                    <a:lumMod val="50000"/>
                  </a:schemeClr>
                </a:solidFill>
              </a:rPr>
              <a:t>Н</a:t>
            </a:r>
            <a:r>
              <a:rPr lang="ru-RU" sz="1200" dirty="0" smtClean="0">
                <a:solidFill>
                  <a:schemeClr val="bg2">
                    <a:lumMod val="50000"/>
                  </a:schemeClr>
                </a:solidFill>
              </a:rPr>
              <a:t>аиболее распространенный тип инноваций - </a:t>
            </a:r>
            <a:r>
              <a:rPr lang="ru-RU" sz="1200" b="1" dirty="0" smtClean="0">
                <a:solidFill>
                  <a:schemeClr val="bg2">
                    <a:lumMod val="50000"/>
                  </a:schemeClr>
                </a:solidFill>
              </a:rPr>
              <a:t>производственные</a:t>
            </a:r>
            <a:endParaRPr lang="ru-RU" sz="1200" b="1" dirty="0">
              <a:solidFill>
                <a:schemeClr val="bg2">
                  <a:lumMod val="50000"/>
                </a:schemeClr>
              </a:solidFill>
            </a:endParaRPr>
          </a:p>
        </p:txBody>
      </p:sp>
      <p:sp>
        <p:nvSpPr>
          <p:cNvPr id="22" name="Прямоугольник 21"/>
          <p:cNvSpPr/>
          <p:nvPr/>
        </p:nvSpPr>
        <p:spPr>
          <a:xfrm>
            <a:off x="2954389" y="2060848"/>
            <a:ext cx="2553715" cy="461665"/>
          </a:xfrm>
          <a:prstGeom prst="rect">
            <a:avLst/>
          </a:prstGeom>
          <a:solidFill>
            <a:schemeClr val="bg1"/>
          </a:solidFill>
          <a:ln>
            <a:solidFill>
              <a:srgbClr val="CC3300"/>
            </a:solidFill>
          </a:ln>
        </p:spPr>
        <p:txBody>
          <a:bodyPr wrap="square" rtlCol="0">
            <a:spAutoFit/>
          </a:bodyPr>
          <a:lstStyle/>
          <a:p>
            <a:pPr algn="ctr"/>
            <a:r>
              <a:rPr lang="ru-RU" sz="1200" b="1" cap="small" dirty="0">
                <a:solidFill>
                  <a:schemeClr val="bg2">
                    <a:lumMod val="50000"/>
                  </a:schemeClr>
                </a:solidFill>
              </a:rPr>
              <a:t>Инновационная активность предприятий разных категорий</a:t>
            </a:r>
          </a:p>
        </p:txBody>
      </p:sp>
      <p:pic>
        <p:nvPicPr>
          <p:cNvPr id="23"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04700" y="2636912"/>
            <a:ext cx="2660880" cy="108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Прямоугольник 23"/>
          <p:cNvSpPr/>
          <p:nvPr/>
        </p:nvSpPr>
        <p:spPr>
          <a:xfrm>
            <a:off x="2976708" y="4047455"/>
            <a:ext cx="2531396" cy="461665"/>
          </a:xfrm>
          <a:prstGeom prst="rect">
            <a:avLst/>
          </a:prstGeom>
          <a:solidFill>
            <a:schemeClr val="bg1"/>
          </a:solidFill>
          <a:ln>
            <a:solidFill>
              <a:srgbClr val="CC3300"/>
            </a:solidFill>
          </a:ln>
        </p:spPr>
        <p:txBody>
          <a:bodyPr wrap="square" rtlCol="0">
            <a:spAutoFit/>
          </a:bodyPr>
          <a:lstStyle/>
          <a:p>
            <a:pPr algn="ctr"/>
            <a:r>
              <a:rPr lang="ru-RU" sz="1200" b="1" cap="small" dirty="0" smtClean="0">
                <a:solidFill>
                  <a:schemeClr val="bg2">
                    <a:lumMod val="50000"/>
                  </a:schemeClr>
                </a:solidFill>
              </a:rPr>
              <a:t>Типы внедряемых</a:t>
            </a:r>
          </a:p>
          <a:p>
            <a:pPr algn="ctr"/>
            <a:r>
              <a:rPr lang="ru-RU" sz="1200" b="1" cap="small" dirty="0" smtClean="0">
                <a:solidFill>
                  <a:schemeClr val="bg2">
                    <a:lumMod val="50000"/>
                  </a:schemeClr>
                </a:solidFill>
              </a:rPr>
              <a:t>инноваций</a:t>
            </a:r>
          </a:p>
        </p:txBody>
      </p:sp>
      <p:pic>
        <p:nvPicPr>
          <p:cNvPr id="25"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87497" y="4580111"/>
            <a:ext cx="2714623" cy="1243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Прямоугольник 25"/>
          <p:cNvSpPr/>
          <p:nvPr/>
        </p:nvSpPr>
        <p:spPr>
          <a:xfrm>
            <a:off x="5796136" y="2204864"/>
            <a:ext cx="3096344" cy="3816424"/>
          </a:xfrm>
          <a:prstGeom prst="rect">
            <a:avLst/>
          </a:prstGeom>
          <a:ln w="19050">
            <a:prstDash val="sysDash"/>
          </a:ln>
        </p:spPr>
        <p:style>
          <a:lnRef idx="2">
            <a:schemeClr val="accent6"/>
          </a:lnRef>
          <a:fillRef idx="1">
            <a:schemeClr val="lt1"/>
          </a:fillRef>
          <a:effectRef idx="0">
            <a:schemeClr val="accent6"/>
          </a:effectRef>
          <a:fontRef idx="minor">
            <a:schemeClr val="dk1"/>
          </a:fontRef>
        </p:style>
        <p:txBody>
          <a:bodyPr rtlCol="0" anchor="ctr"/>
          <a:lstStyle/>
          <a:p>
            <a:endParaRPr lang="ru-RU" sz="800" b="1" cap="small" dirty="0">
              <a:solidFill>
                <a:schemeClr val="bg2">
                  <a:lumMod val="50000"/>
                </a:schemeClr>
              </a:solidFill>
              <a:latin typeface="Arial" pitchFamily="34" charset="0"/>
            </a:endParaRPr>
          </a:p>
          <a:p>
            <a:pPr marL="171450" indent="-171450">
              <a:buFont typeface="Wingdings" pitchFamily="2" charset="2"/>
              <a:buChar char="§"/>
            </a:pPr>
            <a:endParaRPr lang="ru-RU" sz="1200" b="1" cap="small" dirty="0" smtClean="0">
              <a:solidFill>
                <a:schemeClr val="bg2">
                  <a:lumMod val="50000"/>
                </a:schemeClr>
              </a:solidFill>
              <a:latin typeface="Arial" pitchFamily="34" charset="0"/>
            </a:endParaRPr>
          </a:p>
          <a:p>
            <a:pPr marL="171450" indent="-171450">
              <a:buFont typeface="Wingdings" pitchFamily="2" charset="2"/>
              <a:buChar char="§"/>
            </a:pPr>
            <a:endParaRPr lang="ru-RU" sz="1200" b="1" cap="small" dirty="0" smtClean="0">
              <a:solidFill>
                <a:schemeClr val="bg2">
                  <a:lumMod val="50000"/>
                </a:schemeClr>
              </a:solidFill>
              <a:latin typeface="Arial" pitchFamily="34" charset="0"/>
            </a:endParaRPr>
          </a:p>
          <a:p>
            <a:pPr marL="171450" indent="-171450">
              <a:buFont typeface="Wingdings" pitchFamily="2" charset="2"/>
              <a:buChar char="§"/>
            </a:pPr>
            <a:endParaRPr lang="ru-RU" sz="1200" b="1" cap="small" dirty="0" smtClean="0">
              <a:solidFill>
                <a:schemeClr val="bg2">
                  <a:lumMod val="50000"/>
                </a:schemeClr>
              </a:solidFill>
              <a:latin typeface="Arial" pitchFamily="34" charset="0"/>
            </a:endParaRPr>
          </a:p>
          <a:p>
            <a:pPr marL="171450" indent="-171450">
              <a:buFont typeface="Wingdings" pitchFamily="2" charset="2"/>
              <a:buChar char="§"/>
            </a:pPr>
            <a:r>
              <a:rPr lang="ru-RU" sz="1200" b="1" cap="small" dirty="0" smtClean="0">
                <a:solidFill>
                  <a:schemeClr val="bg2">
                    <a:lumMod val="50000"/>
                  </a:schemeClr>
                </a:solidFill>
                <a:latin typeface="Arial" pitchFamily="34" charset="0"/>
              </a:rPr>
              <a:t>Ассоциация инновационных регионов</a:t>
            </a:r>
          </a:p>
          <a:p>
            <a:pPr marL="171450" indent="-171450">
              <a:buFont typeface="Wingdings" pitchFamily="2" charset="2"/>
              <a:buChar char="§"/>
            </a:pPr>
            <a:endParaRPr lang="ru-RU" sz="400" b="1" cap="small" dirty="0" smtClean="0">
              <a:solidFill>
                <a:schemeClr val="bg2">
                  <a:lumMod val="50000"/>
                </a:schemeClr>
              </a:solidFill>
              <a:latin typeface="Arial" pitchFamily="34" charset="0"/>
            </a:endParaRPr>
          </a:p>
          <a:p>
            <a:pPr marL="171450" indent="-171450">
              <a:buFont typeface="Wingdings" pitchFamily="2" charset="2"/>
              <a:buChar char="§"/>
            </a:pPr>
            <a:r>
              <a:rPr lang="ru-RU" sz="1200" b="1" cap="small" dirty="0" smtClean="0">
                <a:solidFill>
                  <a:schemeClr val="bg2">
                    <a:lumMod val="50000"/>
                  </a:schemeClr>
                </a:solidFill>
                <a:latin typeface="Arial" pitchFamily="34" charset="0"/>
              </a:rPr>
              <a:t>ОЭЗ, </a:t>
            </a:r>
            <a:r>
              <a:rPr lang="ru-RU" sz="1200" b="1" cap="small" dirty="0" err="1" smtClean="0">
                <a:solidFill>
                  <a:schemeClr val="bg2">
                    <a:lumMod val="50000"/>
                  </a:schemeClr>
                </a:solidFill>
                <a:latin typeface="Arial" pitchFamily="34" charset="0"/>
              </a:rPr>
              <a:t>наукограды</a:t>
            </a:r>
            <a:endParaRPr lang="ru-RU" sz="1200" b="1" cap="small" dirty="0" smtClean="0">
              <a:solidFill>
                <a:schemeClr val="bg2">
                  <a:lumMod val="50000"/>
                </a:schemeClr>
              </a:solidFill>
              <a:latin typeface="Arial" pitchFamily="34" charset="0"/>
            </a:endParaRPr>
          </a:p>
          <a:p>
            <a:pPr marL="171450" indent="-171450">
              <a:buFont typeface="Wingdings" pitchFamily="2" charset="2"/>
              <a:buChar char="§"/>
            </a:pPr>
            <a:endParaRPr lang="ru-RU" sz="400" b="1" cap="small" dirty="0" smtClean="0">
              <a:solidFill>
                <a:schemeClr val="bg2">
                  <a:lumMod val="50000"/>
                </a:schemeClr>
              </a:solidFill>
              <a:latin typeface="Arial" pitchFamily="34" charset="0"/>
            </a:endParaRPr>
          </a:p>
          <a:p>
            <a:pPr marL="171450" indent="-171450">
              <a:buFont typeface="Wingdings" pitchFamily="2" charset="2"/>
              <a:buChar char="§"/>
            </a:pPr>
            <a:r>
              <a:rPr lang="ru-RU" sz="1200" b="1" cap="small" dirty="0" smtClean="0">
                <a:solidFill>
                  <a:schemeClr val="bg2">
                    <a:lumMod val="50000"/>
                  </a:schemeClr>
                </a:solidFill>
                <a:latin typeface="Arial" pitchFamily="34" charset="0"/>
              </a:rPr>
              <a:t>Собственный рейтинг МСП Банка инновационных регионов для реализации в них инновационных продуктов </a:t>
            </a:r>
            <a:r>
              <a:rPr lang="ru-RU" sz="1000" b="1" cap="small" dirty="0">
                <a:solidFill>
                  <a:schemeClr val="bg2">
                    <a:lumMod val="50000"/>
                  </a:schemeClr>
                </a:solidFill>
                <a:latin typeface="Arial" pitchFamily="34" charset="0"/>
              </a:rPr>
              <a:t>(</a:t>
            </a:r>
            <a:r>
              <a:rPr lang="ru-RU" sz="1000" b="1" cap="small" dirty="0" smtClean="0">
                <a:solidFill>
                  <a:schemeClr val="bg2">
                    <a:lumMod val="50000"/>
                  </a:schemeClr>
                </a:solidFill>
                <a:latin typeface="Arial" pitchFamily="34" charset="0"/>
              </a:rPr>
              <a:t>учитывается </a:t>
            </a:r>
            <a:r>
              <a:rPr lang="ru-RU" sz="1000" b="1" cap="small" dirty="0">
                <a:solidFill>
                  <a:schemeClr val="bg2">
                    <a:lumMod val="50000"/>
                  </a:schemeClr>
                </a:solidFill>
                <a:latin typeface="Arial" pitchFamily="34" charset="0"/>
              </a:rPr>
              <a:t>наличие инновационной инфраструктуры</a:t>
            </a:r>
            <a:r>
              <a:rPr lang="ru-RU" sz="1000" b="1" cap="small" dirty="0" smtClean="0">
                <a:solidFill>
                  <a:schemeClr val="bg2">
                    <a:lumMod val="50000"/>
                  </a:schemeClr>
                </a:solidFill>
                <a:latin typeface="Arial" pitchFamily="34" charset="0"/>
              </a:rPr>
              <a:t>)</a:t>
            </a:r>
          </a:p>
          <a:p>
            <a:pPr lvl="0" algn="ctr"/>
            <a:endParaRPr lang="ru-RU" sz="1000" b="1" u="sng" cap="small" dirty="0" smtClean="0">
              <a:solidFill>
                <a:schemeClr val="bg2">
                  <a:lumMod val="50000"/>
                </a:schemeClr>
              </a:solidFill>
              <a:latin typeface="Arial" pitchFamily="34" charset="0"/>
            </a:endParaRPr>
          </a:p>
          <a:p>
            <a:pPr lvl="0" algn="ctr"/>
            <a:r>
              <a:rPr lang="ru-RU" sz="1000" b="1" u="sng" cap="small" dirty="0" smtClean="0">
                <a:solidFill>
                  <a:schemeClr val="bg2">
                    <a:lumMod val="50000"/>
                  </a:schemeClr>
                </a:solidFill>
                <a:latin typeface="Arial" pitchFamily="34" charset="0"/>
              </a:rPr>
              <a:t>Результаты:</a:t>
            </a:r>
          </a:p>
          <a:p>
            <a:pPr lvl="0" algn="ctr"/>
            <a:r>
              <a:rPr lang="ru-RU" sz="1000" b="1" cap="small" dirty="0" smtClean="0">
                <a:solidFill>
                  <a:schemeClr val="bg2">
                    <a:lumMod val="50000"/>
                  </a:schemeClr>
                </a:solidFill>
                <a:latin typeface="Arial" pitchFamily="34" charset="0"/>
              </a:rPr>
              <a:t>Регионы </a:t>
            </a:r>
            <a:r>
              <a:rPr lang="ru-RU" sz="1000" b="1" cap="small" dirty="0">
                <a:solidFill>
                  <a:schemeClr val="bg2">
                    <a:lumMod val="50000"/>
                  </a:schemeClr>
                </a:solidFill>
                <a:latin typeface="Arial" pitchFamily="34" charset="0"/>
              </a:rPr>
              <a:t>с </a:t>
            </a:r>
            <a:r>
              <a:rPr lang="ru-RU" sz="1000" b="1" cap="small" dirty="0">
                <a:solidFill>
                  <a:srgbClr val="C00000"/>
                </a:solidFill>
                <a:latin typeface="Arial" pitchFamily="34" charset="0"/>
              </a:rPr>
              <a:t>высоким</a:t>
            </a:r>
            <a:r>
              <a:rPr lang="ru-RU" sz="1000" b="1" cap="small" dirty="0">
                <a:solidFill>
                  <a:schemeClr val="bg2">
                    <a:lumMod val="50000"/>
                  </a:schemeClr>
                </a:solidFill>
                <a:latin typeface="Arial" pitchFamily="34" charset="0"/>
              </a:rPr>
              <a:t> инновационным </a:t>
            </a:r>
            <a:r>
              <a:rPr lang="ru-RU" sz="1000" b="1" cap="small" dirty="0" smtClean="0">
                <a:solidFill>
                  <a:schemeClr val="bg2">
                    <a:lumMod val="50000"/>
                  </a:schemeClr>
                </a:solidFill>
                <a:latin typeface="Arial" pitchFamily="34" charset="0"/>
              </a:rPr>
              <a:t>потенциалом </a:t>
            </a:r>
            <a:r>
              <a:rPr lang="ru-RU" sz="1000" cap="small" dirty="0" smtClean="0">
                <a:solidFill>
                  <a:schemeClr val="bg2">
                    <a:lumMod val="50000"/>
                  </a:schemeClr>
                </a:solidFill>
                <a:latin typeface="Arial" pitchFamily="34" charset="0"/>
              </a:rPr>
              <a:t>(15 регионов-лидеров</a:t>
            </a:r>
            <a:r>
              <a:rPr lang="ru-RU" sz="1000" b="1" cap="small" dirty="0" smtClean="0">
                <a:solidFill>
                  <a:schemeClr val="bg2">
                    <a:lumMod val="50000"/>
                  </a:schemeClr>
                </a:solidFill>
                <a:latin typeface="Arial" pitchFamily="34" charset="0"/>
              </a:rPr>
              <a:t>):</a:t>
            </a:r>
          </a:p>
          <a:p>
            <a:pPr lvl="0" algn="ctr"/>
            <a:endParaRPr lang="ru-RU" sz="1000" b="1" cap="small" dirty="0" smtClean="0">
              <a:solidFill>
                <a:schemeClr val="bg2">
                  <a:lumMod val="50000"/>
                </a:schemeClr>
              </a:solidFill>
              <a:latin typeface="Arial" pitchFamily="34" charset="0"/>
            </a:endParaRPr>
          </a:p>
          <a:p>
            <a:pPr lvl="0" algn="ctr"/>
            <a:r>
              <a:rPr lang="ru-RU" sz="1000" b="1" cap="small" dirty="0" smtClean="0">
                <a:solidFill>
                  <a:schemeClr val="bg2">
                    <a:lumMod val="50000"/>
                  </a:schemeClr>
                </a:solidFill>
                <a:latin typeface="Arial" pitchFamily="34" charset="0"/>
              </a:rPr>
              <a:t>Регионы </a:t>
            </a:r>
            <a:r>
              <a:rPr lang="ru-RU" sz="1000" b="1" cap="small" dirty="0">
                <a:solidFill>
                  <a:schemeClr val="bg2">
                    <a:lumMod val="50000"/>
                  </a:schemeClr>
                </a:solidFill>
                <a:latin typeface="Arial" pitchFamily="34" charset="0"/>
              </a:rPr>
              <a:t>со </a:t>
            </a:r>
            <a:r>
              <a:rPr lang="ru-RU" sz="1000" b="1" cap="small" dirty="0">
                <a:solidFill>
                  <a:srgbClr val="C00000"/>
                </a:solidFill>
                <a:latin typeface="Arial" pitchFamily="34" charset="0"/>
              </a:rPr>
              <a:t>средним</a:t>
            </a:r>
            <a:r>
              <a:rPr lang="ru-RU" sz="1000" b="1" cap="small" dirty="0">
                <a:solidFill>
                  <a:schemeClr val="bg2">
                    <a:lumMod val="50000"/>
                  </a:schemeClr>
                </a:solidFill>
                <a:latin typeface="Arial" pitchFamily="34" charset="0"/>
              </a:rPr>
              <a:t> инновационным </a:t>
            </a:r>
            <a:r>
              <a:rPr lang="ru-RU" sz="1000" b="1" cap="small" dirty="0" smtClean="0">
                <a:solidFill>
                  <a:schemeClr val="bg2">
                    <a:lumMod val="50000"/>
                  </a:schemeClr>
                </a:solidFill>
                <a:latin typeface="Arial" pitchFamily="34" charset="0"/>
              </a:rPr>
              <a:t>потенциалом </a:t>
            </a:r>
            <a:r>
              <a:rPr lang="ru-RU" sz="1000" cap="small" dirty="0" smtClean="0">
                <a:solidFill>
                  <a:schemeClr val="bg2">
                    <a:lumMod val="50000"/>
                  </a:schemeClr>
                </a:solidFill>
                <a:latin typeface="Arial" pitchFamily="34" charset="0"/>
              </a:rPr>
              <a:t>(20 регионов</a:t>
            </a:r>
            <a:r>
              <a:rPr lang="ru-RU" sz="1000" b="1" cap="small" dirty="0" smtClean="0">
                <a:solidFill>
                  <a:schemeClr val="bg2">
                    <a:lumMod val="50000"/>
                  </a:schemeClr>
                </a:solidFill>
                <a:latin typeface="Arial" pitchFamily="34" charset="0"/>
              </a:rPr>
              <a:t>)</a:t>
            </a:r>
          </a:p>
          <a:p>
            <a:pPr lvl="0"/>
            <a:endParaRPr lang="ru-RU" sz="1000" b="1" cap="small" dirty="0">
              <a:solidFill>
                <a:schemeClr val="bg2">
                  <a:lumMod val="50000"/>
                </a:schemeClr>
              </a:solidFill>
              <a:latin typeface="Arial" pitchFamily="34" charset="0"/>
            </a:endParaRPr>
          </a:p>
          <a:p>
            <a:pPr lvl="0"/>
            <a:endParaRPr lang="ru-RU" sz="1000" b="1" cap="small" dirty="0" smtClean="0">
              <a:solidFill>
                <a:schemeClr val="bg2">
                  <a:lumMod val="50000"/>
                </a:schemeClr>
              </a:solidFill>
              <a:latin typeface="Arial" pitchFamily="34" charset="0"/>
            </a:endParaRPr>
          </a:p>
          <a:p>
            <a:pPr lvl="0"/>
            <a:endParaRPr lang="ru-RU" sz="1000" b="1" cap="small" dirty="0">
              <a:solidFill>
                <a:schemeClr val="bg2">
                  <a:lumMod val="50000"/>
                </a:schemeClr>
              </a:solidFill>
              <a:latin typeface="Arial" pitchFamily="34" charset="0"/>
            </a:endParaRPr>
          </a:p>
          <a:p>
            <a:pPr lvl="0"/>
            <a:endParaRPr lang="ru-RU" sz="1000" b="1" cap="small" dirty="0" smtClean="0">
              <a:solidFill>
                <a:schemeClr val="bg2">
                  <a:lumMod val="50000"/>
                </a:schemeClr>
              </a:solidFill>
              <a:latin typeface="Arial" pitchFamily="34" charset="0"/>
            </a:endParaRPr>
          </a:p>
          <a:p>
            <a:pPr lvl="0"/>
            <a:endParaRPr lang="ru-RU" sz="1000" b="1" cap="small" dirty="0">
              <a:solidFill>
                <a:schemeClr val="bg2">
                  <a:lumMod val="50000"/>
                </a:schemeClr>
              </a:solidFill>
              <a:latin typeface="Arial" pitchFamily="34" charset="0"/>
            </a:endParaRPr>
          </a:p>
          <a:p>
            <a:pPr lvl="0"/>
            <a:endParaRPr lang="ru-RU" sz="1000" b="1" cap="small" dirty="0" smtClean="0">
              <a:solidFill>
                <a:schemeClr val="bg2">
                  <a:lumMod val="50000"/>
                </a:schemeClr>
              </a:solidFill>
              <a:latin typeface="Arial" pitchFamily="34" charset="0"/>
            </a:endParaRPr>
          </a:p>
          <a:p>
            <a:pPr lvl="0"/>
            <a:endParaRPr lang="ru-RU" sz="1000" b="1" cap="small" dirty="0" smtClean="0">
              <a:solidFill>
                <a:schemeClr val="bg2">
                  <a:lumMod val="50000"/>
                </a:schemeClr>
              </a:solidFill>
              <a:latin typeface="Arial" pitchFamily="34" charset="0"/>
            </a:endParaRPr>
          </a:p>
          <a:p>
            <a:endParaRPr lang="ru-RU" sz="1200" dirty="0" smtClean="0"/>
          </a:p>
          <a:p>
            <a:endParaRPr lang="ru-RU" sz="1200" dirty="0"/>
          </a:p>
        </p:txBody>
      </p:sp>
      <p:pic>
        <p:nvPicPr>
          <p:cNvPr id="28" name="Рисунок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81809" y="5157192"/>
            <a:ext cx="1582679" cy="970402"/>
          </a:xfrm>
          <a:prstGeom prst="rect">
            <a:avLst/>
          </a:prstGeom>
          <a:noFill/>
          <a:ln>
            <a:solidFill>
              <a:srgbClr val="C00000"/>
            </a:solidFill>
          </a:ln>
          <a:extLst>
            <a:ext uri="{909E8E84-426E-40DD-AFC4-6F175D3DCCD1}">
              <a14:hiddenFill xmlns:a14="http://schemas.microsoft.com/office/drawing/2010/main">
                <a:solidFill>
                  <a:srgbClr val="FFFFFF"/>
                </a:solidFill>
              </a14:hiddenFill>
            </a:ext>
          </a:extLst>
        </p:spPr>
      </p:pic>
      <p:sp>
        <p:nvSpPr>
          <p:cNvPr id="16" name="Text Box 5"/>
          <p:cNvSpPr txBox="1">
            <a:spLocks noChangeArrowheads="1"/>
          </p:cNvSpPr>
          <p:nvPr/>
        </p:nvSpPr>
        <p:spPr bwMode="auto">
          <a:xfrm>
            <a:off x="107504" y="5918016"/>
            <a:ext cx="5688632" cy="38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r>
              <a:rPr lang="ru-RU" sz="800" dirty="0" smtClean="0">
                <a:solidFill>
                  <a:srgbClr val="646464"/>
                </a:solidFill>
              </a:rPr>
              <a:t>* по данным исследования Аналитического центра МСП Банка </a:t>
            </a:r>
          </a:p>
          <a:p>
            <a:r>
              <a:rPr lang="ru-RU" sz="800" dirty="0" smtClean="0">
                <a:solidFill>
                  <a:srgbClr val="646464"/>
                </a:solidFill>
              </a:rPr>
              <a:t>  «Финансовое состояние и ожидания  малого и среднего предпринимательства в 2012 году»</a:t>
            </a:r>
            <a:endParaRPr lang="en-US" sz="800" dirty="0">
              <a:solidFill>
                <a:srgbClr val="646464"/>
              </a:solidFill>
            </a:endParaRPr>
          </a:p>
          <a:p>
            <a:endParaRPr lang="ru-RU" sz="800" dirty="0">
              <a:solidFill>
                <a:srgbClr val="646464"/>
              </a:solidFill>
            </a:endParaRPr>
          </a:p>
        </p:txBody>
      </p:sp>
      <p:sp>
        <p:nvSpPr>
          <p:cNvPr id="17" name="TextBox 16"/>
          <p:cNvSpPr txBox="1"/>
          <p:nvPr/>
        </p:nvSpPr>
        <p:spPr>
          <a:xfrm>
            <a:off x="107504" y="1628800"/>
            <a:ext cx="5400600" cy="338554"/>
          </a:xfrm>
          <a:prstGeom prst="rect">
            <a:avLst/>
          </a:prstGeom>
          <a:noFill/>
        </p:spPr>
        <p:txBody>
          <a:bodyPr wrap="square" rtlCol="0">
            <a:spAutoFit/>
          </a:bodyPr>
          <a:lstStyle/>
          <a:p>
            <a:pPr algn="ctr"/>
            <a:r>
              <a:rPr lang="ru-RU" sz="1600" b="1" dirty="0" smtClean="0">
                <a:solidFill>
                  <a:srgbClr val="C00000"/>
                </a:solidFill>
              </a:rPr>
              <a:t>Результаты опросов предпринимателей</a:t>
            </a:r>
          </a:p>
        </p:txBody>
      </p:sp>
      <p:sp>
        <p:nvSpPr>
          <p:cNvPr id="2" name="Стрелка вниз 1"/>
          <p:cNvSpPr/>
          <p:nvPr/>
        </p:nvSpPr>
        <p:spPr>
          <a:xfrm>
            <a:off x="7273797" y="4011724"/>
            <a:ext cx="108012" cy="114399"/>
          </a:xfrm>
          <a:prstGeom prst="down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7152183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7" name="Номер слайда 3"/>
          <p:cNvSpPr>
            <a:spLocks noGrp="1"/>
          </p:cNvSpPr>
          <p:nvPr>
            <p:ph type="sldNum" sz="quarter" idx="10"/>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DFBAC38E-B94F-4C5C-98BD-925689D30406}" type="slidenum">
              <a:rPr lang="ru-RU" smtClean="0">
                <a:solidFill>
                  <a:schemeClr val="bg1"/>
                </a:solidFill>
              </a:rPr>
              <a:pPr eaLnBrk="1" hangingPunct="1"/>
              <a:t>6</a:t>
            </a:fld>
            <a:endParaRPr lang="ru-RU" dirty="0" smtClean="0">
              <a:solidFill>
                <a:schemeClr val="bg1"/>
              </a:solidFill>
            </a:endParaRPr>
          </a:p>
        </p:txBody>
      </p:sp>
      <p:sp>
        <p:nvSpPr>
          <p:cNvPr id="26" name="Text Box 2"/>
          <p:cNvSpPr txBox="1">
            <a:spLocks noChangeArrowheads="1"/>
          </p:cNvSpPr>
          <p:nvPr/>
        </p:nvSpPr>
        <p:spPr bwMode="auto">
          <a:xfrm>
            <a:off x="3275856" y="404664"/>
            <a:ext cx="5832648"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ru-RU" sz="2000" b="1" dirty="0" smtClean="0">
                <a:solidFill>
                  <a:srgbClr val="646464"/>
                </a:solidFill>
              </a:rPr>
              <a:t>МЕСТО МСП БАНКА В ИННОВАЦИОННОЙ ИНФРАСТРУКТРУКТУРЕ:</a:t>
            </a:r>
          </a:p>
          <a:p>
            <a:pPr algn="r" eaLnBrk="1" hangingPunct="1"/>
            <a:r>
              <a:rPr lang="ru-RU" sz="2000" b="1" dirty="0" smtClean="0">
                <a:solidFill>
                  <a:srgbClr val="646464"/>
                </a:solidFill>
              </a:rPr>
              <a:t>Институты развития </a:t>
            </a:r>
            <a:endParaRPr lang="ru-RU" sz="2000" b="1" dirty="0">
              <a:solidFill>
                <a:srgbClr val="646464"/>
              </a:solidFill>
            </a:endParaRPr>
          </a:p>
        </p:txBody>
      </p:sp>
      <p:sp>
        <p:nvSpPr>
          <p:cNvPr id="36" name="Rectangle 3"/>
          <p:cNvSpPr>
            <a:spLocks noChangeArrowheads="1"/>
          </p:cNvSpPr>
          <p:nvPr/>
        </p:nvSpPr>
        <p:spPr bwMode="auto">
          <a:xfrm>
            <a:off x="-421440" y="5157192"/>
            <a:ext cx="1754971" cy="253609"/>
          </a:xfrm>
          <a:prstGeom prst="rect">
            <a:avLst/>
          </a:prstGeom>
          <a:noFill/>
          <a:ln>
            <a:noFill/>
          </a:ln>
          <a:effectLst>
            <a:prstShdw prst="shdw12">
              <a:schemeClr val="bg2">
                <a:alpha val="50000"/>
              </a:schemeClr>
            </a:prstShdw>
          </a:effectLst>
          <a:extLst>
            <a:ext uri="{909E8E84-426E-40DD-AFC4-6F175D3DCCD1}">
              <a14:hiddenFill xmlns:a14="http://schemas.microsoft.com/office/drawing/2010/main">
                <a:solidFill>
                  <a:srgbClr val="EBF7FF"/>
                </a:solidFill>
              </a14:hiddenFill>
            </a:ext>
            <a:ext uri="{91240B29-F687-4F45-9708-019B960494DF}">
              <a14:hiddenLine xmlns:a14="http://schemas.microsoft.com/office/drawing/2010/main" w="9525" algn="ctr">
                <a:solidFill>
                  <a:schemeClr val="tx1"/>
                </a:solidFill>
                <a:miter lim="800000"/>
                <a:headEnd/>
                <a:tailEnd type="none" w="lg" len="lg"/>
              </a14:hiddenLine>
            </a:ext>
          </a:extLst>
        </p:spPr>
        <p:txBody>
          <a:bodyPr wrap="square" lIns="98755" tIns="49378" rIns="98755" bIns="49378">
            <a:spAutoFit/>
          </a:bodyPr>
          <a:lstStyle/>
          <a:p>
            <a:pPr marL="447675" indent="-269875" algn="ctr" defTabSz="987425" eaLnBrk="0" hangingPunct="0">
              <a:spcBef>
                <a:spcPct val="100000"/>
              </a:spcBef>
              <a:buClr>
                <a:srgbClr val="476F93"/>
              </a:buClr>
            </a:pPr>
            <a:r>
              <a:rPr lang="ru-RU" sz="1000" dirty="0">
                <a:solidFill>
                  <a:srgbClr val="990000"/>
                </a:solidFill>
              </a:rPr>
              <a:t>	</a:t>
            </a:r>
            <a:endParaRPr lang="ru-RU" sz="900" dirty="0">
              <a:solidFill>
                <a:srgbClr val="990000"/>
              </a:solidFill>
            </a:endParaRPr>
          </a:p>
        </p:txBody>
      </p:sp>
      <p:sp>
        <p:nvSpPr>
          <p:cNvPr id="25" name="Прямоугольник 24"/>
          <p:cNvSpPr/>
          <p:nvPr/>
        </p:nvSpPr>
        <p:spPr>
          <a:xfrm>
            <a:off x="602958" y="1556792"/>
            <a:ext cx="3672408" cy="2880320"/>
          </a:xfrm>
          <a:prstGeom prst="rect">
            <a:avLst/>
          </a:prstGeom>
          <a:ln w="19050">
            <a:prstDash val="sysDash"/>
          </a:ln>
        </p:spPr>
        <p:style>
          <a:lnRef idx="2">
            <a:schemeClr val="accent6"/>
          </a:lnRef>
          <a:fillRef idx="1">
            <a:schemeClr val="lt1"/>
          </a:fillRef>
          <a:effectRef idx="0">
            <a:schemeClr val="accent6"/>
          </a:effectRef>
          <a:fontRef idx="minor">
            <a:schemeClr val="dk1"/>
          </a:fontRef>
        </p:style>
        <p:txBody>
          <a:bodyPr rtlCol="0" anchor="ctr"/>
          <a:lstStyle/>
          <a:p>
            <a:pPr marL="171450" indent="-171450">
              <a:buFont typeface="Wingdings" pitchFamily="2" charset="2"/>
              <a:buChar char="ü"/>
            </a:pPr>
            <a:r>
              <a:rPr lang="ru-RU" sz="1400" b="1" cap="small" dirty="0" smtClean="0">
                <a:solidFill>
                  <a:schemeClr val="bg2">
                    <a:lumMod val="50000"/>
                  </a:schemeClr>
                </a:solidFill>
                <a:latin typeface="Arial" pitchFamily="34" charset="0"/>
              </a:rPr>
              <a:t>Финансирование инновационных МСП по двухуровневой системе:</a:t>
            </a:r>
          </a:p>
          <a:p>
            <a:pPr marL="171450" indent="-171450">
              <a:buFont typeface="Wingdings" pitchFamily="2" charset="2"/>
              <a:buChar char="ü"/>
            </a:pPr>
            <a:endParaRPr lang="ru-RU" sz="800" b="1" cap="small" dirty="0" smtClean="0">
              <a:solidFill>
                <a:schemeClr val="bg2">
                  <a:lumMod val="50000"/>
                </a:schemeClr>
              </a:solidFill>
              <a:latin typeface="Arial" pitchFamily="34" charset="0"/>
            </a:endParaRPr>
          </a:p>
          <a:p>
            <a:r>
              <a:rPr lang="ru-RU" sz="1400" u="sng" cap="small" dirty="0" smtClean="0">
                <a:solidFill>
                  <a:schemeClr val="bg2">
                    <a:lumMod val="50000"/>
                  </a:schemeClr>
                </a:solidFill>
                <a:latin typeface="Arial" pitchFamily="34" charset="0"/>
              </a:rPr>
              <a:t>при помощи специальных продуктов:</a:t>
            </a:r>
          </a:p>
          <a:p>
            <a:pPr marL="349250" indent="-171450">
              <a:buFont typeface="Symbol" pitchFamily="18" charset="2"/>
              <a:buChar char=""/>
            </a:pPr>
            <a:r>
              <a:rPr lang="ru-RU" sz="1400" cap="small" dirty="0" smtClean="0">
                <a:solidFill>
                  <a:schemeClr val="bg2">
                    <a:lumMod val="50000"/>
                  </a:schemeClr>
                </a:solidFill>
                <a:latin typeface="Arial" pitchFamily="34" charset="0"/>
              </a:rPr>
              <a:t>банки</a:t>
            </a:r>
            <a:endParaRPr lang="ru-RU" sz="1400" cap="small" dirty="0">
              <a:solidFill>
                <a:schemeClr val="bg2">
                  <a:lumMod val="50000"/>
                </a:schemeClr>
              </a:solidFill>
              <a:latin typeface="Arial" pitchFamily="34" charset="0"/>
            </a:endParaRPr>
          </a:p>
          <a:p>
            <a:pPr marL="349250" indent="-171450">
              <a:buFont typeface="Symbol" pitchFamily="18" charset="2"/>
              <a:buChar char=""/>
            </a:pPr>
            <a:r>
              <a:rPr lang="ru-RU" sz="1400" cap="small" dirty="0" smtClean="0">
                <a:solidFill>
                  <a:schemeClr val="bg2">
                    <a:lumMod val="50000"/>
                  </a:schemeClr>
                </a:solidFill>
                <a:latin typeface="Arial" pitchFamily="34" charset="0"/>
              </a:rPr>
              <a:t>Лизинговые компании</a:t>
            </a:r>
          </a:p>
          <a:p>
            <a:pPr marL="177800"/>
            <a:endParaRPr lang="ru-RU" sz="800" cap="small" dirty="0" smtClean="0">
              <a:solidFill>
                <a:schemeClr val="bg2">
                  <a:lumMod val="50000"/>
                </a:schemeClr>
              </a:solidFill>
              <a:latin typeface="Arial" pitchFamily="34" charset="0"/>
            </a:endParaRPr>
          </a:p>
          <a:p>
            <a:r>
              <a:rPr lang="ru-RU" sz="1400" u="sng" cap="small" dirty="0" smtClean="0">
                <a:solidFill>
                  <a:schemeClr val="bg2">
                    <a:lumMod val="50000"/>
                  </a:schemeClr>
                </a:solidFill>
                <a:latin typeface="Arial" pitchFamily="34" charset="0"/>
              </a:rPr>
              <a:t>в рамках стандартных продуктов </a:t>
            </a:r>
          </a:p>
          <a:p>
            <a:pPr marL="349250" indent="-171450">
              <a:buFont typeface="Symbol" pitchFamily="18" charset="2"/>
              <a:buChar char=""/>
            </a:pPr>
            <a:r>
              <a:rPr lang="ru-RU" sz="1400" cap="small" dirty="0" err="1" smtClean="0">
                <a:solidFill>
                  <a:schemeClr val="bg2">
                    <a:lumMod val="50000"/>
                  </a:schemeClr>
                </a:solidFill>
                <a:latin typeface="Arial" pitchFamily="34" charset="0"/>
              </a:rPr>
              <a:t>микрофинансовые</a:t>
            </a:r>
            <a:r>
              <a:rPr lang="ru-RU" sz="1400" cap="small" dirty="0" smtClean="0">
                <a:solidFill>
                  <a:schemeClr val="bg2">
                    <a:lumMod val="50000"/>
                  </a:schemeClr>
                </a:solidFill>
                <a:latin typeface="Arial" pitchFamily="34" charset="0"/>
              </a:rPr>
              <a:t> организации </a:t>
            </a:r>
          </a:p>
          <a:p>
            <a:pPr marL="349250" indent="-171450">
              <a:buFont typeface="Symbol" pitchFamily="18" charset="2"/>
              <a:buChar char=""/>
            </a:pPr>
            <a:r>
              <a:rPr lang="ru-RU" sz="1400" cap="small" dirty="0" err="1" smtClean="0">
                <a:solidFill>
                  <a:schemeClr val="bg2">
                    <a:lumMod val="50000"/>
                  </a:schemeClr>
                </a:solidFill>
                <a:latin typeface="Arial" pitchFamily="34" charset="0"/>
              </a:rPr>
              <a:t>факториновые</a:t>
            </a:r>
            <a:r>
              <a:rPr lang="ru-RU" sz="1400" cap="small" dirty="0" smtClean="0">
                <a:solidFill>
                  <a:schemeClr val="bg2">
                    <a:lumMod val="50000"/>
                  </a:schemeClr>
                </a:solidFill>
                <a:latin typeface="Arial" pitchFamily="34" charset="0"/>
              </a:rPr>
              <a:t> компании</a:t>
            </a:r>
            <a:r>
              <a:rPr lang="ru-RU" sz="1200" cap="small" dirty="0" smtClean="0">
                <a:solidFill>
                  <a:schemeClr val="bg2">
                    <a:lumMod val="50000"/>
                  </a:schemeClr>
                </a:solidFill>
                <a:latin typeface="Arial" pitchFamily="34" charset="0"/>
              </a:rPr>
              <a:t> </a:t>
            </a:r>
          </a:p>
          <a:p>
            <a:pPr marL="349250" indent="-171450">
              <a:buFont typeface="Symbol" pitchFamily="18" charset="2"/>
              <a:buChar char=""/>
            </a:pPr>
            <a:endParaRPr lang="ru-RU" sz="800" b="1" cap="small" dirty="0">
              <a:solidFill>
                <a:schemeClr val="bg2">
                  <a:lumMod val="50000"/>
                </a:schemeClr>
              </a:solidFill>
              <a:latin typeface="Arial" pitchFamily="34" charset="0"/>
            </a:endParaRPr>
          </a:p>
        </p:txBody>
      </p:sp>
      <p:sp>
        <p:nvSpPr>
          <p:cNvPr id="28" name="AutoShape 32"/>
          <p:cNvSpPr>
            <a:spLocks noChangeArrowheads="1"/>
          </p:cNvSpPr>
          <p:nvPr/>
        </p:nvSpPr>
        <p:spPr bwMode="auto">
          <a:xfrm>
            <a:off x="703814" y="1412776"/>
            <a:ext cx="3384376" cy="432048"/>
          </a:xfrm>
          <a:prstGeom prst="roundRect">
            <a:avLst>
              <a:gd name="adj" fmla="val 16667"/>
            </a:avLst>
          </a:prstGeom>
          <a:solidFill>
            <a:srgbClr val="FF6600"/>
          </a:solidFill>
          <a:ln w="9525" algn="ctr">
            <a:noFill/>
            <a:round/>
            <a:headEnd/>
            <a:tailEnd/>
          </a:ln>
        </p:spPr>
        <p:txBody>
          <a:bodyPr lIns="98755" tIns="49378" rIns="98755" bIns="49378" anchor="ctr"/>
          <a:lstStyle/>
          <a:p>
            <a:pPr marL="3175" indent="-3175" algn="ctr" defTabSz="987425" eaLnBrk="0" hangingPunct="0">
              <a:buClr>
                <a:srgbClr val="476F93"/>
              </a:buClr>
              <a:tabLst>
                <a:tab pos="0" algn="l"/>
              </a:tabLst>
            </a:pPr>
            <a:r>
              <a:rPr lang="ru-RU" sz="1200" b="1" dirty="0" smtClean="0">
                <a:solidFill>
                  <a:schemeClr val="bg1"/>
                </a:solidFill>
              </a:rPr>
              <a:t>ТЕКУЩИЕ НАПРПАВЛЕНИЯ</a:t>
            </a:r>
            <a:endParaRPr lang="ru-RU" sz="1200" dirty="0">
              <a:solidFill>
                <a:schemeClr val="bg1"/>
              </a:solidFill>
            </a:endParaRPr>
          </a:p>
        </p:txBody>
      </p:sp>
      <p:sp>
        <p:nvSpPr>
          <p:cNvPr id="41" name="Прямоугольник 40"/>
          <p:cNvSpPr/>
          <p:nvPr/>
        </p:nvSpPr>
        <p:spPr>
          <a:xfrm>
            <a:off x="5067454" y="1556792"/>
            <a:ext cx="3672408" cy="2880320"/>
          </a:xfrm>
          <a:prstGeom prst="rect">
            <a:avLst/>
          </a:prstGeom>
          <a:ln w="19050">
            <a:prstDash val="sysDash"/>
          </a:ln>
        </p:spPr>
        <p:style>
          <a:lnRef idx="2">
            <a:schemeClr val="accent6"/>
          </a:lnRef>
          <a:fillRef idx="1">
            <a:schemeClr val="lt1"/>
          </a:fillRef>
          <a:effectRef idx="0">
            <a:schemeClr val="accent6"/>
          </a:effectRef>
          <a:fontRef idx="minor">
            <a:schemeClr val="dk1"/>
          </a:fontRef>
        </p:style>
        <p:txBody>
          <a:bodyPr rtlCol="0" anchor="ctr"/>
          <a:lstStyle/>
          <a:p>
            <a:pPr marL="171450" indent="-171450">
              <a:buFont typeface="Wingdings" pitchFamily="2" charset="2"/>
              <a:buChar char="ü"/>
            </a:pPr>
            <a:r>
              <a:rPr lang="ru-RU" sz="1400" b="1" cap="small" dirty="0" smtClean="0">
                <a:solidFill>
                  <a:schemeClr val="bg2">
                    <a:lumMod val="50000"/>
                  </a:schemeClr>
                </a:solidFill>
                <a:latin typeface="Arial" pitchFamily="34" charset="0"/>
              </a:rPr>
              <a:t>Разделение рисков с партнерами при финансировании инновационных проектов</a:t>
            </a:r>
          </a:p>
          <a:p>
            <a:pPr marL="171450" indent="-171450">
              <a:buFont typeface="Wingdings" pitchFamily="2" charset="2"/>
              <a:buChar char="ü"/>
            </a:pPr>
            <a:endParaRPr lang="ru-RU" sz="1400" b="1" cap="small" dirty="0" smtClean="0">
              <a:solidFill>
                <a:schemeClr val="bg2">
                  <a:lumMod val="50000"/>
                </a:schemeClr>
              </a:solidFill>
              <a:latin typeface="Arial" pitchFamily="34" charset="0"/>
            </a:endParaRPr>
          </a:p>
          <a:p>
            <a:pPr marL="171450" indent="-171450">
              <a:buFont typeface="Wingdings" pitchFamily="2" charset="2"/>
              <a:buChar char="ü"/>
            </a:pPr>
            <a:r>
              <a:rPr lang="ru-RU" sz="1400" b="1" cap="small" dirty="0" smtClean="0">
                <a:solidFill>
                  <a:schemeClr val="bg2">
                    <a:lumMod val="50000"/>
                  </a:schemeClr>
                </a:solidFill>
                <a:latin typeface="Arial" pitchFamily="34" charset="0"/>
              </a:rPr>
              <a:t>Работа с гарантийными фондами в целях предоставления ими гарантий партнерам МСП Банка по кредитам на инновационные цели</a:t>
            </a:r>
          </a:p>
          <a:p>
            <a:pPr marL="171450" indent="-171450">
              <a:buFont typeface="Wingdings" pitchFamily="2" charset="2"/>
              <a:buChar char="ü"/>
            </a:pPr>
            <a:endParaRPr lang="ru-RU" sz="1400" b="1" cap="small" dirty="0">
              <a:solidFill>
                <a:schemeClr val="bg2">
                  <a:lumMod val="50000"/>
                </a:schemeClr>
              </a:solidFill>
              <a:latin typeface="Arial" pitchFamily="34" charset="0"/>
            </a:endParaRPr>
          </a:p>
        </p:txBody>
      </p:sp>
      <p:sp>
        <p:nvSpPr>
          <p:cNvPr id="42" name="AutoShape 32"/>
          <p:cNvSpPr>
            <a:spLocks noChangeArrowheads="1"/>
          </p:cNvSpPr>
          <p:nvPr/>
        </p:nvSpPr>
        <p:spPr bwMode="auto">
          <a:xfrm>
            <a:off x="5168310" y="1412776"/>
            <a:ext cx="3384376" cy="432048"/>
          </a:xfrm>
          <a:prstGeom prst="roundRect">
            <a:avLst>
              <a:gd name="adj" fmla="val 16667"/>
            </a:avLst>
          </a:prstGeom>
          <a:solidFill>
            <a:srgbClr val="FF6600"/>
          </a:solidFill>
          <a:ln w="9525" algn="ctr">
            <a:noFill/>
            <a:round/>
            <a:headEnd/>
            <a:tailEnd/>
          </a:ln>
        </p:spPr>
        <p:txBody>
          <a:bodyPr lIns="98755" tIns="49378" rIns="98755" bIns="49378" anchor="ctr"/>
          <a:lstStyle/>
          <a:p>
            <a:pPr marL="3175" indent="-3175" algn="ctr" defTabSz="987425" eaLnBrk="0" hangingPunct="0">
              <a:buClr>
                <a:srgbClr val="476F93"/>
              </a:buClr>
              <a:tabLst>
                <a:tab pos="0" algn="l"/>
              </a:tabLst>
            </a:pPr>
            <a:r>
              <a:rPr lang="ru-RU" sz="1200" b="1" dirty="0" smtClean="0">
                <a:solidFill>
                  <a:schemeClr val="bg1"/>
                </a:solidFill>
              </a:rPr>
              <a:t>ПОТЕНЦИАЛЬНЫЕ НАПРАВЛЕНИЯ</a:t>
            </a:r>
            <a:endParaRPr lang="ru-RU" sz="1200" dirty="0">
              <a:solidFill>
                <a:schemeClr val="bg1"/>
              </a:solidFill>
            </a:endParaRPr>
          </a:p>
        </p:txBody>
      </p:sp>
      <p:sp>
        <p:nvSpPr>
          <p:cNvPr id="10" name="Прямоугольник 9"/>
          <p:cNvSpPr/>
          <p:nvPr/>
        </p:nvSpPr>
        <p:spPr>
          <a:xfrm>
            <a:off x="3059832" y="4005064"/>
            <a:ext cx="3672408" cy="2088232"/>
          </a:xfrm>
          <a:prstGeom prst="rect">
            <a:avLst/>
          </a:prstGeom>
          <a:ln w="19050">
            <a:prstDash val="sysDash"/>
          </a:ln>
        </p:spPr>
        <p:style>
          <a:lnRef idx="2">
            <a:schemeClr val="accent6"/>
          </a:lnRef>
          <a:fillRef idx="1">
            <a:schemeClr val="lt1"/>
          </a:fillRef>
          <a:effectRef idx="0">
            <a:schemeClr val="accent6"/>
          </a:effectRef>
          <a:fontRef idx="minor">
            <a:schemeClr val="dk1"/>
          </a:fontRef>
        </p:style>
        <p:txBody>
          <a:bodyPr rtlCol="0" anchor="ctr"/>
          <a:lstStyle/>
          <a:p>
            <a:pPr marL="171450" indent="-171450">
              <a:buFont typeface="Wingdings" pitchFamily="2" charset="2"/>
              <a:buChar char="ü"/>
            </a:pPr>
            <a:endParaRPr lang="en-US" sz="1400" b="1" cap="small" dirty="0" smtClean="0">
              <a:solidFill>
                <a:schemeClr val="bg2">
                  <a:lumMod val="50000"/>
                </a:schemeClr>
              </a:solidFill>
              <a:latin typeface="Arial" pitchFamily="34" charset="0"/>
            </a:endParaRPr>
          </a:p>
          <a:p>
            <a:pPr marL="171450" indent="-171450">
              <a:buFont typeface="Wingdings" pitchFamily="2" charset="2"/>
              <a:buChar char="ü"/>
            </a:pPr>
            <a:r>
              <a:rPr lang="ru-RU" sz="1400" b="1" cap="small" dirty="0" smtClean="0">
                <a:solidFill>
                  <a:schemeClr val="bg2">
                    <a:lumMod val="50000"/>
                  </a:schemeClr>
                </a:solidFill>
                <a:latin typeface="Arial" pitchFamily="34" charset="0"/>
              </a:rPr>
              <a:t>Участие в финансировании инфраструктуры технологического и инновационного развития:</a:t>
            </a:r>
          </a:p>
          <a:p>
            <a:pPr marL="349250" indent="-171450">
              <a:buFont typeface="Symbol" pitchFamily="18" charset="2"/>
              <a:buChar char=""/>
            </a:pPr>
            <a:r>
              <a:rPr lang="ru-RU" sz="1400" cap="small" dirty="0" smtClean="0">
                <a:solidFill>
                  <a:schemeClr val="bg2">
                    <a:lumMod val="50000"/>
                  </a:schemeClr>
                </a:solidFill>
                <a:latin typeface="Arial" pitchFamily="34" charset="0"/>
              </a:rPr>
              <a:t>бизнес-инкубаторов</a:t>
            </a:r>
            <a:endParaRPr lang="ru-RU" sz="1400" cap="small" dirty="0">
              <a:solidFill>
                <a:schemeClr val="bg2">
                  <a:lumMod val="50000"/>
                </a:schemeClr>
              </a:solidFill>
              <a:latin typeface="Arial" pitchFamily="34" charset="0"/>
            </a:endParaRPr>
          </a:p>
          <a:p>
            <a:pPr marL="349250" indent="-171450">
              <a:buFont typeface="Symbol" pitchFamily="18" charset="2"/>
              <a:buChar char=""/>
            </a:pPr>
            <a:r>
              <a:rPr lang="ru-RU" sz="1400" cap="small" dirty="0" smtClean="0">
                <a:solidFill>
                  <a:schemeClr val="bg2">
                    <a:lumMod val="50000"/>
                  </a:schemeClr>
                </a:solidFill>
                <a:latin typeface="Arial" pitchFamily="34" charset="0"/>
              </a:rPr>
              <a:t>технопарков</a:t>
            </a:r>
          </a:p>
          <a:p>
            <a:pPr marL="349250" indent="-171450">
              <a:buFont typeface="Symbol" pitchFamily="18" charset="2"/>
              <a:buChar char=""/>
            </a:pPr>
            <a:r>
              <a:rPr lang="ru-RU" sz="1400" cap="small" dirty="0" smtClean="0">
                <a:solidFill>
                  <a:schemeClr val="bg2">
                    <a:lumMod val="50000"/>
                  </a:schemeClr>
                </a:solidFill>
                <a:latin typeface="Arial" pitchFamily="34" charset="0"/>
              </a:rPr>
              <a:t>промышленных парков</a:t>
            </a:r>
          </a:p>
          <a:p>
            <a:pPr marL="349250" indent="-171450">
              <a:buFont typeface="Symbol" pitchFamily="18" charset="2"/>
              <a:buChar char=""/>
            </a:pPr>
            <a:r>
              <a:rPr lang="ru-RU" sz="1400" cap="small" dirty="0" smtClean="0">
                <a:solidFill>
                  <a:schemeClr val="bg2">
                    <a:lumMod val="50000"/>
                  </a:schemeClr>
                </a:solidFill>
                <a:latin typeface="Arial" pitchFamily="34" charset="0"/>
              </a:rPr>
              <a:t>индустриальных парков</a:t>
            </a:r>
            <a:endParaRPr lang="ru-RU" sz="800" b="1" cap="small" dirty="0">
              <a:solidFill>
                <a:schemeClr val="bg2">
                  <a:lumMod val="50000"/>
                </a:schemeClr>
              </a:solidFill>
              <a:latin typeface="Arial" pitchFamily="34" charset="0"/>
            </a:endParaRPr>
          </a:p>
        </p:txBody>
      </p:sp>
      <p:sp>
        <p:nvSpPr>
          <p:cNvPr id="11" name="AutoShape 32"/>
          <p:cNvSpPr>
            <a:spLocks noChangeArrowheads="1"/>
          </p:cNvSpPr>
          <p:nvPr/>
        </p:nvSpPr>
        <p:spPr bwMode="auto">
          <a:xfrm>
            <a:off x="3275856" y="3857873"/>
            <a:ext cx="3384376" cy="507231"/>
          </a:xfrm>
          <a:prstGeom prst="roundRect">
            <a:avLst>
              <a:gd name="adj" fmla="val 16667"/>
            </a:avLst>
          </a:prstGeom>
          <a:solidFill>
            <a:srgbClr val="FF6600"/>
          </a:solidFill>
          <a:ln w="9525" algn="ctr">
            <a:noFill/>
            <a:round/>
            <a:headEnd/>
            <a:tailEnd/>
          </a:ln>
        </p:spPr>
        <p:txBody>
          <a:bodyPr lIns="98755" tIns="49378" rIns="98755" bIns="49378" anchor="ctr"/>
          <a:lstStyle/>
          <a:p>
            <a:pPr marL="3175" indent="-3175" algn="ctr" defTabSz="987425" eaLnBrk="0" hangingPunct="0">
              <a:buClr>
                <a:srgbClr val="476F93"/>
              </a:buClr>
              <a:tabLst>
                <a:tab pos="0" algn="l"/>
              </a:tabLst>
            </a:pPr>
            <a:r>
              <a:rPr lang="ru-RU" sz="1200" b="1" dirty="0" smtClean="0">
                <a:solidFill>
                  <a:schemeClr val="bg1"/>
                </a:solidFill>
              </a:rPr>
              <a:t>НОВЫЕ НАПРАВЛЕНИЯ ПОДДЕРЖКИ МСП В ПРОГРАММЕ МСП БАНК</a:t>
            </a:r>
            <a:endParaRPr lang="ru-RU" sz="1200" dirty="0">
              <a:solidFill>
                <a:schemeClr val="bg1"/>
              </a:solidFill>
            </a:endParaRPr>
          </a:p>
        </p:txBody>
      </p:sp>
    </p:spTree>
    <p:extLst>
      <p:ext uri="{BB962C8B-B14F-4D97-AF65-F5344CB8AC3E}">
        <p14:creationId xmlns:p14="http://schemas.microsoft.com/office/powerpoint/2010/main" val="15146478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0"/>
          </p:nvPr>
        </p:nvSpPr>
        <p:spPr/>
        <p:txBody>
          <a:bodyPr/>
          <a:lstStyle/>
          <a:p>
            <a:fld id="{5B5BC3AB-5469-4B1A-A294-73A2A3F67F77}" type="slidenum">
              <a:rPr lang="ru-RU" smtClean="0">
                <a:solidFill>
                  <a:prstClr val="white"/>
                </a:solidFill>
              </a:rPr>
              <a:pPr/>
              <a:t>7</a:t>
            </a:fld>
            <a:endParaRPr lang="ru-RU" dirty="0">
              <a:solidFill>
                <a:prstClr val="white"/>
              </a:solidFill>
            </a:endParaRPr>
          </a:p>
        </p:txBody>
      </p:sp>
      <p:sp>
        <p:nvSpPr>
          <p:cNvPr id="5" name="Text Box 2"/>
          <p:cNvSpPr txBox="1">
            <a:spLocks noChangeArrowheads="1"/>
          </p:cNvSpPr>
          <p:nvPr/>
        </p:nvSpPr>
        <p:spPr bwMode="auto">
          <a:xfrm>
            <a:off x="1969356" y="356146"/>
            <a:ext cx="70469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defPPr>
              <a:defRPr lang="ru-RU"/>
            </a:defPPr>
            <a:lvl1pPr algn="ctr">
              <a:defRPr sz="2000" b="1">
                <a:solidFill>
                  <a:srgbClr val="646464"/>
                </a:solidFill>
              </a:defRPr>
            </a:lvl1pPr>
            <a:lvl2pPr algn="ctr">
              <a:defRPr sz="4400">
                <a:solidFill>
                  <a:schemeClr val="tx2"/>
                </a:solidFill>
              </a:defRPr>
            </a:lvl2pPr>
            <a:lvl3pPr algn="ctr">
              <a:defRPr sz="4400">
                <a:solidFill>
                  <a:schemeClr val="tx2"/>
                </a:solidFill>
              </a:defRPr>
            </a:lvl3pPr>
            <a:lvl4pPr algn="ctr">
              <a:defRPr sz="4400">
                <a:solidFill>
                  <a:schemeClr val="tx2"/>
                </a:solidFill>
              </a:defRPr>
            </a:lvl4pPr>
            <a:lvl5pPr algn="ctr">
              <a:defRPr sz="4400">
                <a:solidFill>
                  <a:schemeClr val="tx2"/>
                </a:solidFill>
              </a:defRPr>
            </a:lvl5pPr>
            <a:lvl6pPr marL="457200" algn="ctr" fontAlgn="base">
              <a:spcBef>
                <a:spcPct val="0"/>
              </a:spcBef>
              <a:spcAft>
                <a:spcPct val="0"/>
              </a:spcAft>
              <a:defRPr sz="4400">
                <a:solidFill>
                  <a:schemeClr val="tx2"/>
                </a:solidFill>
              </a:defRPr>
            </a:lvl6pPr>
            <a:lvl7pPr marL="914400" algn="ctr" fontAlgn="base">
              <a:spcBef>
                <a:spcPct val="0"/>
              </a:spcBef>
              <a:spcAft>
                <a:spcPct val="0"/>
              </a:spcAft>
              <a:defRPr sz="4400">
                <a:solidFill>
                  <a:schemeClr val="tx2"/>
                </a:solidFill>
              </a:defRPr>
            </a:lvl7pPr>
            <a:lvl8pPr marL="1371600" algn="ctr" fontAlgn="base">
              <a:spcBef>
                <a:spcPct val="0"/>
              </a:spcBef>
              <a:spcAft>
                <a:spcPct val="0"/>
              </a:spcAft>
              <a:defRPr sz="4400">
                <a:solidFill>
                  <a:schemeClr val="tx2"/>
                </a:solidFill>
              </a:defRPr>
            </a:lvl8pPr>
            <a:lvl9pPr marL="1828800" algn="ctr" fontAlgn="base">
              <a:spcBef>
                <a:spcPct val="0"/>
              </a:spcBef>
              <a:spcAft>
                <a:spcPct val="0"/>
              </a:spcAft>
              <a:defRPr sz="4400">
                <a:solidFill>
                  <a:schemeClr val="tx2"/>
                </a:solidFill>
              </a:defRPr>
            </a:lvl9pPr>
          </a:lstStyle>
          <a:p>
            <a:pPr algn="r"/>
            <a:r>
              <a:rPr lang="ru-RU" dirty="0" smtClean="0"/>
              <a:t>СИСТЕМА ПОДДЕРЖКИ ИННОВАЦИОННЫХ МСП/ </a:t>
            </a:r>
          </a:p>
          <a:p>
            <a:pPr algn="r"/>
            <a:r>
              <a:rPr lang="ru-RU" dirty="0" smtClean="0"/>
              <a:t>МСП ПРИОРИТЕТНЫХ ОТРАСЛЕЙ (НИШ)</a:t>
            </a:r>
            <a:endParaRPr lang="ru-RU" dirty="0"/>
          </a:p>
        </p:txBody>
      </p:sp>
      <p:sp>
        <p:nvSpPr>
          <p:cNvPr id="119" name="Прямоугольник 118"/>
          <p:cNvSpPr/>
          <p:nvPr/>
        </p:nvSpPr>
        <p:spPr>
          <a:xfrm>
            <a:off x="103797" y="5991091"/>
            <a:ext cx="7396228" cy="246221"/>
          </a:xfrm>
          <a:prstGeom prst="rect">
            <a:avLst/>
          </a:prstGeom>
        </p:spPr>
        <p:txBody>
          <a:bodyPr wrap="square">
            <a:spAutoFit/>
          </a:bodyPr>
          <a:lstStyle/>
          <a:p>
            <a:r>
              <a:rPr lang="ru-RU" sz="1000" dirty="0">
                <a:solidFill>
                  <a:prstClr val="black"/>
                </a:solidFill>
              </a:rPr>
              <a:t>* </a:t>
            </a:r>
            <a:r>
              <a:rPr lang="ru-RU" sz="1000" dirty="0" smtClean="0">
                <a:solidFill>
                  <a:prstClr val="black"/>
                </a:solidFill>
              </a:rPr>
              <a:t>Могут одновременно быть Партнерами по Программе</a:t>
            </a:r>
            <a:endParaRPr lang="ru-RU" sz="1000" dirty="0">
              <a:solidFill>
                <a:prstClr val="black"/>
              </a:solidFill>
            </a:endParaRPr>
          </a:p>
        </p:txBody>
      </p:sp>
      <p:grpSp>
        <p:nvGrpSpPr>
          <p:cNvPr id="160" name="Группа 159"/>
          <p:cNvGrpSpPr/>
          <p:nvPr/>
        </p:nvGrpSpPr>
        <p:grpSpPr>
          <a:xfrm>
            <a:off x="179185" y="1412777"/>
            <a:ext cx="8726662" cy="4287813"/>
            <a:chOff x="178783" y="1447736"/>
            <a:chExt cx="8695941" cy="4319659"/>
          </a:xfrm>
        </p:grpSpPr>
        <p:grpSp>
          <p:nvGrpSpPr>
            <p:cNvPr id="118" name="Группа 117"/>
            <p:cNvGrpSpPr/>
            <p:nvPr/>
          </p:nvGrpSpPr>
          <p:grpSpPr>
            <a:xfrm>
              <a:off x="178783" y="1447736"/>
              <a:ext cx="8695941" cy="3658789"/>
              <a:chOff x="-153531" y="1309115"/>
              <a:chExt cx="9153623" cy="4196152"/>
            </a:xfrm>
          </p:grpSpPr>
          <p:grpSp>
            <p:nvGrpSpPr>
              <p:cNvPr id="27" name="Группа 26"/>
              <p:cNvGrpSpPr/>
              <p:nvPr/>
            </p:nvGrpSpPr>
            <p:grpSpPr>
              <a:xfrm>
                <a:off x="3712161" y="3777072"/>
                <a:ext cx="2155983" cy="1463480"/>
                <a:chOff x="5698530" y="1162811"/>
                <a:chExt cx="2103095" cy="1628744"/>
              </a:xfrm>
              <a:solidFill>
                <a:srgbClr val="C00000"/>
              </a:solidFill>
            </p:grpSpPr>
            <p:sp>
              <p:nvSpPr>
                <p:cNvPr id="148" name="Скругленный прямоугольник 147"/>
                <p:cNvSpPr/>
                <p:nvPr/>
              </p:nvSpPr>
              <p:spPr>
                <a:xfrm>
                  <a:off x="5698530" y="1162811"/>
                  <a:ext cx="2103095" cy="1628744"/>
                </a:xfrm>
                <a:prstGeom prst="round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49" name="Скругленный прямоугольник 4"/>
                <p:cNvSpPr/>
                <p:nvPr/>
              </p:nvSpPr>
              <p:spPr>
                <a:xfrm>
                  <a:off x="5847157" y="1292794"/>
                  <a:ext cx="1815629" cy="1440753"/>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algn="ctr" defTabSz="622300">
                    <a:lnSpc>
                      <a:spcPct val="90000"/>
                    </a:lnSpc>
                    <a:spcAft>
                      <a:spcPct val="35000"/>
                    </a:spcAft>
                  </a:pPr>
                  <a:r>
                    <a:rPr lang="ru-RU" sz="2000" b="1" dirty="0" smtClean="0">
                      <a:solidFill>
                        <a:prstClr val="white"/>
                      </a:solidFill>
                    </a:rPr>
                    <a:t>МСП</a:t>
                  </a:r>
                </a:p>
                <a:p>
                  <a:pPr algn="ctr" defTabSz="622300">
                    <a:lnSpc>
                      <a:spcPct val="90000"/>
                    </a:lnSpc>
                    <a:spcAft>
                      <a:spcPct val="35000"/>
                    </a:spcAft>
                  </a:pPr>
                  <a:r>
                    <a:rPr lang="ru-RU" sz="1400" dirty="0" smtClean="0">
                      <a:solidFill>
                        <a:prstClr val="white"/>
                      </a:solidFill>
                    </a:rPr>
                    <a:t>приоритетные ниши</a:t>
                  </a:r>
                </a:p>
              </p:txBody>
            </p:sp>
          </p:grpSp>
          <p:grpSp>
            <p:nvGrpSpPr>
              <p:cNvPr id="117" name="Группа 116"/>
              <p:cNvGrpSpPr/>
              <p:nvPr/>
            </p:nvGrpSpPr>
            <p:grpSpPr>
              <a:xfrm>
                <a:off x="-153531" y="1309115"/>
                <a:ext cx="9153623" cy="4196152"/>
                <a:chOff x="-153531" y="1309115"/>
                <a:chExt cx="9153623" cy="4196152"/>
              </a:xfrm>
            </p:grpSpPr>
            <p:pic>
              <p:nvPicPr>
                <p:cNvPr id="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22263" y="1309115"/>
                  <a:ext cx="1858638" cy="1090090"/>
                </a:xfrm>
                <a:prstGeom prst="rect">
                  <a:avLst/>
                </a:prstGeom>
                <a:noFill/>
                <a:ln w="9525">
                  <a:solidFill>
                    <a:srgbClr val="F6621A"/>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3" name="Группа 22"/>
                <p:cNvGrpSpPr/>
                <p:nvPr/>
              </p:nvGrpSpPr>
              <p:grpSpPr>
                <a:xfrm>
                  <a:off x="6919911" y="3816988"/>
                  <a:ext cx="2080181" cy="1386988"/>
                  <a:chOff x="6193983" y="2186247"/>
                  <a:chExt cx="1828878" cy="1611682"/>
                </a:xfrm>
              </p:grpSpPr>
              <p:sp>
                <p:nvSpPr>
                  <p:cNvPr id="25" name="Скругленный прямоугольник 24"/>
                  <p:cNvSpPr/>
                  <p:nvPr/>
                </p:nvSpPr>
                <p:spPr>
                  <a:xfrm>
                    <a:off x="6193983" y="2186247"/>
                    <a:ext cx="1828878" cy="1611682"/>
                  </a:xfrm>
                  <a:prstGeom prst="roundRect">
                    <a:avLst/>
                  </a:prstGeom>
                  <a:solidFill>
                    <a:srgbClr val="FC820C"/>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6" name="Скругленный прямоугольник 4"/>
                  <p:cNvSpPr/>
                  <p:nvPr/>
                </p:nvSpPr>
                <p:spPr>
                  <a:xfrm>
                    <a:off x="6271841" y="2276759"/>
                    <a:ext cx="1673150" cy="13645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algn="ctr" defTabSz="622300">
                      <a:lnSpc>
                        <a:spcPct val="90000"/>
                      </a:lnSpc>
                      <a:spcAft>
                        <a:spcPct val="35000"/>
                      </a:spcAft>
                    </a:pPr>
                    <a:r>
                      <a:rPr lang="ru-RU" sz="1400" dirty="0" smtClean="0">
                        <a:solidFill>
                          <a:prstClr val="white"/>
                        </a:solidFill>
                      </a:rPr>
                      <a:t>Партнеры:</a:t>
                    </a:r>
                  </a:p>
                  <a:p>
                    <a:pPr marL="171450" indent="-171450" defTabSz="622300">
                      <a:lnSpc>
                        <a:spcPct val="90000"/>
                      </a:lnSpc>
                      <a:spcAft>
                        <a:spcPts val="0"/>
                      </a:spcAft>
                      <a:buFont typeface="Arial" pitchFamily="34" charset="0"/>
                      <a:buChar char="•"/>
                    </a:pPr>
                    <a:r>
                      <a:rPr lang="ru-RU" sz="1100" dirty="0" smtClean="0">
                        <a:solidFill>
                          <a:prstClr val="white"/>
                        </a:solidFill>
                      </a:rPr>
                      <a:t>Банки </a:t>
                    </a:r>
                  </a:p>
                  <a:p>
                    <a:pPr marL="171450" indent="-171450" defTabSz="622300">
                      <a:lnSpc>
                        <a:spcPct val="90000"/>
                      </a:lnSpc>
                      <a:spcAft>
                        <a:spcPts val="0"/>
                      </a:spcAft>
                      <a:buFont typeface="Arial" pitchFamily="34" charset="0"/>
                      <a:buChar char="•"/>
                    </a:pPr>
                    <a:r>
                      <a:rPr lang="ru-RU" sz="1100" dirty="0" smtClean="0">
                        <a:solidFill>
                          <a:prstClr val="white"/>
                        </a:solidFill>
                      </a:rPr>
                      <a:t>Лизинговые компании</a:t>
                    </a:r>
                  </a:p>
                  <a:p>
                    <a:pPr marL="171450" indent="-171450" defTabSz="622300">
                      <a:lnSpc>
                        <a:spcPct val="90000"/>
                      </a:lnSpc>
                      <a:spcAft>
                        <a:spcPts val="0"/>
                      </a:spcAft>
                      <a:buFont typeface="Arial" pitchFamily="34" charset="0"/>
                      <a:buChar char="•"/>
                    </a:pPr>
                    <a:r>
                      <a:rPr lang="ru-RU" sz="1100" dirty="0" smtClean="0">
                        <a:solidFill>
                          <a:prstClr val="white"/>
                        </a:solidFill>
                      </a:rPr>
                      <a:t>МФО, фонды</a:t>
                    </a:r>
                  </a:p>
                  <a:p>
                    <a:pPr marL="171450" indent="-171450" defTabSz="622300">
                      <a:lnSpc>
                        <a:spcPct val="90000"/>
                      </a:lnSpc>
                      <a:spcAft>
                        <a:spcPts val="0"/>
                      </a:spcAft>
                      <a:buFont typeface="Arial" pitchFamily="34" charset="0"/>
                      <a:buChar char="•"/>
                    </a:pPr>
                    <a:r>
                      <a:rPr lang="ru-RU" sz="1100" dirty="0" err="1" smtClean="0">
                        <a:solidFill>
                          <a:prstClr val="white"/>
                        </a:solidFill>
                      </a:rPr>
                      <a:t>Факторинговые</a:t>
                    </a:r>
                    <a:r>
                      <a:rPr lang="ru-RU" sz="1100" dirty="0" smtClean="0">
                        <a:solidFill>
                          <a:prstClr val="white"/>
                        </a:solidFill>
                      </a:rPr>
                      <a:t> компании</a:t>
                    </a:r>
                  </a:p>
                </p:txBody>
              </p:sp>
            </p:grpSp>
            <p:grpSp>
              <p:nvGrpSpPr>
                <p:cNvPr id="33" name="Группа 32"/>
                <p:cNvGrpSpPr/>
                <p:nvPr/>
              </p:nvGrpSpPr>
              <p:grpSpPr>
                <a:xfrm>
                  <a:off x="539549" y="4408759"/>
                  <a:ext cx="2245570" cy="1096508"/>
                  <a:chOff x="5624136" y="1037093"/>
                  <a:chExt cx="1940144" cy="1824971"/>
                </a:xfrm>
              </p:grpSpPr>
              <p:sp>
                <p:nvSpPr>
                  <p:cNvPr id="39" name="Скругленный прямоугольник 38"/>
                  <p:cNvSpPr/>
                  <p:nvPr/>
                </p:nvSpPr>
                <p:spPr>
                  <a:xfrm>
                    <a:off x="5624136" y="1037093"/>
                    <a:ext cx="1932126" cy="1824971"/>
                  </a:xfrm>
                  <a:prstGeom prst="roundRect">
                    <a:avLst/>
                  </a:prstGeom>
                  <a:solidFill>
                    <a:srgbClr val="FC820C"/>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0" name="Скругленный прямоугольник 4"/>
                  <p:cNvSpPr/>
                  <p:nvPr/>
                </p:nvSpPr>
                <p:spPr>
                  <a:xfrm>
                    <a:off x="5713225" y="1126180"/>
                    <a:ext cx="1851055" cy="16467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algn="ctr" defTabSz="622300">
                      <a:lnSpc>
                        <a:spcPct val="90000"/>
                      </a:lnSpc>
                      <a:spcAft>
                        <a:spcPct val="35000"/>
                      </a:spcAft>
                    </a:pPr>
                    <a:r>
                      <a:rPr lang="ru-RU" sz="1400" dirty="0" smtClean="0">
                        <a:solidFill>
                          <a:prstClr val="white"/>
                        </a:solidFill>
                      </a:rPr>
                      <a:t>Технопарки*</a:t>
                    </a:r>
                    <a:endParaRPr lang="ru-RU" sz="1400" dirty="0">
                      <a:solidFill>
                        <a:prstClr val="white"/>
                      </a:solidFill>
                    </a:endParaRPr>
                  </a:p>
                  <a:p>
                    <a:pPr algn="ctr" defTabSz="622300">
                      <a:lnSpc>
                        <a:spcPct val="90000"/>
                      </a:lnSpc>
                      <a:spcAft>
                        <a:spcPct val="35000"/>
                      </a:spcAft>
                    </a:pPr>
                    <a:r>
                      <a:rPr lang="ru-RU" sz="1400" dirty="0" smtClean="0">
                        <a:solidFill>
                          <a:prstClr val="white"/>
                        </a:solidFill>
                      </a:rPr>
                      <a:t>Бизнес инкубаторы*</a:t>
                    </a:r>
                  </a:p>
                </p:txBody>
              </p:sp>
            </p:grpSp>
            <p:grpSp>
              <p:nvGrpSpPr>
                <p:cNvPr id="41" name="Группа 40"/>
                <p:cNvGrpSpPr/>
                <p:nvPr/>
              </p:nvGrpSpPr>
              <p:grpSpPr>
                <a:xfrm>
                  <a:off x="539554" y="3056995"/>
                  <a:ext cx="2437044" cy="1096508"/>
                  <a:chOff x="5624137" y="1037093"/>
                  <a:chExt cx="2105574" cy="1824971"/>
                </a:xfrm>
              </p:grpSpPr>
              <p:sp>
                <p:nvSpPr>
                  <p:cNvPr id="42" name="Скругленный прямоугольник 41"/>
                  <p:cNvSpPr/>
                  <p:nvPr/>
                </p:nvSpPr>
                <p:spPr>
                  <a:xfrm>
                    <a:off x="5624137" y="1037093"/>
                    <a:ext cx="1932121" cy="1824971"/>
                  </a:xfrm>
                  <a:prstGeom prst="roundRect">
                    <a:avLst/>
                  </a:prstGeom>
                  <a:solidFill>
                    <a:srgbClr val="FC820C"/>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3" name="Скругленный прямоугольник 4"/>
                  <p:cNvSpPr/>
                  <p:nvPr/>
                </p:nvSpPr>
                <p:spPr>
                  <a:xfrm>
                    <a:off x="5730398" y="1151987"/>
                    <a:ext cx="1999313" cy="16467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algn="ctr" defTabSz="622300">
                      <a:lnSpc>
                        <a:spcPct val="90000"/>
                      </a:lnSpc>
                      <a:spcAft>
                        <a:spcPct val="35000"/>
                      </a:spcAft>
                    </a:pPr>
                    <a:r>
                      <a:rPr lang="ru-RU" sz="1400" dirty="0" smtClean="0">
                        <a:solidFill>
                          <a:prstClr val="white"/>
                        </a:solidFill>
                      </a:rPr>
                      <a:t>Региональные фонды*</a:t>
                    </a:r>
                  </a:p>
                </p:txBody>
              </p:sp>
            </p:grpSp>
            <p:grpSp>
              <p:nvGrpSpPr>
                <p:cNvPr id="47" name="Группа 46"/>
                <p:cNvGrpSpPr/>
                <p:nvPr/>
              </p:nvGrpSpPr>
              <p:grpSpPr>
                <a:xfrm>
                  <a:off x="-153531" y="1356317"/>
                  <a:ext cx="2501333" cy="1246124"/>
                  <a:chOff x="5394637" y="1704436"/>
                  <a:chExt cx="2199150" cy="1447997"/>
                </a:xfrm>
              </p:grpSpPr>
              <p:sp>
                <p:nvSpPr>
                  <p:cNvPr id="48" name="Скругленный прямоугольник 47"/>
                  <p:cNvSpPr/>
                  <p:nvPr/>
                </p:nvSpPr>
                <p:spPr>
                  <a:xfrm>
                    <a:off x="5394637" y="1704436"/>
                    <a:ext cx="2199150" cy="1434369"/>
                  </a:xfrm>
                  <a:prstGeom prst="roundRect">
                    <a:avLst/>
                  </a:prstGeom>
                  <a:solidFill>
                    <a:srgbClr val="FC820C"/>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9" name="Скругленный прямоугольник 4"/>
                  <p:cNvSpPr/>
                  <p:nvPr/>
                </p:nvSpPr>
                <p:spPr>
                  <a:xfrm>
                    <a:off x="5461281" y="1800398"/>
                    <a:ext cx="1999224" cy="135203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algn="ctr" defTabSz="622300">
                      <a:lnSpc>
                        <a:spcPct val="90000"/>
                      </a:lnSpc>
                      <a:spcAft>
                        <a:spcPct val="35000"/>
                      </a:spcAft>
                    </a:pPr>
                    <a:r>
                      <a:rPr lang="ru-RU" sz="1400" dirty="0" smtClean="0">
                        <a:solidFill>
                          <a:prstClr val="white"/>
                        </a:solidFill>
                      </a:rPr>
                      <a:t>Региональные органы власти</a:t>
                    </a:r>
                  </a:p>
                </p:txBody>
              </p:sp>
            </p:grpSp>
            <p:grpSp>
              <p:nvGrpSpPr>
                <p:cNvPr id="116" name="Группа 115"/>
                <p:cNvGrpSpPr/>
                <p:nvPr/>
              </p:nvGrpSpPr>
              <p:grpSpPr>
                <a:xfrm>
                  <a:off x="208831" y="1851820"/>
                  <a:ext cx="7751172" cy="3653447"/>
                  <a:chOff x="208831" y="1851820"/>
                  <a:chExt cx="7751172" cy="3653447"/>
                </a:xfrm>
              </p:grpSpPr>
              <p:cxnSp>
                <p:nvCxnSpPr>
                  <p:cNvPr id="87" name="Соединительная линия уступом 86"/>
                  <p:cNvCxnSpPr/>
                  <p:nvPr/>
                </p:nvCxnSpPr>
                <p:spPr>
                  <a:xfrm rot="10800000" flipV="1">
                    <a:off x="2415240" y="2165019"/>
                    <a:ext cx="4593228" cy="874842"/>
                  </a:xfrm>
                  <a:prstGeom prst="bentConnector3">
                    <a:avLst>
                      <a:gd name="adj1" fmla="val 100037"/>
                    </a:avLst>
                  </a:prstGeom>
                  <a:ln w="25400">
                    <a:solidFill>
                      <a:srgbClr val="FC820C"/>
                    </a:solidFill>
                    <a:tailEnd type="arrow"/>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a:stCxn id="22" idx="1"/>
                  </p:cNvCxnSpPr>
                  <p:nvPr/>
                </p:nvCxnSpPr>
                <p:spPr>
                  <a:xfrm flipH="1" flipV="1">
                    <a:off x="2347802" y="1851820"/>
                    <a:ext cx="4674461" cy="2341"/>
                  </a:xfrm>
                  <a:prstGeom prst="straightConnector1">
                    <a:avLst/>
                  </a:prstGeom>
                  <a:ln w="25400">
                    <a:solidFill>
                      <a:srgbClr val="FC820C"/>
                    </a:solidFill>
                    <a:tailEnd type="arrow"/>
                  </a:ln>
                </p:spPr>
                <p:style>
                  <a:lnRef idx="1">
                    <a:schemeClr val="accent1"/>
                  </a:lnRef>
                  <a:fillRef idx="0">
                    <a:schemeClr val="accent1"/>
                  </a:fillRef>
                  <a:effectRef idx="0">
                    <a:schemeClr val="accent1"/>
                  </a:effectRef>
                  <a:fontRef idx="minor">
                    <a:schemeClr val="tx1"/>
                  </a:fontRef>
                </p:style>
              </p:cxnSp>
              <p:cxnSp>
                <p:nvCxnSpPr>
                  <p:cNvPr id="60" name="Прямая со стрелкой 59"/>
                  <p:cNvCxnSpPr>
                    <a:stCxn id="22" idx="2"/>
                    <a:endCxn id="25" idx="0"/>
                  </p:cNvCxnSpPr>
                  <p:nvPr/>
                </p:nvCxnSpPr>
                <p:spPr>
                  <a:xfrm>
                    <a:off x="7951582" y="2399205"/>
                    <a:ext cx="8420" cy="1417782"/>
                  </a:xfrm>
                  <a:prstGeom prst="straightConnector1">
                    <a:avLst/>
                  </a:prstGeom>
                  <a:ln w="25400">
                    <a:solidFill>
                      <a:srgbClr val="FC820C"/>
                    </a:solidFill>
                    <a:tailEnd type="arrow"/>
                  </a:ln>
                </p:spPr>
                <p:style>
                  <a:lnRef idx="1">
                    <a:schemeClr val="accent1"/>
                  </a:lnRef>
                  <a:fillRef idx="0">
                    <a:schemeClr val="accent1"/>
                  </a:fillRef>
                  <a:effectRef idx="0">
                    <a:schemeClr val="accent1"/>
                  </a:effectRef>
                  <a:fontRef idx="minor">
                    <a:schemeClr val="tx1"/>
                  </a:fontRef>
                </p:style>
              </p:cxnSp>
              <p:cxnSp>
                <p:nvCxnSpPr>
                  <p:cNvPr id="63" name="Прямая со стрелкой 62"/>
                  <p:cNvCxnSpPr>
                    <a:stCxn id="25" idx="1"/>
                    <a:endCxn id="148" idx="3"/>
                  </p:cNvCxnSpPr>
                  <p:nvPr/>
                </p:nvCxnSpPr>
                <p:spPr>
                  <a:xfrm flipH="1" flipV="1">
                    <a:off x="5868143" y="4508812"/>
                    <a:ext cx="1051768" cy="1671"/>
                  </a:xfrm>
                  <a:prstGeom prst="straightConnector1">
                    <a:avLst/>
                  </a:prstGeom>
                  <a:ln w="25400">
                    <a:solidFill>
                      <a:srgbClr val="FC820C"/>
                    </a:solidFill>
                    <a:tailEnd type="arrow"/>
                  </a:ln>
                </p:spPr>
                <p:style>
                  <a:lnRef idx="1">
                    <a:schemeClr val="accent1"/>
                  </a:lnRef>
                  <a:fillRef idx="0">
                    <a:schemeClr val="accent1"/>
                  </a:fillRef>
                  <a:effectRef idx="0">
                    <a:schemeClr val="accent1"/>
                  </a:effectRef>
                  <a:fontRef idx="minor">
                    <a:schemeClr val="tx1"/>
                  </a:fontRef>
                </p:style>
              </p:cxnSp>
              <p:cxnSp>
                <p:nvCxnSpPr>
                  <p:cNvPr id="67" name="Прямая со стрелкой 66"/>
                  <p:cNvCxnSpPr/>
                  <p:nvPr/>
                </p:nvCxnSpPr>
                <p:spPr>
                  <a:xfrm>
                    <a:off x="2716992" y="3448626"/>
                    <a:ext cx="995168" cy="817882"/>
                  </a:xfrm>
                  <a:prstGeom prst="straightConnector1">
                    <a:avLst/>
                  </a:prstGeom>
                  <a:ln w="25400">
                    <a:solidFill>
                      <a:srgbClr val="FC820C"/>
                    </a:solidFill>
                    <a:tailEnd type="arrow"/>
                  </a:ln>
                </p:spPr>
                <p:style>
                  <a:lnRef idx="1">
                    <a:schemeClr val="accent1"/>
                  </a:lnRef>
                  <a:fillRef idx="0">
                    <a:schemeClr val="accent1"/>
                  </a:fillRef>
                  <a:effectRef idx="0">
                    <a:schemeClr val="accent1"/>
                  </a:effectRef>
                  <a:fontRef idx="minor">
                    <a:schemeClr val="tx1"/>
                  </a:fontRef>
                </p:style>
              </p:cxnSp>
              <p:cxnSp>
                <p:nvCxnSpPr>
                  <p:cNvPr id="70" name="Прямая со стрелкой 69"/>
                  <p:cNvCxnSpPr>
                    <a:endCxn id="148" idx="1"/>
                  </p:cNvCxnSpPr>
                  <p:nvPr/>
                </p:nvCxnSpPr>
                <p:spPr>
                  <a:xfrm flipV="1">
                    <a:off x="2716992" y="4508812"/>
                    <a:ext cx="995169" cy="560392"/>
                  </a:xfrm>
                  <a:prstGeom prst="straightConnector1">
                    <a:avLst/>
                  </a:prstGeom>
                  <a:ln w="25400">
                    <a:solidFill>
                      <a:srgbClr val="FC820C"/>
                    </a:solidFill>
                    <a:tailEnd type="arrow"/>
                  </a:ln>
                </p:spPr>
                <p:style>
                  <a:lnRef idx="1">
                    <a:schemeClr val="accent1"/>
                  </a:lnRef>
                  <a:fillRef idx="0">
                    <a:schemeClr val="accent1"/>
                  </a:fillRef>
                  <a:effectRef idx="0">
                    <a:schemeClr val="accent1"/>
                  </a:effectRef>
                  <a:fontRef idx="minor">
                    <a:schemeClr val="tx1"/>
                  </a:fontRef>
                </p:style>
              </p:cxnSp>
              <p:cxnSp>
                <p:nvCxnSpPr>
                  <p:cNvPr id="95" name="Соединительная линия уступом 94"/>
                  <p:cNvCxnSpPr>
                    <a:endCxn id="42" idx="1"/>
                  </p:cNvCxnSpPr>
                  <p:nvPr/>
                </p:nvCxnSpPr>
                <p:spPr>
                  <a:xfrm rot="16200000" flipH="1">
                    <a:off x="-286182" y="2779514"/>
                    <a:ext cx="1320748" cy="330722"/>
                  </a:xfrm>
                  <a:prstGeom prst="bentConnector2">
                    <a:avLst/>
                  </a:prstGeom>
                  <a:ln w="25400">
                    <a:solidFill>
                      <a:srgbClr val="FC820C"/>
                    </a:solidFill>
                    <a:tailEnd type="arrow"/>
                  </a:ln>
                </p:spPr>
                <p:style>
                  <a:lnRef idx="1">
                    <a:schemeClr val="accent1"/>
                  </a:lnRef>
                  <a:fillRef idx="0">
                    <a:schemeClr val="accent1"/>
                  </a:fillRef>
                  <a:effectRef idx="0">
                    <a:schemeClr val="accent1"/>
                  </a:effectRef>
                  <a:fontRef idx="minor">
                    <a:schemeClr val="tx1"/>
                  </a:fontRef>
                </p:style>
              </p:cxnSp>
              <p:cxnSp>
                <p:nvCxnSpPr>
                  <p:cNvPr id="97" name="Соединительная линия уступом 96"/>
                  <p:cNvCxnSpPr>
                    <a:endCxn id="39" idx="1"/>
                  </p:cNvCxnSpPr>
                  <p:nvPr/>
                </p:nvCxnSpPr>
                <p:spPr>
                  <a:xfrm rot="16200000" flipH="1">
                    <a:off x="-962066" y="3455397"/>
                    <a:ext cx="2672516" cy="330716"/>
                  </a:xfrm>
                  <a:prstGeom prst="bentConnector2">
                    <a:avLst/>
                  </a:prstGeom>
                  <a:ln w="25400">
                    <a:solidFill>
                      <a:srgbClr val="FC820C"/>
                    </a:solidFill>
                    <a:tailEnd type="arrow"/>
                  </a:ln>
                </p:spPr>
                <p:style>
                  <a:lnRef idx="1">
                    <a:schemeClr val="accent1"/>
                  </a:lnRef>
                  <a:fillRef idx="0">
                    <a:schemeClr val="accent1"/>
                  </a:fillRef>
                  <a:effectRef idx="0">
                    <a:schemeClr val="accent1"/>
                  </a:effectRef>
                  <a:fontRef idx="minor">
                    <a:schemeClr val="tx1"/>
                  </a:fontRef>
                </p:style>
              </p:cxnSp>
              <p:cxnSp>
                <p:nvCxnSpPr>
                  <p:cNvPr id="101" name="Соединительная линия уступом 100"/>
                  <p:cNvCxnSpPr>
                    <a:stCxn id="25" idx="2"/>
                    <a:endCxn id="39" idx="2"/>
                  </p:cNvCxnSpPr>
                  <p:nvPr/>
                </p:nvCxnSpPr>
                <p:spPr>
                  <a:xfrm rot="5400000">
                    <a:off x="4658204" y="2203468"/>
                    <a:ext cx="301291" cy="6302307"/>
                  </a:xfrm>
                  <a:prstGeom prst="bentConnector3">
                    <a:avLst>
                      <a:gd name="adj1" fmla="val 187663"/>
                    </a:avLst>
                  </a:prstGeom>
                  <a:ln w="25400">
                    <a:solidFill>
                      <a:srgbClr val="FC820C"/>
                    </a:solidFill>
                    <a:tailEnd type="arrow"/>
                  </a:ln>
                </p:spPr>
                <p:style>
                  <a:lnRef idx="1">
                    <a:schemeClr val="accent1"/>
                  </a:lnRef>
                  <a:fillRef idx="0">
                    <a:schemeClr val="accent1"/>
                  </a:fillRef>
                  <a:effectRef idx="0">
                    <a:schemeClr val="accent1"/>
                  </a:effectRef>
                  <a:fontRef idx="minor">
                    <a:schemeClr val="tx1"/>
                  </a:fontRef>
                </p:style>
              </p:cxnSp>
            </p:grpSp>
          </p:grpSp>
        </p:grpSp>
        <p:sp>
          <p:nvSpPr>
            <p:cNvPr id="120" name="TextBox 119"/>
            <p:cNvSpPr txBox="1"/>
            <p:nvPr/>
          </p:nvSpPr>
          <p:spPr>
            <a:xfrm>
              <a:off x="2905781" y="3428621"/>
              <a:ext cx="1090157" cy="558113"/>
            </a:xfrm>
            <a:prstGeom prst="rect">
              <a:avLst/>
            </a:prstGeom>
            <a:noFill/>
          </p:spPr>
          <p:txBody>
            <a:bodyPr wrap="square" rtlCol="0">
              <a:spAutoFit/>
            </a:bodyPr>
            <a:lstStyle/>
            <a:p>
              <a:pPr algn="r"/>
              <a:r>
                <a:rPr lang="ru-RU" sz="1000" dirty="0" smtClean="0">
                  <a:solidFill>
                    <a:srgbClr val="D4D4D6">
                      <a:lumMod val="25000"/>
                    </a:srgbClr>
                  </a:solidFill>
                </a:rPr>
                <a:t>Субсидии</a:t>
              </a:r>
            </a:p>
            <a:p>
              <a:endParaRPr lang="ru-RU" sz="1000" dirty="0" smtClean="0">
                <a:solidFill>
                  <a:srgbClr val="D4D4D6">
                    <a:lumMod val="25000"/>
                  </a:srgbClr>
                </a:solidFill>
              </a:endParaRPr>
            </a:p>
            <a:p>
              <a:r>
                <a:rPr lang="ru-RU" sz="1000" dirty="0" smtClean="0">
                  <a:solidFill>
                    <a:srgbClr val="D4D4D6">
                      <a:lumMod val="25000"/>
                    </a:srgbClr>
                  </a:solidFill>
                </a:rPr>
                <a:t>Гарантии</a:t>
              </a:r>
              <a:endParaRPr lang="ru-RU" sz="1000" dirty="0">
                <a:solidFill>
                  <a:srgbClr val="D4D4D6">
                    <a:lumMod val="25000"/>
                  </a:srgbClr>
                </a:solidFill>
              </a:endParaRPr>
            </a:p>
          </p:txBody>
        </p:sp>
        <p:sp>
          <p:nvSpPr>
            <p:cNvPr id="130" name="TextBox 129"/>
            <p:cNvSpPr txBox="1"/>
            <p:nvPr/>
          </p:nvSpPr>
          <p:spPr>
            <a:xfrm>
              <a:off x="5876585" y="3679010"/>
              <a:ext cx="1262711" cy="1178237"/>
            </a:xfrm>
            <a:prstGeom prst="rect">
              <a:avLst/>
            </a:prstGeom>
            <a:noFill/>
          </p:spPr>
          <p:txBody>
            <a:bodyPr wrap="square" rtlCol="0">
              <a:spAutoFit/>
            </a:bodyPr>
            <a:lstStyle/>
            <a:p>
              <a:r>
                <a:rPr lang="ru-RU" sz="1000" dirty="0" smtClean="0">
                  <a:solidFill>
                    <a:srgbClr val="D4D4D6">
                      <a:lumMod val="25000"/>
                    </a:srgbClr>
                  </a:solidFill>
                </a:rPr>
                <a:t>Кредиты, </a:t>
              </a:r>
              <a:r>
                <a:rPr lang="ru-RU" sz="1000" dirty="0">
                  <a:solidFill>
                    <a:srgbClr val="D4D4D6">
                      <a:lumMod val="25000"/>
                    </a:srgbClr>
                  </a:solidFill>
                </a:rPr>
                <a:t>И</a:t>
              </a:r>
              <a:r>
                <a:rPr lang="ru-RU" sz="1000" dirty="0" smtClean="0">
                  <a:solidFill>
                    <a:srgbClr val="D4D4D6">
                      <a:lumMod val="25000"/>
                    </a:srgbClr>
                  </a:solidFill>
                </a:rPr>
                <a:t>мущество в лизинг</a:t>
              </a:r>
            </a:p>
            <a:p>
              <a:endParaRPr lang="ru-RU" sz="1000" dirty="0" smtClean="0">
                <a:solidFill>
                  <a:srgbClr val="D4D4D6">
                    <a:lumMod val="25000"/>
                  </a:srgbClr>
                </a:solidFill>
              </a:endParaRPr>
            </a:p>
            <a:p>
              <a:r>
                <a:rPr lang="ru-RU" sz="1000" dirty="0" err="1" smtClean="0">
                  <a:solidFill>
                    <a:srgbClr val="D4D4D6">
                      <a:lumMod val="25000"/>
                    </a:srgbClr>
                  </a:solidFill>
                </a:rPr>
                <a:t>Микрозаймы</a:t>
              </a:r>
              <a:endParaRPr lang="ru-RU" sz="1000" dirty="0">
                <a:solidFill>
                  <a:srgbClr val="D4D4D6">
                    <a:lumMod val="25000"/>
                  </a:srgbClr>
                </a:solidFill>
              </a:endParaRPr>
            </a:p>
            <a:p>
              <a:r>
                <a:rPr lang="ru-RU" sz="1000" dirty="0" err="1" smtClean="0">
                  <a:solidFill>
                    <a:srgbClr val="D4D4D6">
                      <a:lumMod val="25000"/>
                    </a:srgbClr>
                  </a:solidFill>
                </a:rPr>
                <a:t>Факторинговые</a:t>
              </a:r>
              <a:r>
                <a:rPr lang="ru-RU" sz="1000" dirty="0" smtClean="0">
                  <a:solidFill>
                    <a:srgbClr val="D4D4D6">
                      <a:lumMod val="25000"/>
                    </a:srgbClr>
                  </a:solidFill>
                </a:rPr>
                <a:t> услуги </a:t>
              </a:r>
              <a:endParaRPr lang="ru-RU" sz="1000" dirty="0">
                <a:solidFill>
                  <a:srgbClr val="D4D4D6">
                    <a:lumMod val="25000"/>
                  </a:srgbClr>
                </a:solidFill>
              </a:endParaRPr>
            </a:p>
          </p:txBody>
        </p:sp>
        <p:sp>
          <p:nvSpPr>
            <p:cNvPr id="141" name="TextBox 140"/>
            <p:cNvSpPr txBox="1"/>
            <p:nvPr/>
          </p:nvSpPr>
          <p:spPr>
            <a:xfrm>
              <a:off x="2555048" y="1580221"/>
              <a:ext cx="4021344" cy="263553"/>
            </a:xfrm>
            <a:prstGeom prst="rect">
              <a:avLst/>
            </a:prstGeom>
            <a:noFill/>
          </p:spPr>
          <p:txBody>
            <a:bodyPr wrap="square" rtlCol="0">
              <a:spAutoFit/>
            </a:bodyPr>
            <a:lstStyle/>
            <a:p>
              <a:pPr algn="ctr"/>
              <a:r>
                <a:rPr lang="ru-RU" sz="1100" b="1" dirty="0" smtClean="0">
                  <a:solidFill>
                    <a:srgbClr val="D4D4D6">
                      <a:lumMod val="25000"/>
                    </a:srgbClr>
                  </a:solidFill>
                </a:rPr>
                <a:t>Специальное соглашение с регионами</a:t>
              </a:r>
              <a:endParaRPr lang="ru-RU" sz="1100" b="1" dirty="0">
                <a:solidFill>
                  <a:srgbClr val="D4D4D6">
                    <a:lumMod val="25000"/>
                  </a:srgbClr>
                </a:solidFill>
              </a:endParaRPr>
            </a:p>
          </p:txBody>
        </p:sp>
        <p:sp>
          <p:nvSpPr>
            <p:cNvPr id="142" name="TextBox 141"/>
            <p:cNvSpPr txBox="1"/>
            <p:nvPr/>
          </p:nvSpPr>
          <p:spPr>
            <a:xfrm>
              <a:off x="2195737" y="5336508"/>
              <a:ext cx="5846930" cy="430887"/>
            </a:xfrm>
            <a:prstGeom prst="rect">
              <a:avLst/>
            </a:prstGeom>
            <a:noFill/>
          </p:spPr>
          <p:txBody>
            <a:bodyPr wrap="square" rtlCol="0">
              <a:spAutoFit/>
            </a:bodyPr>
            <a:lstStyle/>
            <a:p>
              <a:pPr algn="ctr"/>
              <a:r>
                <a:rPr lang="ru-RU" sz="1100" b="1" dirty="0" smtClean="0">
                  <a:solidFill>
                    <a:srgbClr val="D4D4D6">
                      <a:lumMod val="25000"/>
                    </a:srgbClr>
                  </a:solidFill>
                </a:rPr>
                <a:t>Взаимодействие в рамках специального соглашения с регионами, в </a:t>
              </a:r>
              <a:r>
                <a:rPr lang="ru-RU" sz="1100" b="1" dirty="0" err="1" smtClean="0">
                  <a:solidFill>
                    <a:srgbClr val="D4D4D6">
                      <a:lumMod val="25000"/>
                    </a:srgbClr>
                  </a:solidFill>
                </a:rPr>
                <a:t>т.ч</a:t>
              </a:r>
              <a:r>
                <a:rPr lang="ru-RU" sz="1100" b="1" dirty="0" smtClean="0">
                  <a:solidFill>
                    <a:srgbClr val="D4D4D6">
                      <a:lumMod val="25000"/>
                    </a:srgbClr>
                  </a:solidFill>
                </a:rPr>
                <a:t> возможно финансирование по Программе </a:t>
              </a:r>
              <a:endParaRPr lang="ru-RU" sz="1100" b="1" dirty="0">
                <a:solidFill>
                  <a:srgbClr val="D4D4D6">
                    <a:lumMod val="25000"/>
                  </a:srgbClr>
                </a:solidFill>
              </a:endParaRPr>
            </a:p>
          </p:txBody>
        </p:sp>
        <p:sp>
          <p:nvSpPr>
            <p:cNvPr id="146" name="TextBox 145"/>
            <p:cNvSpPr txBox="1"/>
            <p:nvPr/>
          </p:nvSpPr>
          <p:spPr>
            <a:xfrm>
              <a:off x="6080067" y="2752916"/>
              <a:ext cx="1912986" cy="558113"/>
            </a:xfrm>
            <a:prstGeom prst="rect">
              <a:avLst/>
            </a:prstGeom>
            <a:noFill/>
          </p:spPr>
          <p:txBody>
            <a:bodyPr wrap="square" rtlCol="0">
              <a:spAutoFit/>
            </a:bodyPr>
            <a:lstStyle/>
            <a:p>
              <a:r>
                <a:rPr lang="ru-RU" sz="1000" dirty="0" smtClean="0">
                  <a:solidFill>
                    <a:srgbClr val="D4D4D6">
                      <a:lumMod val="25000"/>
                    </a:srgbClr>
                  </a:solidFill>
                </a:rPr>
                <a:t>Финансирование </a:t>
              </a:r>
              <a:r>
                <a:rPr lang="ru-RU" sz="1000" dirty="0">
                  <a:solidFill>
                    <a:srgbClr val="D4D4D6">
                      <a:lumMod val="25000"/>
                    </a:srgbClr>
                  </a:solidFill>
                </a:rPr>
                <a:t>в рамках </a:t>
              </a:r>
              <a:r>
                <a:rPr lang="ru-RU" sz="1000" dirty="0" smtClean="0">
                  <a:solidFill>
                    <a:srgbClr val="D4D4D6">
                      <a:lumMod val="25000"/>
                    </a:srgbClr>
                  </a:solidFill>
                </a:rPr>
                <a:t>Программе </a:t>
              </a:r>
            </a:p>
            <a:p>
              <a:r>
                <a:rPr lang="ru-RU" sz="1000" dirty="0" smtClean="0">
                  <a:solidFill>
                    <a:srgbClr val="D4D4D6">
                      <a:lumMod val="25000"/>
                    </a:srgbClr>
                  </a:solidFill>
                </a:rPr>
                <a:t>по 2-х уровневой системе</a:t>
              </a:r>
              <a:endParaRPr lang="ru-RU" sz="1000" dirty="0">
                <a:solidFill>
                  <a:srgbClr val="D4D4D6">
                    <a:lumMod val="25000"/>
                  </a:srgbClr>
                </a:solidFill>
              </a:endParaRPr>
            </a:p>
          </p:txBody>
        </p:sp>
        <p:sp>
          <p:nvSpPr>
            <p:cNvPr id="147" name="TextBox 146"/>
            <p:cNvSpPr txBox="1"/>
            <p:nvPr/>
          </p:nvSpPr>
          <p:spPr>
            <a:xfrm>
              <a:off x="2905780" y="4216647"/>
              <a:ext cx="1255080" cy="713144"/>
            </a:xfrm>
            <a:prstGeom prst="rect">
              <a:avLst/>
            </a:prstGeom>
            <a:noFill/>
          </p:spPr>
          <p:txBody>
            <a:bodyPr wrap="square" rtlCol="0">
              <a:spAutoFit/>
            </a:bodyPr>
            <a:lstStyle/>
            <a:p>
              <a:r>
                <a:rPr lang="ru-RU" sz="1000" dirty="0" smtClean="0">
                  <a:solidFill>
                    <a:srgbClr val="D4D4D6">
                      <a:lumMod val="25000"/>
                    </a:srgbClr>
                  </a:solidFill>
                </a:rPr>
                <a:t>Площади</a:t>
              </a:r>
            </a:p>
            <a:p>
              <a:endParaRPr lang="ru-RU" sz="1000" dirty="0" smtClean="0">
                <a:solidFill>
                  <a:srgbClr val="D4D4D6">
                    <a:lumMod val="25000"/>
                  </a:srgbClr>
                </a:solidFill>
              </a:endParaRPr>
            </a:p>
            <a:p>
              <a:endParaRPr lang="ru-RU" sz="1000" dirty="0" smtClean="0">
                <a:solidFill>
                  <a:srgbClr val="D4D4D6">
                    <a:lumMod val="25000"/>
                  </a:srgbClr>
                </a:solidFill>
              </a:endParaRPr>
            </a:p>
            <a:p>
              <a:r>
                <a:rPr lang="ru-RU" sz="1000" dirty="0" smtClean="0">
                  <a:solidFill>
                    <a:srgbClr val="D4D4D6">
                      <a:lumMod val="25000"/>
                    </a:srgbClr>
                  </a:solidFill>
                </a:rPr>
                <a:t>Оборудование</a:t>
              </a:r>
              <a:endParaRPr lang="ru-RU" sz="1000" dirty="0">
                <a:solidFill>
                  <a:srgbClr val="D4D4D6">
                    <a:lumMod val="25000"/>
                  </a:srgbClr>
                </a:solidFill>
              </a:endParaRPr>
            </a:p>
          </p:txBody>
        </p:sp>
      </p:grpSp>
      <p:sp>
        <p:nvSpPr>
          <p:cNvPr id="44" name="TextBox 43"/>
          <p:cNvSpPr txBox="1"/>
          <p:nvPr/>
        </p:nvSpPr>
        <p:spPr>
          <a:xfrm>
            <a:off x="2655452" y="2220380"/>
            <a:ext cx="4035551" cy="400110"/>
          </a:xfrm>
          <a:prstGeom prst="rect">
            <a:avLst/>
          </a:prstGeom>
          <a:noFill/>
        </p:spPr>
        <p:txBody>
          <a:bodyPr wrap="square" rtlCol="0">
            <a:spAutoFit/>
          </a:bodyPr>
          <a:lstStyle/>
          <a:p>
            <a:pPr algn="ctr"/>
            <a:r>
              <a:rPr lang="ru-RU" sz="1000" dirty="0" smtClean="0">
                <a:solidFill>
                  <a:srgbClr val="D4D4D6">
                    <a:lumMod val="25000"/>
                  </a:srgbClr>
                </a:solidFill>
              </a:rPr>
              <a:t>Взаимодействие в рамках специального соглашения с регионами, в </a:t>
            </a:r>
            <a:r>
              <a:rPr lang="ru-RU" sz="1000" dirty="0" err="1" smtClean="0">
                <a:solidFill>
                  <a:srgbClr val="D4D4D6">
                    <a:lumMod val="25000"/>
                  </a:srgbClr>
                </a:solidFill>
              </a:rPr>
              <a:t>т.ч</a:t>
            </a:r>
            <a:r>
              <a:rPr lang="ru-RU" sz="1000" dirty="0" smtClean="0">
                <a:solidFill>
                  <a:srgbClr val="D4D4D6">
                    <a:lumMod val="25000"/>
                  </a:srgbClr>
                </a:solidFill>
              </a:rPr>
              <a:t> возможно финансирование по Программе </a:t>
            </a:r>
            <a:endParaRPr lang="ru-RU" sz="1000" dirty="0">
              <a:solidFill>
                <a:srgbClr val="D4D4D6">
                  <a:lumMod val="25000"/>
                </a:srgbClr>
              </a:solidFill>
            </a:endParaRPr>
          </a:p>
        </p:txBody>
      </p:sp>
    </p:spTree>
    <p:extLst>
      <p:ext uri="{BB962C8B-B14F-4D97-AF65-F5344CB8AC3E}">
        <p14:creationId xmlns:p14="http://schemas.microsoft.com/office/powerpoint/2010/main" val="2841572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Text Box 4"/>
          <p:cNvSpPr txBox="1">
            <a:spLocks noChangeArrowheads="1"/>
          </p:cNvSpPr>
          <p:nvPr/>
        </p:nvSpPr>
        <p:spPr bwMode="auto">
          <a:xfrm>
            <a:off x="1581150" y="3502025"/>
            <a:ext cx="6446838" cy="38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nSpc>
                <a:spcPct val="120000"/>
              </a:lnSpc>
            </a:pPr>
            <a:r>
              <a:rPr lang="ru-RU" sz="2200" b="1" dirty="0">
                <a:solidFill>
                  <a:srgbClr val="646464"/>
                </a:solidFill>
              </a:rPr>
              <a:t>СПАСИБО ЗА ВНИМАНИЕ!</a:t>
            </a:r>
          </a:p>
        </p:txBody>
      </p:sp>
      <p:sp>
        <p:nvSpPr>
          <p:cNvPr id="4" name="Text Box 5"/>
          <p:cNvSpPr txBox="1">
            <a:spLocks noChangeArrowheads="1"/>
          </p:cNvSpPr>
          <p:nvPr/>
        </p:nvSpPr>
        <p:spPr bwMode="auto">
          <a:xfrm>
            <a:off x="1609725" y="4470400"/>
            <a:ext cx="5267325" cy="38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r>
              <a:rPr lang="ru-RU" sz="1200" dirty="0">
                <a:solidFill>
                  <a:srgbClr val="646464"/>
                </a:solidFill>
              </a:rPr>
              <a:t>Россия, </a:t>
            </a:r>
            <a:r>
              <a:rPr lang="ru-RU" sz="1200" dirty="0" smtClean="0">
                <a:solidFill>
                  <a:srgbClr val="646464"/>
                </a:solidFill>
              </a:rPr>
              <a:t>Москва, ул. Садовническая, 79</a:t>
            </a:r>
            <a:endParaRPr lang="ru-RU" sz="1200" dirty="0">
              <a:solidFill>
                <a:srgbClr val="646464"/>
              </a:solidFill>
            </a:endParaRPr>
          </a:p>
          <a:p>
            <a:r>
              <a:rPr lang="ru-RU" sz="1200" dirty="0">
                <a:solidFill>
                  <a:srgbClr val="646464"/>
                </a:solidFill>
              </a:rPr>
              <a:t>Тел./факс</a:t>
            </a:r>
            <a:r>
              <a:rPr lang="ru-RU" sz="1200" dirty="0" smtClean="0">
                <a:solidFill>
                  <a:srgbClr val="646464"/>
                </a:solidFill>
              </a:rPr>
              <a:t>: +7 (495) 783-79</a:t>
            </a:r>
            <a:r>
              <a:rPr lang="en-US" sz="1200" dirty="0" smtClean="0">
                <a:solidFill>
                  <a:srgbClr val="646464"/>
                </a:solidFill>
              </a:rPr>
              <a:t>-98</a:t>
            </a:r>
            <a:r>
              <a:rPr lang="ru-RU" sz="1200" dirty="0" smtClean="0">
                <a:solidFill>
                  <a:srgbClr val="646464"/>
                </a:solidFill>
              </a:rPr>
              <a:t>, info@mspbank.ru</a:t>
            </a:r>
            <a:endParaRPr lang="en-US" sz="1200" dirty="0" smtClean="0">
              <a:solidFill>
                <a:srgbClr val="646464"/>
              </a:solidFill>
            </a:endParaRPr>
          </a:p>
          <a:p>
            <a:r>
              <a:rPr lang="en-US" sz="1200" dirty="0">
                <a:solidFill>
                  <a:srgbClr val="646464"/>
                </a:solidFill>
              </a:rPr>
              <a:t>http://</a:t>
            </a:r>
            <a:r>
              <a:rPr lang="en-US" sz="1200" dirty="0" smtClean="0">
                <a:solidFill>
                  <a:srgbClr val="646464"/>
                </a:solidFill>
              </a:rPr>
              <a:t>mspbank.ru</a:t>
            </a:r>
            <a:endParaRPr lang="en-US" sz="1200" dirty="0">
              <a:solidFill>
                <a:srgbClr val="646464"/>
              </a:solidFill>
            </a:endParaRPr>
          </a:p>
          <a:p>
            <a:endParaRPr lang="ru-RU" sz="1200" dirty="0">
              <a:solidFill>
                <a:srgbClr val="646464"/>
              </a:solidFill>
            </a:endParaRPr>
          </a:p>
        </p:txBody>
      </p:sp>
    </p:spTree>
    <p:extLst>
      <p:ext uri="{BB962C8B-B14F-4D97-AF65-F5344CB8AC3E}">
        <p14:creationId xmlns:p14="http://schemas.microsoft.com/office/powerpoint/2010/main" val="326427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Специальное оформление">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Специальное оформление">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Специальное оформление">
  <a:themeElements>
    <a:clrScheme name="2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Специальное оформление">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Специальное оформление">
  <a:themeElements>
    <a:clrScheme name="1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Специальное оформление">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9553</TotalTime>
  <Words>1086</Words>
  <Application>Microsoft Office PowerPoint</Application>
  <PresentationFormat>Экран (4:3)</PresentationFormat>
  <Paragraphs>213</Paragraphs>
  <Slides>8</Slides>
  <Notes>6</Notes>
  <HiddenSlides>0</HiddenSlides>
  <MMClips>0</MMClips>
  <ScaleCrop>false</ScaleCrop>
  <HeadingPairs>
    <vt:vector size="4" baseType="variant">
      <vt:variant>
        <vt:lpstr>Тема</vt:lpstr>
      </vt:variant>
      <vt:variant>
        <vt:i4>4</vt:i4>
      </vt:variant>
      <vt:variant>
        <vt:lpstr>Заголовки слайдов</vt:lpstr>
      </vt:variant>
      <vt:variant>
        <vt:i4>8</vt:i4>
      </vt:variant>
    </vt:vector>
  </HeadingPairs>
  <TitlesOfParts>
    <vt:vector size="12" baseType="lpstr">
      <vt:lpstr>Оформление по умолчанию</vt:lpstr>
      <vt:lpstr>Специальное оформление</vt:lpstr>
      <vt:lpstr>2_Специальное оформление</vt:lpstr>
      <vt:lpstr>1_Специальное оформление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none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dubovskiy.d</dc:creator>
  <cp:lastModifiedBy> </cp:lastModifiedBy>
  <cp:revision>670</cp:revision>
  <cp:lastPrinted>2012-11-28T09:40:22Z</cp:lastPrinted>
  <dcterms:created xsi:type="dcterms:W3CDTF">2011-06-28T17:14:56Z</dcterms:created>
  <dcterms:modified xsi:type="dcterms:W3CDTF">2012-11-29T15:00:57Z</dcterms:modified>
</cp:coreProperties>
</file>