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  <p:sldMasterId id="2147484396" r:id="rId2"/>
    <p:sldMasterId id="2147483735" r:id="rId3"/>
    <p:sldMasterId id="2147483752" r:id="rId4"/>
    <p:sldMasterId id="2147483769" r:id="rId5"/>
    <p:sldMasterId id="2147483786" r:id="rId6"/>
    <p:sldMasterId id="2147483803" r:id="rId7"/>
  </p:sldMasterIdLst>
  <p:notesMasterIdLst>
    <p:notesMasterId r:id="rId32"/>
  </p:notesMasterIdLst>
  <p:handoutMasterIdLst>
    <p:handoutMasterId r:id="rId33"/>
  </p:handoutMasterIdLst>
  <p:sldIdLst>
    <p:sldId id="300" r:id="rId8"/>
    <p:sldId id="294" r:id="rId9"/>
    <p:sldId id="278" r:id="rId10"/>
    <p:sldId id="277" r:id="rId11"/>
    <p:sldId id="282" r:id="rId12"/>
    <p:sldId id="292" r:id="rId13"/>
    <p:sldId id="281" r:id="rId14"/>
    <p:sldId id="269" r:id="rId15"/>
    <p:sldId id="301" r:id="rId16"/>
    <p:sldId id="302" r:id="rId17"/>
    <p:sldId id="303" r:id="rId18"/>
    <p:sldId id="271" r:id="rId19"/>
    <p:sldId id="306" r:id="rId20"/>
    <p:sldId id="279" r:id="rId21"/>
    <p:sldId id="307" r:id="rId22"/>
    <p:sldId id="304" r:id="rId23"/>
    <p:sldId id="267" r:id="rId24"/>
    <p:sldId id="299" r:id="rId25"/>
    <p:sldId id="290" r:id="rId26"/>
    <p:sldId id="305" r:id="rId27"/>
    <p:sldId id="291" r:id="rId28"/>
    <p:sldId id="273" r:id="rId29"/>
    <p:sldId id="286" r:id="rId30"/>
    <p:sldId id="27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902"/>
    <a:srgbClr val="E03702"/>
    <a:srgbClr val="DF5703"/>
    <a:srgbClr val="D47E40"/>
    <a:srgbClr val="CC6A44"/>
    <a:srgbClr val="800000"/>
    <a:srgbClr val="A50021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6" autoAdjust="0"/>
    <p:restoredTop sz="94556" autoAdjust="0"/>
  </p:normalViewPr>
  <p:slideViewPr>
    <p:cSldViewPr>
      <p:cViewPr varScale="1">
        <p:scale>
          <a:sx n="105" d="100"/>
          <a:sy n="105" d="100"/>
        </p:scale>
        <p:origin x="-2214" y="-7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24B895-9F12-4351-A6A3-A06264B2628B}" type="datetimeFigureOut">
              <a:rPr lang="en-US"/>
              <a:pPr>
                <a:defRPr/>
              </a:pPr>
              <a:t>11/29/2012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6219AD-9034-4A35-BFB2-E82B6D654A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70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266B27-A55F-404C-861B-25C43E613F02}" type="datetimeFigureOut">
              <a:rPr lang="en-US"/>
              <a:pPr>
                <a:defRPr/>
              </a:pPr>
              <a:t>11/29/2012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C3C9FA-FA04-49C9-A53B-5F090BB9C8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51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CC3D5C-633B-495E-AE53-9705821CD6C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85775" y="2362200"/>
            <a:ext cx="8153400" cy="3200400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319837"/>
            <a:ext cx="8763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6781800" y="6248400"/>
            <a:ext cx="17526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www.mspbank.ru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650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 &amp; Tex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43600" y="2133600"/>
            <a:ext cx="2657475" cy="3419475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33400" y="2133600"/>
            <a:ext cx="5105400" cy="3429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324600"/>
            <a:ext cx="8763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7"/>
          <p:cNvSpPr txBox="1">
            <a:spLocks noChangeArrowheads="1"/>
          </p:cNvSpPr>
          <p:nvPr userDrawn="1"/>
        </p:nvSpPr>
        <p:spPr bwMode="auto">
          <a:xfrm>
            <a:off x="6781800" y="6248400"/>
            <a:ext cx="17526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www.mspbank.ru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27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6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7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9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0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1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2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3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57200" y="2295524"/>
            <a:ext cx="8229600" cy="3267075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994854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 &amp; Tex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9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11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2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3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4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5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6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7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43600" y="2133600"/>
            <a:ext cx="2657475" cy="3419475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33400" y="2133600"/>
            <a:ext cx="5105400" cy="3429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28388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7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8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1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2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4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5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7800" y="1981200"/>
            <a:ext cx="3505200" cy="3581400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524536" y="1752600"/>
            <a:ext cx="4428464" cy="3733800"/>
          </a:xfrm>
          <a:prstGeom prst="wedgeRoundRectCallou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11494128"/>
      </p:ext>
    </p:extLst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5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6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8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9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0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1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4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464545"/>
      </p:ext>
    </p:extLst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1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4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5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6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7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42457" y="1906463"/>
            <a:ext cx="2523600" cy="2556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384550" y="1906463"/>
            <a:ext cx="2523600" cy="2556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65850" y="1906463"/>
            <a:ext cx="2523600" cy="2556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50788621"/>
      </p:ext>
    </p:extLst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 &amp; Tex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11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12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3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4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5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20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21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22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635964" y="1523999"/>
            <a:ext cx="2039499" cy="203949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79431" y="1523999"/>
            <a:ext cx="3883569" cy="2039499"/>
          </a:xfrm>
          <a:prstGeom prst="roundRect">
            <a:avLst>
              <a:gd name="adj" fmla="val 12450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ct val="70000"/>
              </a:lnSpc>
              <a:buNone/>
              <a:defRPr sz="16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92496" y="1523999"/>
            <a:ext cx="2039499" cy="203949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635964" y="3764900"/>
            <a:ext cx="2039499" cy="2039499"/>
          </a:xfrm>
          <a:prstGeom prst="roundRect">
            <a:avLst>
              <a:gd name="adj" fmla="val 14447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ct val="70000"/>
              </a:lnSpc>
              <a:buNone/>
              <a:defRPr sz="16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879431" y="3764900"/>
            <a:ext cx="2039499" cy="203949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392496" y="3764900"/>
            <a:ext cx="2039499" cy="203949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510871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7800" y="1981200"/>
            <a:ext cx="3505200" cy="3581400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524536" y="1752600"/>
            <a:ext cx="4428464" cy="3733800"/>
          </a:xfrm>
          <a:prstGeom prst="wedgeRoundRectCallou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pic>
        <p:nvPicPr>
          <p:cNvPr id="17" name="Рисунок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319837"/>
            <a:ext cx="8763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7"/>
          <p:cNvSpPr txBox="1">
            <a:spLocks noChangeArrowheads="1"/>
          </p:cNvSpPr>
          <p:nvPr userDrawn="1"/>
        </p:nvSpPr>
        <p:spPr bwMode="auto">
          <a:xfrm>
            <a:off x="6781800" y="6248400"/>
            <a:ext cx="17526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www.mspbank.ru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121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Box 7"/>
          <p:cNvSpPr txBox="1">
            <a:spLocks noChangeArrowheads="1"/>
          </p:cNvSpPr>
          <p:nvPr userDrawn="1"/>
        </p:nvSpPr>
        <p:spPr bwMode="auto">
          <a:xfrm>
            <a:off x="6781800" y="6248400"/>
            <a:ext cx="17526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www.mspbank.ru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Рисунок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319837"/>
            <a:ext cx="8763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2249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42457" y="1906463"/>
            <a:ext cx="2523600" cy="2556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384550" y="1906463"/>
            <a:ext cx="2523600" cy="2556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65850" y="1906463"/>
            <a:ext cx="2523600" cy="2556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7" name="Рисунок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319837"/>
            <a:ext cx="8763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6781800" y="6248400"/>
            <a:ext cx="17526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www.mspbank.ru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473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 &amp; Tex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635964" y="1523999"/>
            <a:ext cx="2039499" cy="203949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79431" y="1523999"/>
            <a:ext cx="3883569" cy="2039499"/>
          </a:xfrm>
          <a:prstGeom prst="roundRect">
            <a:avLst>
              <a:gd name="adj" fmla="val 12450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ct val="70000"/>
              </a:lnSpc>
              <a:buNone/>
              <a:defRPr sz="16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92496" y="1523999"/>
            <a:ext cx="2039499" cy="203949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635964" y="3764900"/>
            <a:ext cx="2039499" cy="2039499"/>
          </a:xfrm>
          <a:prstGeom prst="roundRect">
            <a:avLst>
              <a:gd name="adj" fmla="val 14447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ct val="70000"/>
              </a:lnSpc>
              <a:buNone/>
              <a:defRPr sz="16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879431" y="3764900"/>
            <a:ext cx="2039499" cy="203949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392496" y="3764900"/>
            <a:ext cx="2039499" cy="203949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10" name="Рисунок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319837"/>
            <a:ext cx="8763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 userDrawn="1"/>
        </p:nvSpPr>
        <p:spPr bwMode="auto">
          <a:xfrm>
            <a:off x="6781800" y="6248400"/>
            <a:ext cx="17526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www.mspbank.ru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17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24B4-7EBA-41CD-9F5D-C40A94E9E509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C7D-804C-4196-8022-26BA8EB79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353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24B4-7EBA-41CD-9F5D-C40A94E9E509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C7D-804C-4196-8022-26BA8EB79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19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24B4-7EBA-41CD-9F5D-C40A94E9E509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C7D-804C-4196-8022-26BA8EB79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345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24B4-7EBA-41CD-9F5D-C40A94E9E509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C7D-804C-4196-8022-26BA8EB79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93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24B4-7EBA-41CD-9F5D-C40A94E9E509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C7D-804C-4196-8022-26BA8EB79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2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295400"/>
            <a:ext cx="6629400" cy="2617788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6600" spc="-15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7455" y="3989387"/>
            <a:ext cx="4645290" cy="74379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302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24B4-7EBA-41CD-9F5D-C40A94E9E509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C7D-804C-4196-8022-26BA8EB79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345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24B4-7EBA-41CD-9F5D-C40A94E9E509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C7D-804C-4196-8022-26BA8EB79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59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24B4-7EBA-41CD-9F5D-C40A94E9E509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C7D-804C-4196-8022-26BA8EB79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391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24B4-7EBA-41CD-9F5D-C40A94E9E509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C7D-804C-4196-8022-26BA8EB79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21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24B4-7EBA-41CD-9F5D-C40A94E9E509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C7D-804C-4196-8022-26BA8EB79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07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24B4-7EBA-41CD-9F5D-C40A94E9E509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C7D-804C-4196-8022-26BA8EB79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16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295400"/>
            <a:ext cx="6629400" cy="2617788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6600" spc="-15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7455" y="3989387"/>
            <a:ext cx="4645290" cy="74379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67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Insid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3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4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6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7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8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9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0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429952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 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9144000" cy="6149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4" name="Rounded Rectangle 8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5" name="Rounded Rectangle 9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7" name="Rounded Rectangle 11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8" name="Isosceles Triangle 12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0" name="Rounded Rectangle 14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5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83344642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 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9144000" cy="6149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4" name="Rounded Rectangle 8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5" name="Rounded Rectangle 9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7" name="Rounded Rectangle 11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8" name="Isosceles Triangle 12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0" name="Rounded Rectangle 14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5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4911846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 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9144000" cy="6149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6781800" y="6248400"/>
            <a:ext cx="17526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www.mspbank.ru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319837"/>
            <a:ext cx="8763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9784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3 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9144000" cy="6149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4" name="Rounded Rectangle 8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5" name="Rounded Rectangle 9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7" name="Rounded Rectangle 11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8" name="Isosceles Triangle 12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0" name="Rounded Rectangle 14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5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9627367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2 Colum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7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1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2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4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5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3875" y="2133600"/>
            <a:ext cx="8162925" cy="3429000"/>
          </a:xfrm>
        </p:spPr>
        <p:txBody>
          <a:bodyPr numCol="2" spcCol="360000">
            <a:norm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itchFamily="34" charset="0"/>
              <a:buChar char="●"/>
              <a:defRPr sz="1800">
                <a:solidFill>
                  <a:schemeClr val="bg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bg2"/>
                </a:solidFill>
              </a:defRPr>
            </a:lvl2pPr>
            <a:lvl3pPr>
              <a:buClr>
                <a:schemeClr val="tx2"/>
              </a:buClr>
              <a:defRPr sz="1400">
                <a:solidFill>
                  <a:schemeClr val="bg2"/>
                </a:solidFill>
              </a:defRPr>
            </a:lvl3pPr>
            <a:lvl4pPr>
              <a:buClr>
                <a:schemeClr val="tx2"/>
              </a:buClr>
              <a:defRPr sz="1200">
                <a:solidFill>
                  <a:schemeClr val="bg2"/>
                </a:solidFill>
              </a:defRPr>
            </a:lvl4pPr>
            <a:lvl5pPr>
              <a:buClr>
                <a:schemeClr val="tx2"/>
              </a:buCl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53235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1 Colum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6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7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9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3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6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85956" y="2133600"/>
            <a:ext cx="8200843" cy="3429000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206283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6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7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9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0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1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2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3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85775" y="2362200"/>
            <a:ext cx="8153400" cy="3200400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272956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7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8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0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3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6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42925" y="2286000"/>
            <a:ext cx="8077200" cy="3276600"/>
          </a:xfrm>
          <a:prstGeom prst="roundRect">
            <a:avLst>
              <a:gd name="adj" fmla="val 10612"/>
            </a:avLst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972090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7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8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1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2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6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7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714" y="2286001"/>
            <a:ext cx="3371486" cy="3276599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114800" y="2286000"/>
            <a:ext cx="4572000" cy="32766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354318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6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7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9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0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1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2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3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57200" y="2295524"/>
            <a:ext cx="8229600" cy="3267075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516936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 &amp; Tex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9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11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2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3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4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5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6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7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43600" y="2133600"/>
            <a:ext cx="2657475" cy="3419475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33400" y="2133600"/>
            <a:ext cx="5105400" cy="3429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081271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7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8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1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2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4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5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7800" y="1981200"/>
            <a:ext cx="3505200" cy="3581400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524536" y="1752600"/>
            <a:ext cx="4428464" cy="3733800"/>
          </a:xfrm>
          <a:prstGeom prst="wedgeRoundRectCallou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0461354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5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6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8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9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0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1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4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908501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3 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9144000" cy="6149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319837"/>
            <a:ext cx="8763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6781800" y="6248400"/>
            <a:ext cx="17526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www.mspbank.ru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23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1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4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5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6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7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42457" y="1906463"/>
            <a:ext cx="2523600" cy="2556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384550" y="1906463"/>
            <a:ext cx="2523600" cy="2556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65850" y="1906463"/>
            <a:ext cx="2523600" cy="2556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57977593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 &amp; Tex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11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12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3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4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5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20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21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22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635964" y="1523999"/>
            <a:ext cx="2039499" cy="203949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79431" y="1523999"/>
            <a:ext cx="3883569" cy="2039499"/>
          </a:xfrm>
          <a:prstGeom prst="roundRect">
            <a:avLst>
              <a:gd name="adj" fmla="val 12450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ct val="70000"/>
              </a:lnSpc>
              <a:buNone/>
              <a:defRPr sz="16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92496" y="1523999"/>
            <a:ext cx="2039499" cy="203949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635964" y="3764900"/>
            <a:ext cx="2039499" cy="2039499"/>
          </a:xfrm>
          <a:prstGeom prst="roundRect">
            <a:avLst>
              <a:gd name="adj" fmla="val 14447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ct val="70000"/>
              </a:lnSpc>
              <a:buNone/>
              <a:defRPr sz="16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879431" y="3764900"/>
            <a:ext cx="2039499" cy="203949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392496" y="3764900"/>
            <a:ext cx="2039499" cy="203949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0160435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295400"/>
            <a:ext cx="6629400" cy="2617788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6600" spc="-15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7455" y="3989387"/>
            <a:ext cx="4645290" cy="74379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65597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Insid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3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4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6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7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8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9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0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8392797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 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9144000" cy="6149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4" name="Rounded Rectangle 8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5" name="Rounded Rectangle 9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7" name="Rounded Rectangle 11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8" name="Isosceles Triangle 12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0" name="Rounded Rectangle 14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5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32263492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 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9144000" cy="6149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4" name="Rounded Rectangle 8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5" name="Rounded Rectangle 9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7" name="Rounded Rectangle 11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8" name="Isosceles Triangle 12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0" name="Rounded Rectangle 14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5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54143949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3 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9144000" cy="6149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4" name="Rounded Rectangle 8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5" name="Rounded Rectangle 9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7" name="Rounded Rectangle 11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8" name="Isosceles Triangle 12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0" name="Rounded Rectangle 14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5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4617138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2 Colum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7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1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2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4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5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3875" y="2133600"/>
            <a:ext cx="8162925" cy="3429000"/>
          </a:xfrm>
        </p:spPr>
        <p:txBody>
          <a:bodyPr numCol="2" spcCol="360000">
            <a:norm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itchFamily="34" charset="0"/>
              <a:buChar char="●"/>
              <a:defRPr sz="1800">
                <a:solidFill>
                  <a:schemeClr val="bg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bg2"/>
                </a:solidFill>
              </a:defRPr>
            </a:lvl2pPr>
            <a:lvl3pPr>
              <a:buClr>
                <a:schemeClr val="tx2"/>
              </a:buClr>
              <a:defRPr sz="1400">
                <a:solidFill>
                  <a:schemeClr val="bg2"/>
                </a:solidFill>
              </a:defRPr>
            </a:lvl3pPr>
            <a:lvl4pPr>
              <a:buClr>
                <a:schemeClr val="tx2"/>
              </a:buClr>
              <a:defRPr sz="1200">
                <a:solidFill>
                  <a:schemeClr val="bg2"/>
                </a:solidFill>
              </a:defRPr>
            </a:lvl4pPr>
            <a:lvl5pPr>
              <a:buClr>
                <a:schemeClr val="tx2"/>
              </a:buCl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13251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1 Colum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6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7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9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3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6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85956" y="2133600"/>
            <a:ext cx="8200843" cy="3429000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501219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6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7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9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0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1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2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3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85775" y="2362200"/>
            <a:ext cx="8153400" cy="3200400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18247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2 Colum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3875" y="2133600"/>
            <a:ext cx="8162925" cy="3429000"/>
          </a:xfrm>
        </p:spPr>
        <p:txBody>
          <a:bodyPr numCol="2" spcCol="360000">
            <a:norm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itchFamily="34" charset="0"/>
              <a:buChar char="●"/>
              <a:defRPr sz="1800">
                <a:solidFill>
                  <a:schemeClr val="bg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bg2"/>
                </a:solidFill>
              </a:defRPr>
            </a:lvl2pPr>
            <a:lvl3pPr>
              <a:buClr>
                <a:schemeClr val="tx2"/>
              </a:buClr>
              <a:defRPr sz="1400">
                <a:solidFill>
                  <a:schemeClr val="bg2"/>
                </a:solidFill>
              </a:defRPr>
            </a:lvl3pPr>
            <a:lvl4pPr>
              <a:buClr>
                <a:schemeClr val="tx2"/>
              </a:buClr>
              <a:defRPr sz="1200">
                <a:solidFill>
                  <a:schemeClr val="bg2"/>
                </a:solidFill>
              </a:defRPr>
            </a:lvl4pPr>
            <a:lvl5pPr>
              <a:buClr>
                <a:schemeClr val="tx2"/>
              </a:buCl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Box 7"/>
          <p:cNvSpPr txBox="1">
            <a:spLocks noChangeArrowheads="1"/>
          </p:cNvSpPr>
          <p:nvPr userDrawn="1"/>
        </p:nvSpPr>
        <p:spPr bwMode="auto">
          <a:xfrm>
            <a:off x="6781800" y="6248400"/>
            <a:ext cx="17526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www.mspbank.ru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319837"/>
            <a:ext cx="8763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2462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7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8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0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3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6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42925" y="2286000"/>
            <a:ext cx="8077200" cy="3276600"/>
          </a:xfrm>
          <a:prstGeom prst="roundRect">
            <a:avLst>
              <a:gd name="adj" fmla="val 10612"/>
            </a:avLst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954407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7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8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1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2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6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7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714" y="2286001"/>
            <a:ext cx="3371486" cy="3276599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114800" y="2286000"/>
            <a:ext cx="4572000" cy="32766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616058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6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7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9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0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1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2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3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57200" y="2295524"/>
            <a:ext cx="8229600" cy="3267075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990703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 &amp; Tex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9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11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2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3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4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5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6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7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43600" y="2133600"/>
            <a:ext cx="2657475" cy="3419475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33400" y="2133600"/>
            <a:ext cx="5105400" cy="3429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413555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7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8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1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2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4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5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7800" y="1981200"/>
            <a:ext cx="3505200" cy="3581400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524536" y="1752600"/>
            <a:ext cx="4428464" cy="3733800"/>
          </a:xfrm>
          <a:prstGeom prst="wedgeRoundRectCallou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0775493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5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6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8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9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0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1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4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527825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1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4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5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6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7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42457" y="1906463"/>
            <a:ext cx="2523600" cy="2556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384550" y="1906463"/>
            <a:ext cx="2523600" cy="2556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65850" y="1906463"/>
            <a:ext cx="2523600" cy="2556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94396924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 &amp; Tex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11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12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3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4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5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20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21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22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635964" y="1523999"/>
            <a:ext cx="2039499" cy="203949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79431" y="1523999"/>
            <a:ext cx="3883569" cy="2039499"/>
          </a:xfrm>
          <a:prstGeom prst="roundRect">
            <a:avLst>
              <a:gd name="adj" fmla="val 12450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ct val="70000"/>
              </a:lnSpc>
              <a:buNone/>
              <a:defRPr sz="16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92496" y="1523999"/>
            <a:ext cx="2039499" cy="203949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635964" y="3764900"/>
            <a:ext cx="2039499" cy="2039499"/>
          </a:xfrm>
          <a:prstGeom prst="roundRect">
            <a:avLst>
              <a:gd name="adj" fmla="val 14447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ct val="70000"/>
              </a:lnSpc>
              <a:buNone/>
              <a:defRPr sz="16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879431" y="3764900"/>
            <a:ext cx="2039499" cy="203949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392496" y="3764900"/>
            <a:ext cx="2039499" cy="203949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0639905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295400"/>
            <a:ext cx="6629400" cy="2617788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6600" spc="-15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7455" y="3989387"/>
            <a:ext cx="4645290" cy="74379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37427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Insid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3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4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6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7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8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9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0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253680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1 Colum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85956" y="2133600"/>
            <a:ext cx="8200843" cy="3429000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Box 7"/>
          <p:cNvSpPr txBox="1">
            <a:spLocks noChangeArrowheads="1"/>
          </p:cNvSpPr>
          <p:nvPr userDrawn="1"/>
        </p:nvSpPr>
        <p:spPr bwMode="auto">
          <a:xfrm>
            <a:off x="6781800" y="6248400"/>
            <a:ext cx="17526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www.mspbank.ru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324600"/>
            <a:ext cx="8763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992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 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9144000" cy="6149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4" name="Rounded Rectangle 8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5" name="Rounded Rectangle 9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7" name="Rounded Rectangle 11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8" name="Isosceles Triangle 12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0" name="Rounded Rectangle 14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5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51463234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 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9144000" cy="6149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4" name="Rounded Rectangle 8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5" name="Rounded Rectangle 9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7" name="Rounded Rectangle 11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8" name="Isosceles Triangle 12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0" name="Rounded Rectangle 14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5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71079162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3 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9144000" cy="6149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4" name="Rounded Rectangle 8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5" name="Rounded Rectangle 9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7" name="Rounded Rectangle 11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8" name="Isosceles Triangle 12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0" name="Rounded Rectangle 14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5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2042719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2 Colum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7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1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2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4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5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3875" y="2133600"/>
            <a:ext cx="8162925" cy="3429000"/>
          </a:xfrm>
        </p:spPr>
        <p:txBody>
          <a:bodyPr numCol="2" spcCol="360000">
            <a:norm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itchFamily="34" charset="0"/>
              <a:buChar char="●"/>
              <a:defRPr sz="1800">
                <a:solidFill>
                  <a:schemeClr val="bg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bg2"/>
                </a:solidFill>
              </a:defRPr>
            </a:lvl2pPr>
            <a:lvl3pPr>
              <a:buClr>
                <a:schemeClr val="tx2"/>
              </a:buClr>
              <a:defRPr sz="1400">
                <a:solidFill>
                  <a:schemeClr val="bg2"/>
                </a:solidFill>
              </a:defRPr>
            </a:lvl3pPr>
            <a:lvl4pPr>
              <a:buClr>
                <a:schemeClr val="tx2"/>
              </a:buClr>
              <a:defRPr sz="1200">
                <a:solidFill>
                  <a:schemeClr val="bg2"/>
                </a:solidFill>
              </a:defRPr>
            </a:lvl4pPr>
            <a:lvl5pPr>
              <a:buClr>
                <a:schemeClr val="tx2"/>
              </a:buCl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06230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1 Colum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6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7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9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3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6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85956" y="2133600"/>
            <a:ext cx="8200843" cy="3429000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392962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6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7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9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0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1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2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3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85775" y="2362200"/>
            <a:ext cx="8153400" cy="3200400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188918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7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8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0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3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6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42925" y="2286000"/>
            <a:ext cx="8077200" cy="3276600"/>
          </a:xfrm>
          <a:prstGeom prst="roundRect">
            <a:avLst>
              <a:gd name="adj" fmla="val 10612"/>
            </a:avLst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383158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7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8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1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2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6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7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714" y="2286001"/>
            <a:ext cx="3371486" cy="3276599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114800" y="2286000"/>
            <a:ext cx="4572000" cy="32766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673130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6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7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9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0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1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2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3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57200" y="2295524"/>
            <a:ext cx="8229600" cy="3267075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442102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 &amp; Tex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9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11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2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3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4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5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6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7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43600" y="2133600"/>
            <a:ext cx="2657475" cy="3419475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33400" y="2133600"/>
            <a:ext cx="5105400" cy="3429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24989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42925" y="2286000"/>
            <a:ext cx="8077200" cy="3276600"/>
          </a:xfrm>
          <a:prstGeom prst="roundRect">
            <a:avLst>
              <a:gd name="adj" fmla="val 10612"/>
            </a:avLst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324600"/>
            <a:ext cx="8763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6781800" y="6248400"/>
            <a:ext cx="17526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www.mspbank.ru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6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7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8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1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2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4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5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7800" y="1981200"/>
            <a:ext cx="3505200" cy="3581400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524536" y="1752600"/>
            <a:ext cx="4428464" cy="3733800"/>
          </a:xfrm>
          <a:prstGeom prst="wedgeRoundRectCallou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381427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5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6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8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9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0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1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4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750474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1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4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5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6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7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42457" y="1906463"/>
            <a:ext cx="2523600" cy="2556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384550" y="1906463"/>
            <a:ext cx="2523600" cy="2556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65850" y="1906463"/>
            <a:ext cx="2523600" cy="2556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98064397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 &amp; Tex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11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12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3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4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5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20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21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22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635964" y="1523999"/>
            <a:ext cx="2039499" cy="203949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79431" y="1523999"/>
            <a:ext cx="3883569" cy="2039499"/>
          </a:xfrm>
          <a:prstGeom prst="roundRect">
            <a:avLst>
              <a:gd name="adj" fmla="val 12450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ct val="70000"/>
              </a:lnSpc>
              <a:buNone/>
              <a:defRPr sz="16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92496" y="1523999"/>
            <a:ext cx="2039499" cy="203949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635964" y="3764900"/>
            <a:ext cx="2039499" cy="2039499"/>
          </a:xfrm>
          <a:prstGeom prst="roundRect">
            <a:avLst>
              <a:gd name="adj" fmla="val 14447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ct val="70000"/>
              </a:lnSpc>
              <a:buNone/>
              <a:defRPr sz="16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879431" y="3764900"/>
            <a:ext cx="2039499" cy="203949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392496" y="3764900"/>
            <a:ext cx="2039499" cy="203949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19734408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295400"/>
            <a:ext cx="6629400" cy="2617788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6600" spc="-15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7455" y="3989387"/>
            <a:ext cx="4645290" cy="74379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93189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Insid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3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4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6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7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8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9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0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6700729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 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9144000" cy="6149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4" name="Rounded Rectangle 8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5" name="Rounded Rectangle 9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7" name="Rounded Rectangle 11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8" name="Isosceles Triangle 12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0" name="Rounded Rectangle 14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5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8627836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 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9144000" cy="6149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4" name="Rounded Rectangle 8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5" name="Rounded Rectangle 9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7" name="Rounded Rectangle 11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8" name="Isosceles Triangle 12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0" name="Rounded Rectangle 14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5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2390793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3 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9144000" cy="6149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4" name="Rounded Rectangle 8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5" name="Rounded Rectangle 9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7" name="Rounded Rectangle 11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8" name="Isosceles Triangle 12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0" name="Rounded Rectangle 14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5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930596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2 Colum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7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1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2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4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5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3875" y="2133600"/>
            <a:ext cx="8162925" cy="3429000"/>
          </a:xfrm>
        </p:spPr>
        <p:txBody>
          <a:bodyPr numCol="2" spcCol="360000">
            <a:norm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itchFamily="34" charset="0"/>
              <a:buChar char="●"/>
              <a:defRPr sz="1800">
                <a:solidFill>
                  <a:schemeClr val="bg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bg2"/>
                </a:solidFill>
              </a:defRPr>
            </a:lvl2pPr>
            <a:lvl3pPr>
              <a:buClr>
                <a:schemeClr val="tx2"/>
              </a:buClr>
              <a:defRPr sz="1400">
                <a:solidFill>
                  <a:schemeClr val="bg2"/>
                </a:solidFill>
              </a:defRPr>
            </a:lvl3pPr>
            <a:lvl4pPr>
              <a:buClr>
                <a:schemeClr val="tx2"/>
              </a:buClr>
              <a:defRPr sz="1200">
                <a:solidFill>
                  <a:schemeClr val="bg2"/>
                </a:solidFill>
              </a:defRPr>
            </a:lvl4pPr>
            <a:lvl5pPr>
              <a:buClr>
                <a:schemeClr val="tx2"/>
              </a:buCl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658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714" y="2286001"/>
            <a:ext cx="3371486" cy="3276599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114800" y="2286000"/>
            <a:ext cx="4572000" cy="32766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568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1 Colum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6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7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9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3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6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85956" y="2133600"/>
            <a:ext cx="8200843" cy="3429000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62249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6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7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9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0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1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2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3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85775" y="2362200"/>
            <a:ext cx="8153400" cy="3200400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885868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7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8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0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3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6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42925" y="2286000"/>
            <a:ext cx="8077200" cy="3276600"/>
          </a:xfrm>
          <a:prstGeom prst="roundRect">
            <a:avLst>
              <a:gd name="adj" fmla="val 10612"/>
            </a:avLst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7069797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7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8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1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2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6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7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714" y="2286001"/>
            <a:ext cx="3371486" cy="3276599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114800" y="2286000"/>
            <a:ext cx="4572000" cy="32766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243471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6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7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9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0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1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2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3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57200" y="2295524"/>
            <a:ext cx="8229600" cy="3267075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978373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 &amp; Tex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9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11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2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3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4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5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6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7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43600" y="2133600"/>
            <a:ext cx="2657475" cy="3419475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33400" y="2133600"/>
            <a:ext cx="5105400" cy="3429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974919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7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8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1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2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4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5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7800" y="1981200"/>
            <a:ext cx="3505200" cy="3581400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524536" y="1752600"/>
            <a:ext cx="4428464" cy="3733800"/>
          </a:xfrm>
          <a:prstGeom prst="wedgeRoundRectCallou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5492508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5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6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8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9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0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1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4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304953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1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4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5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6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7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42457" y="1906463"/>
            <a:ext cx="2523600" cy="2556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384550" y="1906463"/>
            <a:ext cx="2523600" cy="2556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65850" y="1906463"/>
            <a:ext cx="2523600" cy="2556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0091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 &amp; Tex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11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12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3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4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5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20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21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22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635964" y="1523999"/>
            <a:ext cx="2039499" cy="203949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79431" y="1523999"/>
            <a:ext cx="3883569" cy="2039499"/>
          </a:xfrm>
          <a:prstGeom prst="roundRect">
            <a:avLst>
              <a:gd name="adj" fmla="val 12450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ct val="70000"/>
              </a:lnSpc>
              <a:buNone/>
              <a:defRPr sz="16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92496" y="1523999"/>
            <a:ext cx="2039499" cy="203949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635964" y="3764900"/>
            <a:ext cx="2039499" cy="2039499"/>
          </a:xfrm>
          <a:prstGeom prst="roundRect">
            <a:avLst>
              <a:gd name="adj" fmla="val 14447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ct val="70000"/>
              </a:lnSpc>
              <a:buNone/>
              <a:defRPr sz="16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879431" y="3764900"/>
            <a:ext cx="2039499" cy="203949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392496" y="3764900"/>
            <a:ext cx="2039499" cy="203949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01357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6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7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9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0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1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2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3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57200" y="2295524"/>
            <a:ext cx="8229600" cy="3267075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45773"/>
      </p:ext>
    </p:extLst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295400"/>
            <a:ext cx="6629400" cy="2617788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6600" spc="-15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7455" y="3989387"/>
            <a:ext cx="4645290" cy="74379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09026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Insid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3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4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6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7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8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9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0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41874248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 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9144000" cy="6149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4" name="Rounded Rectangle 8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5" name="Rounded Rectangle 9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7" name="Rounded Rectangle 11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8" name="Isosceles Triangle 12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0" name="Rounded Rectangle 14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5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65968929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 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9144000" cy="6149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4" name="Rounded Rectangle 8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5" name="Rounded Rectangle 9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7" name="Rounded Rectangle 11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8" name="Isosceles Triangle 12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0" name="Rounded Rectangle 14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5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329747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3 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9144000" cy="6149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4" name="Rounded Rectangle 8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5" name="Rounded Rectangle 9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7" name="Rounded Rectangle 11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8" name="Isosceles Triangle 12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0" name="Rounded Rectangle 14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5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1700319"/>
      </p:ext>
    </p:extLst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2 Colum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7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1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2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4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5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3875" y="2133600"/>
            <a:ext cx="8162925" cy="3429000"/>
          </a:xfrm>
        </p:spPr>
        <p:txBody>
          <a:bodyPr numCol="2" spcCol="360000">
            <a:norm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itchFamily="34" charset="0"/>
              <a:buChar char="●"/>
              <a:defRPr sz="1800">
                <a:solidFill>
                  <a:schemeClr val="bg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bg2"/>
                </a:solidFill>
              </a:defRPr>
            </a:lvl2pPr>
            <a:lvl3pPr>
              <a:buClr>
                <a:schemeClr val="tx2"/>
              </a:buClr>
              <a:defRPr sz="1400">
                <a:solidFill>
                  <a:schemeClr val="bg2"/>
                </a:solidFill>
              </a:defRPr>
            </a:lvl3pPr>
            <a:lvl4pPr>
              <a:buClr>
                <a:schemeClr val="tx2"/>
              </a:buClr>
              <a:defRPr sz="1200">
                <a:solidFill>
                  <a:schemeClr val="bg2"/>
                </a:solidFill>
              </a:defRPr>
            </a:lvl4pPr>
            <a:lvl5pPr>
              <a:buClr>
                <a:schemeClr val="tx2"/>
              </a:buCl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99869"/>
      </p:ext>
    </p:extLst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1 Colum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6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7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9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3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6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85956" y="2133600"/>
            <a:ext cx="8200843" cy="3429000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8082422"/>
      </p:ext>
    </p:extLst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6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7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9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0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1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2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3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85775" y="2362200"/>
            <a:ext cx="8153400" cy="3200400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547927"/>
      </p:ext>
    </p:extLst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7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8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0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1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3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6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42925" y="2286000"/>
            <a:ext cx="8077200" cy="3276600"/>
          </a:xfrm>
          <a:prstGeom prst="roundRect">
            <a:avLst>
              <a:gd name="adj" fmla="val 10612"/>
            </a:avLst>
          </a:prstGeom>
          <a:ln w="28575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426623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087688" y="6256338"/>
            <a:ext cx="3160712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Phone: +1(123) 456 78 90 | e-mail</a:t>
            </a:r>
            <a:r>
              <a:rPr lang="ru-RU" sz="105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r>
              <a:rPr lang="en-US" sz="1050" dirty="0">
                <a:solidFill>
                  <a:schemeClr val="tx2"/>
                </a:solidFill>
                <a:latin typeface="+mn-lt"/>
                <a:cs typeface="+mn-cs"/>
              </a:rPr>
              <a:t> mail@domain.com</a:t>
            </a:r>
          </a:p>
        </p:txBody>
      </p:sp>
      <p:sp>
        <p:nvSpPr>
          <p:cNvPr id="7" name="Rounded Rectangle 7"/>
          <p:cNvSpPr/>
          <p:nvPr userDrawn="1"/>
        </p:nvSpPr>
        <p:spPr>
          <a:xfrm>
            <a:off x="449263" y="6299200"/>
            <a:ext cx="736600" cy="387350"/>
          </a:xfrm>
          <a:prstGeom prst="roundRect">
            <a:avLst>
              <a:gd name="adj" fmla="val 30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YOUR</a:t>
            </a:r>
            <a:endParaRPr lang="ru-RU" sz="1600" b="1" dirty="0">
              <a:latin typeface="+mj-lt"/>
            </a:endParaRPr>
          </a:p>
        </p:txBody>
      </p:sp>
      <p:sp>
        <p:nvSpPr>
          <p:cNvPr id="8" name="Rounded Rectangle 8"/>
          <p:cNvSpPr/>
          <p:nvPr userDrawn="1"/>
        </p:nvSpPr>
        <p:spPr>
          <a:xfrm>
            <a:off x="1206500" y="6299200"/>
            <a:ext cx="736600" cy="387350"/>
          </a:xfrm>
          <a:prstGeom prst="roundRect">
            <a:avLst>
              <a:gd name="adj" fmla="val 30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150" dirty="0">
                <a:solidFill>
                  <a:schemeClr val="tx2"/>
                </a:solidFill>
                <a:latin typeface="+mj-lt"/>
              </a:rPr>
              <a:t>LOGO</a:t>
            </a:r>
            <a:endParaRPr lang="ru-RU" sz="1600" b="1" spc="-1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8297863" y="6299200"/>
            <a:ext cx="388937" cy="387350"/>
            <a:chOff x="8298000" y="6299092"/>
            <a:chExt cx="388800" cy="387458"/>
          </a:xfrm>
        </p:grpSpPr>
        <p:sp>
          <p:nvSpPr>
            <p:cNvPr id="11" name="Rounded Rectangle 10">
              <a:hlinkClick r:id="" action="ppaction://hlinkshowjump?jump=nextslide"/>
            </p:cNvPr>
            <p:cNvSpPr/>
            <p:nvPr userDrawn="1"/>
          </p:nvSpPr>
          <p:spPr>
            <a:xfrm>
              <a:off x="82980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2" name="Isosceles Triangle 11">
              <a:hlinkClick r:id="" action="ppaction://hlinkshowjump?jump=nextslide"/>
            </p:cNvPr>
            <p:cNvSpPr/>
            <p:nvPr userDrawn="1"/>
          </p:nvSpPr>
          <p:spPr>
            <a:xfrm rot="5400000" flipH="1">
              <a:off x="8443958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7688263" y="6299200"/>
            <a:ext cx="388937" cy="387350"/>
            <a:chOff x="7688400" y="6299092"/>
            <a:chExt cx="388800" cy="387458"/>
          </a:xfrm>
        </p:grpSpPr>
        <p:sp>
          <p:nvSpPr>
            <p:cNvPr id="16" name="Rounded Rectangle 13">
              <a:hlinkClick r:id="" action="ppaction://hlinkshowjump?jump=previousslide"/>
            </p:cNvPr>
            <p:cNvSpPr/>
            <p:nvPr userDrawn="1"/>
          </p:nvSpPr>
          <p:spPr>
            <a:xfrm flipH="1">
              <a:off x="7688400" y="6299092"/>
              <a:ext cx="388800" cy="387458"/>
            </a:xfrm>
            <a:prstGeom prst="roundRect">
              <a:avLst>
                <a:gd name="adj" fmla="val 3066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17" name="Isosceles Triangle 14">
              <a:hlinkClick r:id="" action="ppaction://hlinkshowjump?jump=previousslide"/>
            </p:cNvPr>
            <p:cNvSpPr/>
            <p:nvPr userDrawn="1"/>
          </p:nvSpPr>
          <p:spPr>
            <a:xfrm rot="16200000">
              <a:off x="7804207" y="6432514"/>
              <a:ext cx="127035" cy="1110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714" y="2286001"/>
            <a:ext cx="3371486" cy="3276599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114800" y="2286000"/>
            <a:ext cx="4572000" cy="32766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200" spc="-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68580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-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764072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0" r:id="rId2"/>
    <p:sldLayoutId id="2147484302" r:id="rId3"/>
    <p:sldLayoutId id="2147484304" r:id="rId4"/>
    <p:sldLayoutId id="2147484305" r:id="rId5"/>
    <p:sldLayoutId id="2147484306" r:id="rId6"/>
    <p:sldLayoutId id="2147484308" r:id="rId7"/>
    <p:sldLayoutId id="2147484309" r:id="rId8"/>
    <p:sldLayoutId id="2147484310" r:id="rId9"/>
    <p:sldLayoutId id="2147484311" r:id="rId10"/>
    <p:sldLayoutId id="2147484312" r:id="rId11"/>
    <p:sldLayoutId id="2147484313" r:id="rId12"/>
    <p:sldLayoutId id="2147484314" r:id="rId13"/>
    <p:sldLayoutId id="2147484315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924B4-7EBA-41CD-9F5D-C40A94E9E509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87C7D-804C-4196-8022-26BA8EB79E9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2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319837"/>
            <a:ext cx="8763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6781800" y="6248400"/>
            <a:ext cx="17526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www.mspbank.ru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8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338C0B-9F02-4815-9A21-3E8BB7CDAB2E}" type="datetimeFigureOut">
              <a:rPr lang="en-US"/>
              <a:pPr>
                <a:defRPr/>
              </a:pPr>
              <a:t>11/29/2012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F5C376-2C19-4449-B713-FCFCB16735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  <p:sldLayoutId id="2147484327" r:id="rId12"/>
    <p:sldLayoutId id="2147484328" r:id="rId13"/>
    <p:sldLayoutId id="2147484329" r:id="rId14"/>
    <p:sldLayoutId id="2147484330" r:id="rId15"/>
    <p:sldLayoutId id="2147484331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FE0CC9-3E9A-43FE-8DAB-C544AE67B78F}" type="datetimeFigureOut">
              <a:rPr lang="en-US"/>
              <a:pPr>
                <a:defRPr/>
              </a:pPr>
              <a:t>11/29/2012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9D6F06-438F-493A-880F-4828D9585F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  <p:sldLayoutId id="2147484343" r:id="rId12"/>
    <p:sldLayoutId id="2147484344" r:id="rId13"/>
    <p:sldLayoutId id="2147484345" r:id="rId14"/>
    <p:sldLayoutId id="2147484346" r:id="rId15"/>
    <p:sldLayoutId id="2147484347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BCE60E-0B1E-41F5-920B-639C631373DF}" type="datetimeFigureOut">
              <a:rPr lang="en-US"/>
              <a:pPr>
                <a:defRPr/>
              </a:pPr>
              <a:t>11/29/2012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907432-DB7B-4D26-9092-9AC978FC85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  <p:sldLayoutId id="2147484359" r:id="rId12"/>
    <p:sldLayoutId id="2147484360" r:id="rId13"/>
    <p:sldLayoutId id="2147484361" r:id="rId14"/>
    <p:sldLayoutId id="2147484362" r:id="rId15"/>
    <p:sldLayoutId id="2147484363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B58137-ACF7-4DED-B66F-C7B41C2526B2}" type="datetimeFigureOut">
              <a:rPr lang="en-US"/>
              <a:pPr>
                <a:defRPr/>
              </a:pPr>
              <a:t>11/29/2012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48F467-8901-4646-8EFC-C70A43AE6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  <p:sldLayoutId id="2147484375" r:id="rId12"/>
    <p:sldLayoutId id="2147484376" r:id="rId13"/>
    <p:sldLayoutId id="2147484377" r:id="rId14"/>
    <p:sldLayoutId id="2147484378" r:id="rId15"/>
    <p:sldLayoutId id="2147484379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21FBF0-A0A8-42FA-AC75-5CF2A5BB05E9}" type="datetimeFigureOut">
              <a:rPr lang="en-US"/>
              <a:pPr>
                <a:defRPr/>
              </a:pPr>
              <a:t>11/29/2012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0303F5-2861-4F9A-A99E-33DBF12446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  <p:sldLayoutId id="2147484392" r:id="rId13"/>
    <p:sldLayoutId id="2147484393" r:id="rId14"/>
    <p:sldLayoutId id="2147484394" r:id="rId15"/>
    <p:sldLayoutId id="2147484395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Quicksand Bold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ular Callout 1"/>
          <p:cNvSpPr/>
          <p:nvPr/>
        </p:nvSpPr>
        <p:spPr>
          <a:xfrm>
            <a:off x="5867400" y="609600"/>
            <a:ext cx="3124200" cy="1600200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8900">
            <a:solidFill>
              <a:srgbClr val="FF690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ounded Rectangular Callout 1"/>
          <p:cNvSpPr/>
          <p:nvPr/>
        </p:nvSpPr>
        <p:spPr>
          <a:xfrm>
            <a:off x="381000" y="2700338"/>
            <a:ext cx="5410200" cy="316706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550" y="3122613"/>
            <a:ext cx="4489450" cy="1754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  <p:sp>
        <p:nvSpPr>
          <p:cNvPr id="105477" name="Text Box 7"/>
          <p:cNvSpPr txBox="1">
            <a:spLocks noChangeArrowheads="1"/>
          </p:cNvSpPr>
          <p:nvPr/>
        </p:nvSpPr>
        <p:spPr bwMode="auto">
          <a:xfrm>
            <a:off x="1828800" y="5991225"/>
            <a:ext cx="2438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sz="1600">
                <a:latin typeface="Arial" charset="0"/>
              </a:rPr>
              <a:t>www.mspbank.ru</a:t>
            </a:r>
            <a:endParaRPr lang="ru-RU" sz="1600">
              <a:latin typeface="Arial" charset="0"/>
            </a:endParaRPr>
          </a:p>
        </p:txBody>
      </p:sp>
      <p:pic>
        <p:nvPicPr>
          <p:cNvPr id="105478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88913"/>
            <a:ext cx="388778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Text Box 4"/>
          <p:cNvSpPr txBox="1">
            <a:spLocks noChangeArrowheads="1"/>
          </p:cNvSpPr>
          <p:nvPr/>
        </p:nvSpPr>
        <p:spPr bwMode="auto">
          <a:xfrm>
            <a:off x="5943600" y="971550"/>
            <a:ext cx="29718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  <a:latin typeface="Arial" charset="0"/>
              </a:rPr>
              <a:t>мастер-класс</a:t>
            </a:r>
          </a:p>
        </p:txBody>
      </p:sp>
      <p:pic>
        <p:nvPicPr>
          <p:cNvPr id="2" name="shiska_new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96050" y="2724150"/>
            <a:ext cx="1809750" cy="2609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наши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партнеры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219700" y="2667000"/>
            <a:ext cx="1943100" cy="1905000"/>
          </a:xfrm>
          <a:custGeom>
            <a:avLst/>
            <a:gdLst>
              <a:gd name="connsiteX0" fmla="*/ 0 w 1555072"/>
              <a:gd name="connsiteY0" fmla="*/ 777536 h 1555072"/>
              <a:gd name="connsiteX1" fmla="*/ 777536 w 1555072"/>
              <a:gd name="connsiteY1" fmla="*/ 0 h 1555072"/>
              <a:gd name="connsiteX2" fmla="*/ 1555072 w 1555072"/>
              <a:gd name="connsiteY2" fmla="*/ 777536 h 1555072"/>
              <a:gd name="connsiteX3" fmla="*/ 777536 w 1555072"/>
              <a:gd name="connsiteY3" fmla="*/ 1555072 h 1555072"/>
              <a:gd name="connsiteX4" fmla="*/ 0 w 1555072"/>
              <a:gd name="connsiteY4" fmla="*/ 777536 h 155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072" h="1555072">
                <a:moveTo>
                  <a:pt x="0" y="777536"/>
                </a:moveTo>
                <a:cubicBezTo>
                  <a:pt x="0" y="348115"/>
                  <a:pt x="348115" y="0"/>
                  <a:pt x="777536" y="0"/>
                </a:cubicBezTo>
                <a:cubicBezTo>
                  <a:pt x="1206957" y="0"/>
                  <a:pt x="1555072" y="348115"/>
                  <a:pt x="1555072" y="777536"/>
                </a:cubicBezTo>
                <a:cubicBezTo>
                  <a:pt x="1555072" y="1206957"/>
                  <a:pt x="1206957" y="1555072"/>
                  <a:pt x="777536" y="1555072"/>
                </a:cubicBezTo>
                <a:cubicBezTo>
                  <a:pt x="348115" y="1555072"/>
                  <a:pt x="0" y="1206957"/>
                  <a:pt x="0" y="777536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39165" tIns="239165" rIns="239165" bIns="239165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МСП Банк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 rot="14712928">
            <a:off x="5655469" y="2545557"/>
            <a:ext cx="261937" cy="38100"/>
          </a:xfrm>
          <a:custGeom>
            <a:avLst/>
            <a:gdLst>
              <a:gd name="connsiteX0" fmla="*/ 0 w 262432"/>
              <a:gd name="connsiteY0" fmla="*/ 18530 h 37061"/>
              <a:gd name="connsiteX1" fmla="*/ 262432 w 262432"/>
              <a:gd name="connsiteY1" fmla="*/ 18530 h 3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432" h="37061">
                <a:moveTo>
                  <a:pt x="0" y="18530"/>
                </a:moveTo>
                <a:lnTo>
                  <a:pt x="262432" y="1853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37354" tIns="11970" rIns="137356" bIns="11969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500" dirty="0"/>
          </a:p>
        </p:txBody>
      </p:sp>
      <p:sp>
        <p:nvSpPr>
          <p:cNvPr id="9" name="Freeform 8"/>
          <p:cNvSpPr/>
          <p:nvPr/>
        </p:nvSpPr>
        <p:spPr>
          <a:xfrm>
            <a:off x="4921250" y="1185863"/>
            <a:ext cx="1250950" cy="1252537"/>
          </a:xfrm>
          <a:custGeom>
            <a:avLst/>
            <a:gdLst>
              <a:gd name="connsiteX0" fmla="*/ 0 w 1251368"/>
              <a:gd name="connsiteY0" fmla="*/ 625684 h 1251368"/>
              <a:gd name="connsiteX1" fmla="*/ 625684 w 1251368"/>
              <a:gd name="connsiteY1" fmla="*/ 0 h 1251368"/>
              <a:gd name="connsiteX2" fmla="*/ 1251368 w 1251368"/>
              <a:gd name="connsiteY2" fmla="*/ 625684 h 1251368"/>
              <a:gd name="connsiteX3" fmla="*/ 625684 w 1251368"/>
              <a:gd name="connsiteY3" fmla="*/ 1251368 h 1251368"/>
              <a:gd name="connsiteX4" fmla="*/ 0 w 1251368"/>
              <a:gd name="connsiteY4" fmla="*/ 625684 h 125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368" h="1251368">
                <a:moveTo>
                  <a:pt x="0" y="625684"/>
                </a:moveTo>
                <a:cubicBezTo>
                  <a:pt x="0" y="280128"/>
                  <a:pt x="280128" y="0"/>
                  <a:pt x="625684" y="0"/>
                </a:cubicBezTo>
                <a:cubicBezTo>
                  <a:pt x="971240" y="0"/>
                  <a:pt x="1251368" y="280128"/>
                  <a:pt x="1251368" y="625684"/>
                </a:cubicBezTo>
                <a:cubicBezTo>
                  <a:pt x="1251368" y="971240"/>
                  <a:pt x="971240" y="1251368"/>
                  <a:pt x="625684" y="1251368"/>
                </a:cubicBezTo>
                <a:cubicBezTo>
                  <a:pt x="280128" y="1251368"/>
                  <a:pt x="0" y="971240"/>
                  <a:pt x="0" y="625684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3419" tIns="193419" rIns="193419" bIns="193419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СВЯЗЬ-БАНК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 rot="19285714">
            <a:off x="6994525" y="2933700"/>
            <a:ext cx="261938" cy="36513"/>
          </a:xfrm>
          <a:custGeom>
            <a:avLst/>
            <a:gdLst>
              <a:gd name="connsiteX0" fmla="*/ 0 w 262432"/>
              <a:gd name="connsiteY0" fmla="*/ 18530 h 37061"/>
              <a:gd name="connsiteX1" fmla="*/ 262432 w 262432"/>
              <a:gd name="connsiteY1" fmla="*/ 18530 h 3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432" h="37061">
                <a:moveTo>
                  <a:pt x="0" y="18530"/>
                </a:moveTo>
                <a:lnTo>
                  <a:pt x="262432" y="1853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37354" tIns="11969" rIns="137356" bIns="11970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500" dirty="0"/>
          </a:p>
        </p:txBody>
      </p:sp>
      <p:sp>
        <p:nvSpPr>
          <p:cNvPr id="11" name="Freeform 10"/>
          <p:cNvSpPr/>
          <p:nvPr/>
        </p:nvSpPr>
        <p:spPr>
          <a:xfrm>
            <a:off x="7315200" y="1719263"/>
            <a:ext cx="1250950" cy="1252537"/>
          </a:xfrm>
          <a:custGeom>
            <a:avLst/>
            <a:gdLst>
              <a:gd name="connsiteX0" fmla="*/ 0 w 1251368"/>
              <a:gd name="connsiteY0" fmla="*/ 625684 h 1251368"/>
              <a:gd name="connsiteX1" fmla="*/ 625684 w 1251368"/>
              <a:gd name="connsiteY1" fmla="*/ 0 h 1251368"/>
              <a:gd name="connsiteX2" fmla="*/ 1251368 w 1251368"/>
              <a:gd name="connsiteY2" fmla="*/ 625684 h 1251368"/>
              <a:gd name="connsiteX3" fmla="*/ 625684 w 1251368"/>
              <a:gd name="connsiteY3" fmla="*/ 1251368 h 1251368"/>
              <a:gd name="connsiteX4" fmla="*/ 0 w 1251368"/>
              <a:gd name="connsiteY4" fmla="*/ 625684 h 125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368" h="1251368">
                <a:moveTo>
                  <a:pt x="0" y="625684"/>
                </a:moveTo>
                <a:cubicBezTo>
                  <a:pt x="0" y="280128"/>
                  <a:pt x="280128" y="0"/>
                  <a:pt x="625684" y="0"/>
                </a:cubicBezTo>
                <a:cubicBezTo>
                  <a:pt x="971240" y="0"/>
                  <a:pt x="1251368" y="280128"/>
                  <a:pt x="1251368" y="625684"/>
                </a:cubicBezTo>
                <a:cubicBezTo>
                  <a:pt x="1251368" y="971240"/>
                  <a:pt x="971240" y="1251368"/>
                  <a:pt x="625684" y="1251368"/>
                </a:cubicBezTo>
                <a:cubicBezTo>
                  <a:pt x="280128" y="1251368"/>
                  <a:pt x="0" y="971240"/>
                  <a:pt x="0" y="625684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3419" tIns="193419" rIns="193419" bIns="193419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 БАРС БАНК 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rot="1492949">
            <a:off x="7056438" y="4168775"/>
            <a:ext cx="263525" cy="38100"/>
          </a:xfrm>
          <a:custGeom>
            <a:avLst/>
            <a:gdLst>
              <a:gd name="connsiteX0" fmla="*/ 0 w 262432"/>
              <a:gd name="connsiteY0" fmla="*/ 18530 h 37061"/>
              <a:gd name="connsiteX1" fmla="*/ 262432 w 262432"/>
              <a:gd name="connsiteY1" fmla="*/ 18530 h 3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432" h="37061">
                <a:moveTo>
                  <a:pt x="0" y="18530"/>
                </a:moveTo>
                <a:lnTo>
                  <a:pt x="262432" y="1853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37356" tIns="11969" rIns="137354" bIns="11970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500" dirty="0"/>
          </a:p>
        </p:txBody>
      </p:sp>
      <p:sp>
        <p:nvSpPr>
          <p:cNvPr id="13" name="Freeform 12"/>
          <p:cNvSpPr/>
          <p:nvPr/>
        </p:nvSpPr>
        <p:spPr>
          <a:xfrm>
            <a:off x="7359650" y="4159250"/>
            <a:ext cx="1250950" cy="1250950"/>
          </a:xfrm>
          <a:custGeom>
            <a:avLst/>
            <a:gdLst>
              <a:gd name="connsiteX0" fmla="*/ 0 w 1251368"/>
              <a:gd name="connsiteY0" fmla="*/ 625684 h 1251368"/>
              <a:gd name="connsiteX1" fmla="*/ 625684 w 1251368"/>
              <a:gd name="connsiteY1" fmla="*/ 0 h 1251368"/>
              <a:gd name="connsiteX2" fmla="*/ 1251368 w 1251368"/>
              <a:gd name="connsiteY2" fmla="*/ 625684 h 1251368"/>
              <a:gd name="connsiteX3" fmla="*/ 625684 w 1251368"/>
              <a:gd name="connsiteY3" fmla="*/ 1251368 h 1251368"/>
              <a:gd name="connsiteX4" fmla="*/ 0 w 1251368"/>
              <a:gd name="connsiteY4" fmla="*/ 625684 h 125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368" h="1251368">
                <a:moveTo>
                  <a:pt x="0" y="625684"/>
                </a:moveTo>
                <a:cubicBezTo>
                  <a:pt x="0" y="280128"/>
                  <a:pt x="280128" y="0"/>
                  <a:pt x="625684" y="0"/>
                </a:cubicBezTo>
                <a:cubicBezTo>
                  <a:pt x="971240" y="0"/>
                  <a:pt x="1251368" y="280128"/>
                  <a:pt x="1251368" y="625684"/>
                </a:cubicBezTo>
                <a:cubicBezTo>
                  <a:pt x="1251368" y="971240"/>
                  <a:pt x="971240" y="1251368"/>
                  <a:pt x="625684" y="1251368"/>
                </a:cubicBezTo>
                <a:cubicBezTo>
                  <a:pt x="280128" y="1251368"/>
                  <a:pt x="0" y="971240"/>
                  <a:pt x="0" y="625684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3419" tIns="193419" rIns="193419" bIns="193419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ЮНИАСТ-РУМ БАНК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 rot="3346784">
            <a:off x="6586538" y="4587875"/>
            <a:ext cx="261937" cy="36513"/>
          </a:xfrm>
          <a:custGeom>
            <a:avLst/>
            <a:gdLst>
              <a:gd name="connsiteX0" fmla="*/ 0 w 262432"/>
              <a:gd name="connsiteY0" fmla="*/ 18530 h 37061"/>
              <a:gd name="connsiteX1" fmla="*/ 262432 w 262432"/>
              <a:gd name="connsiteY1" fmla="*/ 18530 h 3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432" h="37061">
                <a:moveTo>
                  <a:pt x="0" y="18530"/>
                </a:moveTo>
                <a:lnTo>
                  <a:pt x="262432" y="1853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37355" tIns="11970" rIns="137355" bIns="11969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500" dirty="0"/>
          </a:p>
        </p:txBody>
      </p:sp>
      <p:sp>
        <p:nvSpPr>
          <p:cNvPr id="16" name="Freeform 15"/>
          <p:cNvSpPr/>
          <p:nvPr/>
        </p:nvSpPr>
        <p:spPr>
          <a:xfrm rot="17051217">
            <a:off x="5786438" y="4684712"/>
            <a:ext cx="261938" cy="36513"/>
          </a:xfrm>
          <a:custGeom>
            <a:avLst/>
            <a:gdLst>
              <a:gd name="connsiteX0" fmla="*/ 0 w 262432"/>
              <a:gd name="connsiteY0" fmla="*/ 18530 h 37061"/>
              <a:gd name="connsiteX1" fmla="*/ 262432 w 262432"/>
              <a:gd name="connsiteY1" fmla="*/ 18530 h 3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432" h="37061">
                <a:moveTo>
                  <a:pt x="262432" y="18531"/>
                </a:moveTo>
                <a:lnTo>
                  <a:pt x="0" y="18531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37354" tIns="11970" rIns="137357" bIns="11970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500" dirty="0"/>
          </a:p>
        </p:txBody>
      </p:sp>
      <p:sp>
        <p:nvSpPr>
          <p:cNvPr id="17" name="Freeform 16"/>
          <p:cNvSpPr/>
          <p:nvPr/>
        </p:nvSpPr>
        <p:spPr>
          <a:xfrm>
            <a:off x="5073650" y="4845050"/>
            <a:ext cx="1250950" cy="1250950"/>
          </a:xfrm>
          <a:custGeom>
            <a:avLst/>
            <a:gdLst>
              <a:gd name="connsiteX0" fmla="*/ 0 w 1251368"/>
              <a:gd name="connsiteY0" fmla="*/ 625684 h 1251368"/>
              <a:gd name="connsiteX1" fmla="*/ 625684 w 1251368"/>
              <a:gd name="connsiteY1" fmla="*/ 0 h 1251368"/>
              <a:gd name="connsiteX2" fmla="*/ 1251368 w 1251368"/>
              <a:gd name="connsiteY2" fmla="*/ 625684 h 1251368"/>
              <a:gd name="connsiteX3" fmla="*/ 625684 w 1251368"/>
              <a:gd name="connsiteY3" fmla="*/ 1251368 h 1251368"/>
              <a:gd name="connsiteX4" fmla="*/ 0 w 1251368"/>
              <a:gd name="connsiteY4" fmla="*/ 625684 h 125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368" h="1251368">
                <a:moveTo>
                  <a:pt x="0" y="625684"/>
                </a:moveTo>
                <a:cubicBezTo>
                  <a:pt x="0" y="280128"/>
                  <a:pt x="280128" y="0"/>
                  <a:pt x="625684" y="0"/>
                </a:cubicBezTo>
                <a:cubicBezTo>
                  <a:pt x="971240" y="0"/>
                  <a:pt x="1251368" y="280128"/>
                  <a:pt x="1251368" y="625684"/>
                </a:cubicBezTo>
                <a:cubicBezTo>
                  <a:pt x="1251368" y="971240"/>
                  <a:pt x="971240" y="1251368"/>
                  <a:pt x="625684" y="1251368"/>
                </a:cubicBezTo>
                <a:cubicBezTo>
                  <a:pt x="280128" y="1251368"/>
                  <a:pt x="0" y="971240"/>
                  <a:pt x="0" y="625684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3419" tIns="193419" rIns="193419" bIns="193419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НОМОС-БАНК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 rot="19216446">
            <a:off x="5087938" y="4194175"/>
            <a:ext cx="263525" cy="38100"/>
          </a:xfrm>
          <a:custGeom>
            <a:avLst/>
            <a:gdLst>
              <a:gd name="connsiteX0" fmla="*/ 0 w 262432"/>
              <a:gd name="connsiteY0" fmla="*/ 18530 h 37061"/>
              <a:gd name="connsiteX1" fmla="*/ 262432 w 262432"/>
              <a:gd name="connsiteY1" fmla="*/ 18530 h 3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432" h="37061">
                <a:moveTo>
                  <a:pt x="262432" y="18531"/>
                </a:moveTo>
                <a:lnTo>
                  <a:pt x="0" y="18531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37354" tIns="11970" rIns="137357" bIns="11970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500" dirty="0"/>
          </a:p>
        </p:txBody>
      </p:sp>
      <p:sp>
        <p:nvSpPr>
          <p:cNvPr id="19" name="Freeform 18"/>
          <p:cNvSpPr/>
          <p:nvPr/>
        </p:nvSpPr>
        <p:spPr>
          <a:xfrm>
            <a:off x="3930650" y="4311650"/>
            <a:ext cx="1250950" cy="1250950"/>
          </a:xfrm>
          <a:custGeom>
            <a:avLst/>
            <a:gdLst>
              <a:gd name="connsiteX0" fmla="*/ 0 w 1251368"/>
              <a:gd name="connsiteY0" fmla="*/ 625684 h 1251368"/>
              <a:gd name="connsiteX1" fmla="*/ 625684 w 1251368"/>
              <a:gd name="connsiteY1" fmla="*/ 0 h 1251368"/>
              <a:gd name="connsiteX2" fmla="*/ 1251368 w 1251368"/>
              <a:gd name="connsiteY2" fmla="*/ 625684 h 1251368"/>
              <a:gd name="connsiteX3" fmla="*/ 625684 w 1251368"/>
              <a:gd name="connsiteY3" fmla="*/ 1251368 h 1251368"/>
              <a:gd name="connsiteX4" fmla="*/ 0 w 1251368"/>
              <a:gd name="connsiteY4" fmla="*/ 625684 h 125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368" h="1251368">
                <a:moveTo>
                  <a:pt x="0" y="625684"/>
                </a:moveTo>
                <a:cubicBezTo>
                  <a:pt x="0" y="280128"/>
                  <a:pt x="280128" y="0"/>
                  <a:pt x="625684" y="0"/>
                </a:cubicBezTo>
                <a:cubicBezTo>
                  <a:pt x="971240" y="0"/>
                  <a:pt x="1251368" y="280128"/>
                  <a:pt x="1251368" y="625684"/>
                </a:cubicBezTo>
                <a:cubicBezTo>
                  <a:pt x="1251368" y="971240"/>
                  <a:pt x="971240" y="1251368"/>
                  <a:pt x="625684" y="1251368"/>
                </a:cubicBezTo>
                <a:cubicBezTo>
                  <a:pt x="280128" y="1251368"/>
                  <a:pt x="0" y="971240"/>
                  <a:pt x="0" y="625684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3419" tIns="193419" rIns="193419" bIns="193419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АНО «АПМБ»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 rot="2346652">
            <a:off x="5165725" y="2897188"/>
            <a:ext cx="261938" cy="36512"/>
          </a:xfrm>
          <a:custGeom>
            <a:avLst/>
            <a:gdLst>
              <a:gd name="connsiteX0" fmla="*/ 0 w 262432"/>
              <a:gd name="connsiteY0" fmla="*/ 18530 h 37061"/>
              <a:gd name="connsiteX1" fmla="*/ 262432 w 262432"/>
              <a:gd name="connsiteY1" fmla="*/ 18530 h 3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432" h="37061">
                <a:moveTo>
                  <a:pt x="262432" y="18531"/>
                </a:moveTo>
                <a:lnTo>
                  <a:pt x="0" y="18531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37356" tIns="11970" rIns="137354" bIns="11970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500" dirty="0"/>
          </a:p>
        </p:txBody>
      </p:sp>
      <p:sp>
        <p:nvSpPr>
          <p:cNvPr id="21" name="Freeform 20"/>
          <p:cNvSpPr/>
          <p:nvPr/>
        </p:nvSpPr>
        <p:spPr>
          <a:xfrm>
            <a:off x="3581400" y="3090863"/>
            <a:ext cx="1250950" cy="1252537"/>
          </a:xfrm>
          <a:custGeom>
            <a:avLst/>
            <a:gdLst>
              <a:gd name="connsiteX0" fmla="*/ 0 w 1251368"/>
              <a:gd name="connsiteY0" fmla="*/ 625684 h 1251368"/>
              <a:gd name="connsiteX1" fmla="*/ 625684 w 1251368"/>
              <a:gd name="connsiteY1" fmla="*/ 0 h 1251368"/>
              <a:gd name="connsiteX2" fmla="*/ 1251368 w 1251368"/>
              <a:gd name="connsiteY2" fmla="*/ 625684 h 1251368"/>
              <a:gd name="connsiteX3" fmla="*/ 625684 w 1251368"/>
              <a:gd name="connsiteY3" fmla="*/ 1251368 h 1251368"/>
              <a:gd name="connsiteX4" fmla="*/ 0 w 1251368"/>
              <a:gd name="connsiteY4" fmla="*/ 625684 h 125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368" h="1251368">
                <a:moveTo>
                  <a:pt x="0" y="625684"/>
                </a:moveTo>
                <a:cubicBezTo>
                  <a:pt x="0" y="280128"/>
                  <a:pt x="280128" y="0"/>
                  <a:pt x="625684" y="0"/>
                </a:cubicBezTo>
                <a:cubicBezTo>
                  <a:pt x="971240" y="0"/>
                  <a:pt x="1251368" y="280128"/>
                  <a:pt x="1251368" y="625684"/>
                </a:cubicBezTo>
                <a:cubicBezTo>
                  <a:pt x="1251368" y="971240"/>
                  <a:pt x="971240" y="1251368"/>
                  <a:pt x="625684" y="1251368"/>
                </a:cubicBezTo>
                <a:cubicBezTo>
                  <a:pt x="280128" y="1251368"/>
                  <a:pt x="0" y="971240"/>
                  <a:pt x="0" y="625684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3419" tIns="193419" rIns="193419" bIns="193419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ВТБ 24 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11"/>
          <p:cNvSpPr/>
          <p:nvPr/>
        </p:nvSpPr>
        <p:spPr>
          <a:xfrm>
            <a:off x="7204075" y="3619500"/>
            <a:ext cx="263525" cy="38100"/>
          </a:xfrm>
          <a:custGeom>
            <a:avLst/>
            <a:gdLst>
              <a:gd name="connsiteX0" fmla="*/ 0 w 262432"/>
              <a:gd name="connsiteY0" fmla="*/ 18530 h 37061"/>
              <a:gd name="connsiteX1" fmla="*/ 262432 w 262432"/>
              <a:gd name="connsiteY1" fmla="*/ 18530 h 3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432" h="37061">
                <a:moveTo>
                  <a:pt x="0" y="18530"/>
                </a:moveTo>
                <a:lnTo>
                  <a:pt x="262432" y="1853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37356" tIns="11969" rIns="137354" bIns="11970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500" dirty="0"/>
          </a:p>
        </p:txBody>
      </p:sp>
      <p:sp>
        <p:nvSpPr>
          <p:cNvPr id="26" name="Freeform 11"/>
          <p:cNvSpPr/>
          <p:nvPr/>
        </p:nvSpPr>
        <p:spPr>
          <a:xfrm rot="17666061">
            <a:off x="6416675" y="2519363"/>
            <a:ext cx="263525" cy="38100"/>
          </a:xfrm>
          <a:custGeom>
            <a:avLst/>
            <a:gdLst>
              <a:gd name="connsiteX0" fmla="*/ 0 w 262432"/>
              <a:gd name="connsiteY0" fmla="*/ 18530 h 37061"/>
              <a:gd name="connsiteX1" fmla="*/ 262432 w 262432"/>
              <a:gd name="connsiteY1" fmla="*/ 18530 h 3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432" h="37061">
                <a:moveTo>
                  <a:pt x="0" y="18530"/>
                </a:moveTo>
                <a:lnTo>
                  <a:pt x="262432" y="1853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37356" tIns="11969" rIns="137354" bIns="11970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500" dirty="0"/>
          </a:p>
        </p:txBody>
      </p:sp>
      <p:sp>
        <p:nvSpPr>
          <p:cNvPr id="27" name="Freeform 12"/>
          <p:cNvSpPr/>
          <p:nvPr/>
        </p:nvSpPr>
        <p:spPr>
          <a:xfrm>
            <a:off x="7620000" y="2940050"/>
            <a:ext cx="1250950" cy="1250950"/>
          </a:xfrm>
          <a:custGeom>
            <a:avLst/>
            <a:gdLst>
              <a:gd name="connsiteX0" fmla="*/ 0 w 1251368"/>
              <a:gd name="connsiteY0" fmla="*/ 625684 h 1251368"/>
              <a:gd name="connsiteX1" fmla="*/ 625684 w 1251368"/>
              <a:gd name="connsiteY1" fmla="*/ 0 h 1251368"/>
              <a:gd name="connsiteX2" fmla="*/ 1251368 w 1251368"/>
              <a:gd name="connsiteY2" fmla="*/ 625684 h 1251368"/>
              <a:gd name="connsiteX3" fmla="*/ 625684 w 1251368"/>
              <a:gd name="connsiteY3" fmla="*/ 1251368 h 1251368"/>
              <a:gd name="connsiteX4" fmla="*/ 0 w 1251368"/>
              <a:gd name="connsiteY4" fmla="*/ 625684 h 125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368" h="1251368">
                <a:moveTo>
                  <a:pt x="0" y="625684"/>
                </a:moveTo>
                <a:cubicBezTo>
                  <a:pt x="0" y="280128"/>
                  <a:pt x="280128" y="0"/>
                  <a:pt x="625684" y="0"/>
                </a:cubicBezTo>
                <a:cubicBezTo>
                  <a:pt x="971240" y="0"/>
                  <a:pt x="1251368" y="280128"/>
                  <a:pt x="1251368" y="625684"/>
                </a:cubicBezTo>
                <a:cubicBezTo>
                  <a:pt x="1251368" y="971240"/>
                  <a:pt x="971240" y="1251368"/>
                  <a:pt x="625684" y="1251368"/>
                </a:cubicBezTo>
                <a:cubicBezTo>
                  <a:pt x="280128" y="1251368"/>
                  <a:pt x="0" y="971240"/>
                  <a:pt x="0" y="625684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3419" tIns="193419" rIns="193419" bIns="193419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НБД-БАНК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reeform 12"/>
          <p:cNvSpPr/>
          <p:nvPr/>
        </p:nvSpPr>
        <p:spPr>
          <a:xfrm>
            <a:off x="6172200" y="1187450"/>
            <a:ext cx="1250950" cy="1250950"/>
          </a:xfrm>
          <a:custGeom>
            <a:avLst/>
            <a:gdLst>
              <a:gd name="connsiteX0" fmla="*/ 0 w 1251368"/>
              <a:gd name="connsiteY0" fmla="*/ 625684 h 1251368"/>
              <a:gd name="connsiteX1" fmla="*/ 625684 w 1251368"/>
              <a:gd name="connsiteY1" fmla="*/ 0 h 1251368"/>
              <a:gd name="connsiteX2" fmla="*/ 1251368 w 1251368"/>
              <a:gd name="connsiteY2" fmla="*/ 625684 h 1251368"/>
              <a:gd name="connsiteX3" fmla="*/ 625684 w 1251368"/>
              <a:gd name="connsiteY3" fmla="*/ 1251368 h 1251368"/>
              <a:gd name="connsiteX4" fmla="*/ 0 w 1251368"/>
              <a:gd name="connsiteY4" fmla="*/ 625684 h 125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368" h="1251368">
                <a:moveTo>
                  <a:pt x="0" y="625684"/>
                </a:moveTo>
                <a:cubicBezTo>
                  <a:pt x="0" y="280128"/>
                  <a:pt x="280128" y="0"/>
                  <a:pt x="625684" y="0"/>
                </a:cubicBezTo>
                <a:cubicBezTo>
                  <a:pt x="971240" y="0"/>
                  <a:pt x="1251368" y="280128"/>
                  <a:pt x="1251368" y="625684"/>
                </a:cubicBezTo>
                <a:cubicBezTo>
                  <a:pt x="1251368" y="971240"/>
                  <a:pt x="971240" y="1251368"/>
                  <a:pt x="625684" y="1251368"/>
                </a:cubicBezTo>
                <a:cubicBezTo>
                  <a:pt x="280128" y="1251368"/>
                  <a:pt x="0" y="971240"/>
                  <a:pt x="0" y="625684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3419" tIns="193419" rIns="193419" bIns="193419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БАНК МОСКВЫ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Freeform 12"/>
          <p:cNvSpPr/>
          <p:nvPr/>
        </p:nvSpPr>
        <p:spPr>
          <a:xfrm>
            <a:off x="3886200" y="1873250"/>
            <a:ext cx="1250950" cy="1250950"/>
          </a:xfrm>
          <a:custGeom>
            <a:avLst/>
            <a:gdLst>
              <a:gd name="connsiteX0" fmla="*/ 0 w 1251368"/>
              <a:gd name="connsiteY0" fmla="*/ 625684 h 1251368"/>
              <a:gd name="connsiteX1" fmla="*/ 625684 w 1251368"/>
              <a:gd name="connsiteY1" fmla="*/ 0 h 1251368"/>
              <a:gd name="connsiteX2" fmla="*/ 1251368 w 1251368"/>
              <a:gd name="connsiteY2" fmla="*/ 625684 h 1251368"/>
              <a:gd name="connsiteX3" fmla="*/ 625684 w 1251368"/>
              <a:gd name="connsiteY3" fmla="*/ 1251368 h 1251368"/>
              <a:gd name="connsiteX4" fmla="*/ 0 w 1251368"/>
              <a:gd name="connsiteY4" fmla="*/ 625684 h 125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368" h="1251368">
                <a:moveTo>
                  <a:pt x="0" y="625684"/>
                </a:moveTo>
                <a:cubicBezTo>
                  <a:pt x="0" y="280128"/>
                  <a:pt x="280128" y="0"/>
                  <a:pt x="625684" y="0"/>
                </a:cubicBezTo>
                <a:cubicBezTo>
                  <a:pt x="971240" y="0"/>
                  <a:pt x="1251368" y="280128"/>
                  <a:pt x="1251368" y="625684"/>
                </a:cubicBezTo>
                <a:cubicBezTo>
                  <a:pt x="1251368" y="971240"/>
                  <a:pt x="971240" y="1251368"/>
                  <a:pt x="625684" y="1251368"/>
                </a:cubicBezTo>
                <a:cubicBezTo>
                  <a:pt x="280128" y="1251368"/>
                  <a:pt x="0" y="971240"/>
                  <a:pt x="0" y="625684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3419" tIns="193419" rIns="193419" bIns="193419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ЧУВАШ-КРЕДИТПРОМ-БАНК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reeform 11"/>
          <p:cNvSpPr/>
          <p:nvPr/>
        </p:nvSpPr>
        <p:spPr>
          <a:xfrm rot="10800000">
            <a:off x="4918075" y="3524250"/>
            <a:ext cx="263525" cy="38100"/>
          </a:xfrm>
          <a:custGeom>
            <a:avLst/>
            <a:gdLst>
              <a:gd name="connsiteX0" fmla="*/ 0 w 262432"/>
              <a:gd name="connsiteY0" fmla="*/ 18530 h 37061"/>
              <a:gd name="connsiteX1" fmla="*/ 262432 w 262432"/>
              <a:gd name="connsiteY1" fmla="*/ 18530 h 3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432" h="37061">
                <a:moveTo>
                  <a:pt x="0" y="18530"/>
                </a:moveTo>
                <a:lnTo>
                  <a:pt x="262432" y="1853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37356" tIns="11969" rIns="137354" bIns="11970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500" dirty="0"/>
          </a:p>
        </p:txBody>
      </p:sp>
      <p:sp>
        <p:nvSpPr>
          <p:cNvPr id="31" name="TextBox 30"/>
          <p:cNvSpPr txBox="1"/>
          <p:nvPr/>
        </p:nvSpPr>
        <p:spPr>
          <a:xfrm>
            <a:off x="425450" y="2401888"/>
            <a:ext cx="30797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/>
                </a:solidFill>
              </a:rPr>
              <a:t>●</a:t>
            </a:r>
            <a:r>
              <a:rPr lang="ru-RU" sz="2000" dirty="0">
                <a:solidFill>
                  <a:schemeClr val="accent1"/>
                </a:solidFill>
              </a:rPr>
              <a:t> 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деловая репутация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accent1"/>
                </a:solidFill>
              </a:rPr>
              <a:t>●</a:t>
            </a:r>
            <a:r>
              <a:rPr lang="ru-RU" sz="2000" dirty="0">
                <a:solidFill>
                  <a:schemeClr val="accent1"/>
                </a:solidFill>
              </a:rPr>
              <a:t> 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надежность</a:t>
            </a:r>
          </a:p>
          <a:p>
            <a:pPr>
              <a:defRPr/>
            </a:pPr>
            <a:endParaRPr lang="ru-RU" sz="20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accent1"/>
                </a:solidFill>
              </a:rPr>
              <a:t>●</a:t>
            </a:r>
            <a:r>
              <a:rPr lang="ru-RU" sz="2000" dirty="0">
                <a:solidFill>
                  <a:schemeClr val="accent1"/>
                </a:solidFill>
              </a:rPr>
              <a:t> 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опыт кредитования</a:t>
            </a:r>
          </a:p>
          <a:p>
            <a:pPr>
              <a:defRPr/>
            </a:pPr>
            <a:endParaRPr lang="ru-RU" sz="20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accent1"/>
                </a:solidFill>
              </a:rPr>
              <a:t>●</a:t>
            </a:r>
            <a:r>
              <a:rPr lang="ru-RU" sz="2000" dirty="0">
                <a:solidFill>
                  <a:schemeClr val="accent1"/>
                </a:solidFill>
              </a:rPr>
              <a:t> 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заинтересованность</a:t>
            </a:r>
          </a:p>
        </p:txBody>
      </p:sp>
      <p:sp>
        <p:nvSpPr>
          <p:cNvPr id="15" name="Freeform 14"/>
          <p:cNvSpPr/>
          <p:nvPr/>
        </p:nvSpPr>
        <p:spPr>
          <a:xfrm>
            <a:off x="6324600" y="4937125"/>
            <a:ext cx="1295400" cy="1235075"/>
          </a:xfrm>
          <a:custGeom>
            <a:avLst/>
            <a:gdLst>
              <a:gd name="connsiteX0" fmla="*/ 0 w 1251368"/>
              <a:gd name="connsiteY0" fmla="*/ 625684 h 1251368"/>
              <a:gd name="connsiteX1" fmla="*/ 625684 w 1251368"/>
              <a:gd name="connsiteY1" fmla="*/ 0 h 1251368"/>
              <a:gd name="connsiteX2" fmla="*/ 1251368 w 1251368"/>
              <a:gd name="connsiteY2" fmla="*/ 625684 h 1251368"/>
              <a:gd name="connsiteX3" fmla="*/ 625684 w 1251368"/>
              <a:gd name="connsiteY3" fmla="*/ 1251368 h 1251368"/>
              <a:gd name="connsiteX4" fmla="*/ 0 w 1251368"/>
              <a:gd name="connsiteY4" fmla="*/ 625684 h 125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368" h="1251368">
                <a:moveTo>
                  <a:pt x="0" y="625684"/>
                </a:moveTo>
                <a:cubicBezTo>
                  <a:pt x="0" y="280128"/>
                  <a:pt x="280128" y="0"/>
                  <a:pt x="625684" y="0"/>
                </a:cubicBezTo>
                <a:cubicBezTo>
                  <a:pt x="971240" y="0"/>
                  <a:pt x="1251368" y="280128"/>
                  <a:pt x="1251368" y="625684"/>
                </a:cubicBezTo>
                <a:cubicBezTo>
                  <a:pt x="1251368" y="971240"/>
                  <a:pt x="971240" y="1251368"/>
                  <a:pt x="625684" y="1251368"/>
                </a:cubicBezTo>
                <a:cubicBezTo>
                  <a:pt x="280128" y="1251368"/>
                  <a:pt x="0" y="971240"/>
                  <a:pt x="0" y="625684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3419" tIns="193419" rIns="193419" bIns="193419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ТАТФОНД-БАНК</a:t>
            </a:r>
            <a:endParaRPr lang="en-US" sz="1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партнеры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по всей стране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4663" y="1524000"/>
            <a:ext cx="8194675" cy="5334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www.mspbank.ru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2308860"/>
            <a:ext cx="8077200" cy="3230880"/>
          </a:xfrm>
          <a:prstGeom prst="roundRect">
            <a:avLst>
              <a:gd name="adj" fmla="val 10611"/>
            </a:avLst>
          </a:prstGeom>
          <a:ln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5" b="19595"/>
          <a:stretch>
            <a:fillRect/>
          </a:stretch>
        </p:blipFill>
        <p:spPr>
          <a:prstGeom prst="roundRect">
            <a:avLst>
              <a:gd name="adj" fmla="val 10611"/>
            </a:avLst>
          </a:prstGeom>
          <a:ln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наш приоритет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инновации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4663" y="1219200"/>
            <a:ext cx="8194675" cy="685800"/>
          </a:xfrm>
        </p:spPr>
        <p:txBody>
          <a:bodyPr rtlCol="0"/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мы приветствуем инновационные проекты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25" y="2286000"/>
            <a:ext cx="4368800" cy="3276600"/>
          </a:xfrm>
          <a:prstGeom prst="roundRect">
            <a:avLst>
              <a:gd name="adj" fmla="val 10611"/>
            </a:avLst>
          </a:prstGeom>
          <a:ln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наш приоритет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инновации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4663" y="1219200"/>
            <a:ext cx="8194675" cy="685800"/>
          </a:xfrm>
        </p:spPr>
        <p:txBody>
          <a:bodyPr rtlCol="0"/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наши усилия были вознаграждены 29 ноября 2012 года премией              «Время инноваций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2012» в номинации «Инновационная программа года»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0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инновациях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r="15370"/>
          <a:stretch>
            <a:fillRect/>
          </a:stretch>
        </p:blipFill>
        <p:spPr>
          <a:xfrm>
            <a:off x="5486400" y="1524000"/>
            <a:ext cx="2514600" cy="2362200"/>
          </a:xfrm>
          <a:ln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914400" y="4191000"/>
            <a:ext cx="2971800" cy="1604963"/>
          </a:xfrm>
          <a:custGeom>
            <a:avLst/>
            <a:gdLst>
              <a:gd name="connsiteX0" fmla="*/ 0 w 2246471"/>
              <a:gd name="connsiteY0" fmla="*/ 0 h 1152738"/>
              <a:gd name="connsiteX1" fmla="*/ 1310441 w 2246471"/>
              <a:gd name="connsiteY1" fmla="*/ 0 h 1152738"/>
              <a:gd name="connsiteX2" fmla="*/ 1578146 w 2246471"/>
              <a:gd name="connsiteY2" fmla="*/ -123343 h 1152738"/>
              <a:gd name="connsiteX3" fmla="*/ 1872059 w 2246471"/>
              <a:gd name="connsiteY3" fmla="*/ 0 h 1152738"/>
              <a:gd name="connsiteX4" fmla="*/ 2246471 w 2246471"/>
              <a:gd name="connsiteY4" fmla="*/ 0 h 1152738"/>
              <a:gd name="connsiteX5" fmla="*/ 2246471 w 2246471"/>
              <a:gd name="connsiteY5" fmla="*/ 192123 h 1152738"/>
              <a:gd name="connsiteX6" fmla="*/ 2246471 w 2246471"/>
              <a:gd name="connsiteY6" fmla="*/ 192123 h 1152738"/>
              <a:gd name="connsiteX7" fmla="*/ 2246471 w 2246471"/>
              <a:gd name="connsiteY7" fmla="*/ 480308 h 1152738"/>
              <a:gd name="connsiteX8" fmla="*/ 2246471 w 2246471"/>
              <a:gd name="connsiteY8" fmla="*/ 1152738 h 1152738"/>
              <a:gd name="connsiteX9" fmla="*/ 1872059 w 2246471"/>
              <a:gd name="connsiteY9" fmla="*/ 1152738 h 1152738"/>
              <a:gd name="connsiteX10" fmla="*/ 1310441 w 2246471"/>
              <a:gd name="connsiteY10" fmla="*/ 1152738 h 1152738"/>
              <a:gd name="connsiteX11" fmla="*/ 1310441 w 2246471"/>
              <a:gd name="connsiteY11" fmla="*/ 1152738 h 1152738"/>
              <a:gd name="connsiteX12" fmla="*/ 0 w 2246471"/>
              <a:gd name="connsiteY12" fmla="*/ 1152738 h 1152738"/>
              <a:gd name="connsiteX13" fmla="*/ 0 w 2246471"/>
              <a:gd name="connsiteY13" fmla="*/ 480308 h 1152738"/>
              <a:gd name="connsiteX14" fmla="*/ 0 w 2246471"/>
              <a:gd name="connsiteY14" fmla="*/ 192123 h 1152738"/>
              <a:gd name="connsiteX15" fmla="*/ 0 w 2246471"/>
              <a:gd name="connsiteY15" fmla="*/ 192123 h 1152738"/>
              <a:gd name="connsiteX16" fmla="*/ 0 w 2246471"/>
              <a:gd name="connsiteY16" fmla="*/ 0 h 115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6471" h="1152738">
                <a:moveTo>
                  <a:pt x="0" y="0"/>
                </a:moveTo>
                <a:lnTo>
                  <a:pt x="1310441" y="0"/>
                </a:lnTo>
                <a:lnTo>
                  <a:pt x="1578146" y="-123343"/>
                </a:lnTo>
                <a:lnTo>
                  <a:pt x="1872059" y="0"/>
                </a:lnTo>
                <a:lnTo>
                  <a:pt x="2246471" y="0"/>
                </a:lnTo>
                <a:lnTo>
                  <a:pt x="2246471" y="192123"/>
                </a:lnTo>
                <a:lnTo>
                  <a:pt x="2246471" y="192123"/>
                </a:lnTo>
                <a:lnTo>
                  <a:pt x="2246471" y="480308"/>
                </a:lnTo>
                <a:lnTo>
                  <a:pt x="2246471" y="1152738"/>
                </a:lnTo>
                <a:lnTo>
                  <a:pt x="1872059" y="1152738"/>
                </a:lnTo>
                <a:lnTo>
                  <a:pt x="1310441" y="1152738"/>
                </a:lnTo>
                <a:lnTo>
                  <a:pt x="1310441" y="1152738"/>
                </a:lnTo>
                <a:lnTo>
                  <a:pt x="0" y="1152738"/>
                </a:lnTo>
                <a:lnTo>
                  <a:pt x="0" y="480308"/>
                </a:lnTo>
                <a:lnTo>
                  <a:pt x="0" y="192123"/>
                </a:lnTo>
                <a:lnTo>
                  <a:pt x="0" y="1921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Наша задача – открыть дорогу для массового внедрения инноваций…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В.В. Путин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953000" y="4191000"/>
            <a:ext cx="3092450" cy="1604963"/>
          </a:xfrm>
          <a:custGeom>
            <a:avLst/>
            <a:gdLst>
              <a:gd name="connsiteX0" fmla="*/ 0 w 2246471"/>
              <a:gd name="connsiteY0" fmla="*/ 0 h 1147134"/>
              <a:gd name="connsiteX1" fmla="*/ 1310441 w 2246471"/>
              <a:gd name="connsiteY1" fmla="*/ 0 h 1147134"/>
              <a:gd name="connsiteX2" fmla="*/ 1578146 w 2246471"/>
              <a:gd name="connsiteY2" fmla="*/ -122743 h 1147134"/>
              <a:gd name="connsiteX3" fmla="*/ 1872059 w 2246471"/>
              <a:gd name="connsiteY3" fmla="*/ 0 h 1147134"/>
              <a:gd name="connsiteX4" fmla="*/ 2246471 w 2246471"/>
              <a:gd name="connsiteY4" fmla="*/ 0 h 1147134"/>
              <a:gd name="connsiteX5" fmla="*/ 2246471 w 2246471"/>
              <a:gd name="connsiteY5" fmla="*/ 191189 h 1147134"/>
              <a:gd name="connsiteX6" fmla="*/ 2246471 w 2246471"/>
              <a:gd name="connsiteY6" fmla="*/ 191189 h 1147134"/>
              <a:gd name="connsiteX7" fmla="*/ 2246471 w 2246471"/>
              <a:gd name="connsiteY7" fmla="*/ 477973 h 1147134"/>
              <a:gd name="connsiteX8" fmla="*/ 2246471 w 2246471"/>
              <a:gd name="connsiteY8" fmla="*/ 1147134 h 1147134"/>
              <a:gd name="connsiteX9" fmla="*/ 1872059 w 2246471"/>
              <a:gd name="connsiteY9" fmla="*/ 1147134 h 1147134"/>
              <a:gd name="connsiteX10" fmla="*/ 1310441 w 2246471"/>
              <a:gd name="connsiteY10" fmla="*/ 1147134 h 1147134"/>
              <a:gd name="connsiteX11" fmla="*/ 1310441 w 2246471"/>
              <a:gd name="connsiteY11" fmla="*/ 1147134 h 1147134"/>
              <a:gd name="connsiteX12" fmla="*/ 0 w 2246471"/>
              <a:gd name="connsiteY12" fmla="*/ 1147134 h 1147134"/>
              <a:gd name="connsiteX13" fmla="*/ 0 w 2246471"/>
              <a:gd name="connsiteY13" fmla="*/ 477973 h 1147134"/>
              <a:gd name="connsiteX14" fmla="*/ 0 w 2246471"/>
              <a:gd name="connsiteY14" fmla="*/ 191189 h 1147134"/>
              <a:gd name="connsiteX15" fmla="*/ 0 w 2246471"/>
              <a:gd name="connsiteY15" fmla="*/ 191189 h 1147134"/>
              <a:gd name="connsiteX16" fmla="*/ 0 w 2246471"/>
              <a:gd name="connsiteY16" fmla="*/ 0 h 114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6471" h="1147134">
                <a:moveTo>
                  <a:pt x="0" y="0"/>
                </a:moveTo>
                <a:lnTo>
                  <a:pt x="1310441" y="0"/>
                </a:lnTo>
                <a:lnTo>
                  <a:pt x="1578146" y="-122743"/>
                </a:lnTo>
                <a:lnTo>
                  <a:pt x="1872059" y="0"/>
                </a:lnTo>
                <a:lnTo>
                  <a:pt x="2246471" y="0"/>
                </a:lnTo>
                <a:lnTo>
                  <a:pt x="2246471" y="191189"/>
                </a:lnTo>
                <a:lnTo>
                  <a:pt x="2246471" y="191189"/>
                </a:lnTo>
                <a:lnTo>
                  <a:pt x="2246471" y="477973"/>
                </a:lnTo>
                <a:lnTo>
                  <a:pt x="2246471" y="1147134"/>
                </a:lnTo>
                <a:lnTo>
                  <a:pt x="1872059" y="1147134"/>
                </a:lnTo>
                <a:lnTo>
                  <a:pt x="1310441" y="1147134"/>
                </a:lnTo>
                <a:lnTo>
                  <a:pt x="1310441" y="1147134"/>
                </a:lnTo>
                <a:lnTo>
                  <a:pt x="0" y="1147134"/>
                </a:lnTo>
                <a:lnTo>
                  <a:pt x="0" y="477973"/>
                </a:lnTo>
                <a:lnTo>
                  <a:pt x="0" y="191189"/>
                </a:lnTo>
                <a:lnTo>
                  <a:pt x="0" y="1911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Россия должна стать страной, где благополучие граждан обеспечивается инновационной экономикой…</a:t>
            </a:r>
          </a:p>
          <a:p>
            <a:pPr lvl="3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Д.А. Медведев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" b="6494"/>
          <a:stretch>
            <a:fillRect/>
          </a:stretch>
        </p:blipFill>
        <p:spPr>
          <a:xfrm>
            <a:off x="1445260" y="1524000"/>
            <a:ext cx="2440940" cy="2362200"/>
          </a:xfr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ular Callout 1"/>
          <p:cNvSpPr/>
          <p:nvPr/>
        </p:nvSpPr>
        <p:spPr>
          <a:xfrm>
            <a:off x="1828800" y="1252538"/>
            <a:ext cx="5410200" cy="316706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noFill/>
          <a:ln w="889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2057400" y="1447800"/>
            <a:ext cx="4953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chemeClr val="accent1"/>
              </a:buClr>
            </a:pPr>
            <a:r>
              <a:rPr lang="ru-RU" sz="3200" b="1" dirty="0">
                <a:solidFill>
                  <a:srgbClr val="FF6902"/>
                </a:solidFill>
                <a:latin typeface="Arial" charset="0"/>
              </a:rPr>
              <a:t>инновации</a:t>
            </a:r>
            <a:r>
              <a:rPr lang="ru-RU" sz="2000" dirty="0">
                <a:latin typeface="Arial" charset="0"/>
              </a:rPr>
              <a:t> – это введенный в употребление новый или значительно улучшенный продукт (товар, услуга) или процесс, новый метод продаж или новый организационный метод в деловой практике.</a:t>
            </a:r>
            <a:endParaRPr lang="en-US" sz="2000" dirty="0">
              <a:latin typeface="Arial" charset="0"/>
            </a:endParaRPr>
          </a:p>
        </p:txBody>
      </p:sp>
      <p:sp>
        <p:nvSpPr>
          <p:cNvPr id="16" name="Rounded Rectangular Callout 1"/>
          <p:cNvSpPr/>
          <p:nvPr/>
        </p:nvSpPr>
        <p:spPr>
          <a:xfrm rot="9612344">
            <a:off x="6161088" y="4044950"/>
            <a:ext cx="2087562" cy="1433513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itle 7"/>
          <p:cNvSpPr txBox="1">
            <a:spLocks/>
          </p:cNvSpPr>
          <p:nvPr/>
        </p:nvSpPr>
        <p:spPr bwMode="auto">
          <a:xfrm rot="-1218226">
            <a:off x="6445250" y="4368800"/>
            <a:ext cx="164465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3200" b="1" dirty="0">
                <a:solidFill>
                  <a:schemeClr val="bg1"/>
                </a:solidFill>
                <a:latin typeface="Arial" charset="0"/>
              </a:rPr>
              <a:t>254-ФЗ </a:t>
            </a:r>
            <a:r>
              <a:rPr lang="ru-RU" b="1" dirty="0">
                <a:solidFill>
                  <a:schemeClr val="bg1"/>
                </a:solidFill>
                <a:latin typeface="Arial" charset="0"/>
              </a:rPr>
              <a:t>от 21.07.2011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9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критерии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инновационности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28600" y="2819400"/>
            <a:ext cx="2049463" cy="2509838"/>
          </a:xfrm>
          <a:custGeom>
            <a:avLst/>
            <a:gdLst>
              <a:gd name="connsiteX0" fmla="*/ 0 w 1901894"/>
              <a:gd name="connsiteY0" fmla="*/ 316989 h 2491620"/>
              <a:gd name="connsiteX1" fmla="*/ 316989 w 1901894"/>
              <a:gd name="connsiteY1" fmla="*/ 0 h 2491620"/>
              <a:gd name="connsiteX2" fmla="*/ 1584905 w 1901894"/>
              <a:gd name="connsiteY2" fmla="*/ 0 h 2491620"/>
              <a:gd name="connsiteX3" fmla="*/ 1901894 w 1901894"/>
              <a:gd name="connsiteY3" fmla="*/ 316989 h 2491620"/>
              <a:gd name="connsiteX4" fmla="*/ 1901894 w 1901894"/>
              <a:gd name="connsiteY4" fmla="*/ 2174631 h 2491620"/>
              <a:gd name="connsiteX5" fmla="*/ 1584905 w 1901894"/>
              <a:gd name="connsiteY5" fmla="*/ 2491620 h 2491620"/>
              <a:gd name="connsiteX6" fmla="*/ 316989 w 1901894"/>
              <a:gd name="connsiteY6" fmla="*/ 2491620 h 2491620"/>
              <a:gd name="connsiteX7" fmla="*/ 0 w 1901894"/>
              <a:gd name="connsiteY7" fmla="*/ 2174631 h 2491620"/>
              <a:gd name="connsiteX8" fmla="*/ 0 w 1901894"/>
              <a:gd name="connsiteY8" fmla="*/ 316989 h 249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894" h="2491620">
                <a:moveTo>
                  <a:pt x="0" y="316989"/>
                </a:moveTo>
                <a:cubicBezTo>
                  <a:pt x="0" y="141921"/>
                  <a:pt x="141921" y="0"/>
                  <a:pt x="316989" y="0"/>
                </a:cubicBezTo>
                <a:lnTo>
                  <a:pt x="1584905" y="0"/>
                </a:lnTo>
                <a:cubicBezTo>
                  <a:pt x="1759973" y="0"/>
                  <a:pt x="1901894" y="141921"/>
                  <a:pt x="1901894" y="316989"/>
                </a:cubicBezTo>
                <a:lnTo>
                  <a:pt x="1901894" y="2174631"/>
                </a:lnTo>
                <a:cubicBezTo>
                  <a:pt x="1901894" y="2349699"/>
                  <a:pt x="1759973" y="2491620"/>
                  <a:pt x="1584905" y="2491620"/>
                </a:cubicBezTo>
                <a:lnTo>
                  <a:pt x="316989" y="2491620"/>
                </a:lnTo>
                <a:cubicBezTo>
                  <a:pt x="141921" y="2491620"/>
                  <a:pt x="0" y="2349699"/>
                  <a:pt x="0" y="2174631"/>
                </a:cubicBezTo>
                <a:lnTo>
                  <a:pt x="0" y="316989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8187" tIns="178187" rIns="206635" bIns="220859" spcCol="1270"/>
          <a:lstStyle/>
          <a:p>
            <a:pPr marL="0" lvl="1" algn="ctr" defTabSz="711200" fontAlgn="auto">
              <a:lnSpc>
                <a:spcPct val="90000"/>
              </a:lnSpc>
              <a:spcAft>
                <a:spcPts val="1200"/>
              </a:spcAft>
              <a:defRPr/>
            </a:pP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1" algn="ctr" defTabSz="711200" fontAlgn="auto">
              <a:lnSpc>
                <a:spcPct val="90000"/>
              </a:lnSpc>
              <a:spcAft>
                <a:spcPts val="1200"/>
              </a:spcAft>
              <a:defRPr/>
            </a:pP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1" algn="ctr" defTabSz="711200" fontAlgn="auto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патент или патентная заявка</a:t>
            </a:r>
          </a:p>
        </p:txBody>
      </p:sp>
      <p:sp>
        <p:nvSpPr>
          <p:cNvPr id="8" name="Freeform 7"/>
          <p:cNvSpPr/>
          <p:nvPr/>
        </p:nvSpPr>
        <p:spPr>
          <a:xfrm>
            <a:off x="3429000" y="2209800"/>
            <a:ext cx="982663" cy="457200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2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362200" y="2819400"/>
            <a:ext cx="2133600" cy="2520950"/>
          </a:xfrm>
          <a:custGeom>
            <a:avLst/>
            <a:gdLst>
              <a:gd name="connsiteX0" fmla="*/ 0 w 1901894"/>
              <a:gd name="connsiteY0" fmla="*/ 316989 h 2522371"/>
              <a:gd name="connsiteX1" fmla="*/ 316989 w 1901894"/>
              <a:gd name="connsiteY1" fmla="*/ 0 h 2522371"/>
              <a:gd name="connsiteX2" fmla="*/ 1584905 w 1901894"/>
              <a:gd name="connsiteY2" fmla="*/ 0 h 2522371"/>
              <a:gd name="connsiteX3" fmla="*/ 1901894 w 1901894"/>
              <a:gd name="connsiteY3" fmla="*/ 316989 h 2522371"/>
              <a:gd name="connsiteX4" fmla="*/ 1901894 w 1901894"/>
              <a:gd name="connsiteY4" fmla="*/ 2205382 h 2522371"/>
              <a:gd name="connsiteX5" fmla="*/ 1584905 w 1901894"/>
              <a:gd name="connsiteY5" fmla="*/ 2522371 h 2522371"/>
              <a:gd name="connsiteX6" fmla="*/ 316989 w 1901894"/>
              <a:gd name="connsiteY6" fmla="*/ 2522371 h 2522371"/>
              <a:gd name="connsiteX7" fmla="*/ 0 w 1901894"/>
              <a:gd name="connsiteY7" fmla="*/ 2205382 h 2522371"/>
              <a:gd name="connsiteX8" fmla="*/ 0 w 1901894"/>
              <a:gd name="connsiteY8" fmla="*/ 316989 h 252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894" h="2522371">
                <a:moveTo>
                  <a:pt x="0" y="316989"/>
                </a:moveTo>
                <a:cubicBezTo>
                  <a:pt x="0" y="141921"/>
                  <a:pt x="141921" y="0"/>
                  <a:pt x="316989" y="0"/>
                </a:cubicBezTo>
                <a:lnTo>
                  <a:pt x="1584905" y="0"/>
                </a:lnTo>
                <a:cubicBezTo>
                  <a:pt x="1759973" y="0"/>
                  <a:pt x="1901894" y="141921"/>
                  <a:pt x="1901894" y="316989"/>
                </a:cubicBezTo>
                <a:lnTo>
                  <a:pt x="1901894" y="2205382"/>
                </a:lnTo>
                <a:cubicBezTo>
                  <a:pt x="1901894" y="2380450"/>
                  <a:pt x="1759973" y="2522371"/>
                  <a:pt x="1584905" y="2522371"/>
                </a:cubicBezTo>
                <a:lnTo>
                  <a:pt x="316989" y="2522371"/>
                </a:lnTo>
                <a:cubicBezTo>
                  <a:pt x="141921" y="2522371"/>
                  <a:pt x="0" y="2380450"/>
                  <a:pt x="0" y="2205382"/>
                </a:cubicBezTo>
                <a:lnTo>
                  <a:pt x="0" y="316989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8187" tIns="178187" rIns="206635" bIns="220859" spcCol="1270"/>
          <a:lstStyle/>
          <a:p>
            <a:pPr marL="0" lvl="1" algn="ctr" defTabSz="711200" fontAlgn="auto">
              <a:lnSpc>
                <a:spcPct val="90000"/>
              </a:lnSpc>
              <a:spcAft>
                <a:spcPts val="1200"/>
              </a:spcAft>
              <a:defRPr/>
            </a:pP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1" algn="ctr" defTabSz="711200" fontAlgn="auto">
              <a:lnSpc>
                <a:spcPct val="90000"/>
              </a:lnSpc>
              <a:spcAft>
                <a:spcPts val="1200"/>
              </a:spcAft>
              <a:defRPr/>
            </a:pP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1" algn="ctr" defTabSz="711200" fontAlgn="auto">
              <a:lnSpc>
                <a:spcPct val="90000"/>
              </a:lnSpc>
              <a:spcAft>
                <a:spcPts val="1200"/>
              </a:spcAft>
              <a:defRPr/>
            </a:pP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1" algn="ctr" defTabSz="711200" fontAlgn="auto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лицензионное соглашение</a:t>
            </a:r>
          </a:p>
        </p:txBody>
      </p:sp>
      <p:sp>
        <p:nvSpPr>
          <p:cNvPr id="11" name="Freeform 10"/>
          <p:cNvSpPr/>
          <p:nvPr/>
        </p:nvSpPr>
        <p:spPr>
          <a:xfrm>
            <a:off x="4572000" y="2819400"/>
            <a:ext cx="2133600" cy="2513013"/>
          </a:xfrm>
          <a:custGeom>
            <a:avLst/>
            <a:gdLst>
              <a:gd name="connsiteX0" fmla="*/ 0 w 1901894"/>
              <a:gd name="connsiteY0" fmla="*/ 316989 h 2513011"/>
              <a:gd name="connsiteX1" fmla="*/ 316989 w 1901894"/>
              <a:gd name="connsiteY1" fmla="*/ 0 h 2513011"/>
              <a:gd name="connsiteX2" fmla="*/ 1584905 w 1901894"/>
              <a:gd name="connsiteY2" fmla="*/ 0 h 2513011"/>
              <a:gd name="connsiteX3" fmla="*/ 1901894 w 1901894"/>
              <a:gd name="connsiteY3" fmla="*/ 316989 h 2513011"/>
              <a:gd name="connsiteX4" fmla="*/ 1901894 w 1901894"/>
              <a:gd name="connsiteY4" fmla="*/ 2196022 h 2513011"/>
              <a:gd name="connsiteX5" fmla="*/ 1584905 w 1901894"/>
              <a:gd name="connsiteY5" fmla="*/ 2513011 h 2513011"/>
              <a:gd name="connsiteX6" fmla="*/ 316989 w 1901894"/>
              <a:gd name="connsiteY6" fmla="*/ 2513011 h 2513011"/>
              <a:gd name="connsiteX7" fmla="*/ 0 w 1901894"/>
              <a:gd name="connsiteY7" fmla="*/ 2196022 h 2513011"/>
              <a:gd name="connsiteX8" fmla="*/ 0 w 1901894"/>
              <a:gd name="connsiteY8" fmla="*/ 316989 h 251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894" h="2513011">
                <a:moveTo>
                  <a:pt x="0" y="316989"/>
                </a:moveTo>
                <a:cubicBezTo>
                  <a:pt x="0" y="141921"/>
                  <a:pt x="141921" y="0"/>
                  <a:pt x="316989" y="0"/>
                </a:cubicBezTo>
                <a:lnTo>
                  <a:pt x="1584905" y="0"/>
                </a:lnTo>
                <a:cubicBezTo>
                  <a:pt x="1759973" y="0"/>
                  <a:pt x="1901894" y="141921"/>
                  <a:pt x="1901894" y="316989"/>
                </a:cubicBezTo>
                <a:lnTo>
                  <a:pt x="1901894" y="2196022"/>
                </a:lnTo>
                <a:cubicBezTo>
                  <a:pt x="1901894" y="2371090"/>
                  <a:pt x="1759973" y="2513011"/>
                  <a:pt x="1584905" y="2513011"/>
                </a:cubicBezTo>
                <a:lnTo>
                  <a:pt x="316989" y="2513011"/>
                </a:lnTo>
                <a:cubicBezTo>
                  <a:pt x="141921" y="2513011"/>
                  <a:pt x="0" y="2371090"/>
                  <a:pt x="0" y="2196022"/>
                </a:cubicBezTo>
                <a:lnTo>
                  <a:pt x="0" y="316989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8187" tIns="178187" rIns="206635" bIns="220859" spcCol="1270"/>
          <a:lstStyle/>
          <a:p>
            <a:pPr marL="0" lvl="1" algn="ctr" defTabSz="711200" fontAlgn="auto">
              <a:lnSpc>
                <a:spcPct val="90000"/>
              </a:lnSpc>
              <a:spcAft>
                <a:spcPts val="1200"/>
              </a:spcAft>
              <a:defRPr/>
            </a:pP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1" algn="ctr" defTabSz="711200" fontAlgn="auto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модельный ряд оборудования не старше пяти лет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781800" y="2819400"/>
            <a:ext cx="2133600" cy="2511425"/>
          </a:xfrm>
          <a:custGeom>
            <a:avLst/>
            <a:gdLst>
              <a:gd name="connsiteX0" fmla="*/ 0 w 1901894"/>
              <a:gd name="connsiteY0" fmla="*/ 316989 h 2510312"/>
              <a:gd name="connsiteX1" fmla="*/ 316989 w 1901894"/>
              <a:gd name="connsiteY1" fmla="*/ 0 h 2510312"/>
              <a:gd name="connsiteX2" fmla="*/ 1584905 w 1901894"/>
              <a:gd name="connsiteY2" fmla="*/ 0 h 2510312"/>
              <a:gd name="connsiteX3" fmla="*/ 1901894 w 1901894"/>
              <a:gd name="connsiteY3" fmla="*/ 316989 h 2510312"/>
              <a:gd name="connsiteX4" fmla="*/ 1901894 w 1901894"/>
              <a:gd name="connsiteY4" fmla="*/ 2193323 h 2510312"/>
              <a:gd name="connsiteX5" fmla="*/ 1584905 w 1901894"/>
              <a:gd name="connsiteY5" fmla="*/ 2510312 h 2510312"/>
              <a:gd name="connsiteX6" fmla="*/ 316989 w 1901894"/>
              <a:gd name="connsiteY6" fmla="*/ 2510312 h 2510312"/>
              <a:gd name="connsiteX7" fmla="*/ 0 w 1901894"/>
              <a:gd name="connsiteY7" fmla="*/ 2193323 h 2510312"/>
              <a:gd name="connsiteX8" fmla="*/ 0 w 1901894"/>
              <a:gd name="connsiteY8" fmla="*/ 316989 h 251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894" h="2510312">
                <a:moveTo>
                  <a:pt x="0" y="316989"/>
                </a:moveTo>
                <a:cubicBezTo>
                  <a:pt x="0" y="141921"/>
                  <a:pt x="141921" y="0"/>
                  <a:pt x="316989" y="0"/>
                </a:cubicBezTo>
                <a:lnTo>
                  <a:pt x="1584905" y="0"/>
                </a:lnTo>
                <a:cubicBezTo>
                  <a:pt x="1759973" y="0"/>
                  <a:pt x="1901894" y="141921"/>
                  <a:pt x="1901894" y="316989"/>
                </a:cubicBezTo>
                <a:lnTo>
                  <a:pt x="1901894" y="2193323"/>
                </a:lnTo>
                <a:cubicBezTo>
                  <a:pt x="1901894" y="2368391"/>
                  <a:pt x="1759973" y="2510312"/>
                  <a:pt x="1584905" y="2510312"/>
                </a:cubicBezTo>
                <a:lnTo>
                  <a:pt x="316989" y="2510312"/>
                </a:lnTo>
                <a:cubicBezTo>
                  <a:pt x="141921" y="2510312"/>
                  <a:pt x="0" y="2368391"/>
                  <a:pt x="0" y="2193323"/>
                </a:cubicBezTo>
                <a:lnTo>
                  <a:pt x="0" y="316989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8187" tIns="178187" rIns="206635" bIns="220859" spcCol="1270"/>
          <a:lstStyle/>
          <a:p>
            <a:pPr marL="0" lvl="1" algn="ctr" defTabSz="711200" fontAlgn="auto">
              <a:lnSpc>
                <a:spcPct val="90000"/>
              </a:lnSpc>
              <a:spcAft>
                <a:spcPts val="1200"/>
              </a:spcAft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1" algn="ctr" defTabSz="711200" fontAlgn="auto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экспертное заключение участника Соглашения о взаимодействии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 7"/>
          <p:cNvSpPr/>
          <p:nvPr/>
        </p:nvSpPr>
        <p:spPr>
          <a:xfrm>
            <a:off x="1219200" y="2209800"/>
            <a:ext cx="982663" cy="457200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1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Freeform 7"/>
          <p:cNvSpPr/>
          <p:nvPr/>
        </p:nvSpPr>
        <p:spPr>
          <a:xfrm>
            <a:off x="5570538" y="2209800"/>
            <a:ext cx="982662" cy="457200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3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Freeform 7"/>
          <p:cNvSpPr/>
          <p:nvPr/>
        </p:nvSpPr>
        <p:spPr>
          <a:xfrm>
            <a:off x="7772400" y="2209800"/>
            <a:ext cx="982663" cy="457200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4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участники</a:t>
            </a:r>
            <a:r>
              <a:rPr lang="en-US" b="1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соглашения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520950" y="3016250"/>
            <a:ext cx="222250" cy="260350"/>
          </a:xfrm>
          <a:custGeom>
            <a:avLst/>
            <a:gdLst>
              <a:gd name="connsiteX0" fmla="*/ 0 w 222123"/>
              <a:gd name="connsiteY0" fmla="*/ 51968 h 259842"/>
              <a:gd name="connsiteX1" fmla="*/ 111062 w 222123"/>
              <a:gd name="connsiteY1" fmla="*/ 51968 h 259842"/>
              <a:gd name="connsiteX2" fmla="*/ 111062 w 222123"/>
              <a:gd name="connsiteY2" fmla="*/ 0 h 259842"/>
              <a:gd name="connsiteX3" fmla="*/ 222123 w 222123"/>
              <a:gd name="connsiteY3" fmla="*/ 129921 h 259842"/>
              <a:gd name="connsiteX4" fmla="*/ 111062 w 222123"/>
              <a:gd name="connsiteY4" fmla="*/ 259842 h 259842"/>
              <a:gd name="connsiteX5" fmla="*/ 111062 w 222123"/>
              <a:gd name="connsiteY5" fmla="*/ 207874 h 259842"/>
              <a:gd name="connsiteX6" fmla="*/ 0 w 222123"/>
              <a:gd name="connsiteY6" fmla="*/ 207874 h 259842"/>
              <a:gd name="connsiteX7" fmla="*/ 0 w 222123"/>
              <a:gd name="connsiteY7" fmla="*/ 51968 h 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123" h="259842">
                <a:moveTo>
                  <a:pt x="0" y="51968"/>
                </a:moveTo>
                <a:lnTo>
                  <a:pt x="111062" y="51968"/>
                </a:lnTo>
                <a:lnTo>
                  <a:pt x="111062" y="0"/>
                </a:lnTo>
                <a:lnTo>
                  <a:pt x="222123" y="129921"/>
                </a:lnTo>
                <a:lnTo>
                  <a:pt x="111062" y="259842"/>
                </a:lnTo>
                <a:lnTo>
                  <a:pt x="111062" y="207874"/>
                </a:lnTo>
                <a:lnTo>
                  <a:pt x="0" y="207874"/>
                </a:lnTo>
                <a:lnTo>
                  <a:pt x="0" y="51968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51968" rIns="66637" bIns="51968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100" dirty="0"/>
          </a:p>
        </p:txBody>
      </p:sp>
      <p:sp>
        <p:nvSpPr>
          <p:cNvPr id="8" name="Freeform 7"/>
          <p:cNvSpPr/>
          <p:nvPr/>
        </p:nvSpPr>
        <p:spPr>
          <a:xfrm>
            <a:off x="3816350" y="3016250"/>
            <a:ext cx="222250" cy="260350"/>
          </a:xfrm>
          <a:custGeom>
            <a:avLst/>
            <a:gdLst>
              <a:gd name="connsiteX0" fmla="*/ 0 w 222123"/>
              <a:gd name="connsiteY0" fmla="*/ 51968 h 259842"/>
              <a:gd name="connsiteX1" fmla="*/ 111062 w 222123"/>
              <a:gd name="connsiteY1" fmla="*/ 51968 h 259842"/>
              <a:gd name="connsiteX2" fmla="*/ 111062 w 222123"/>
              <a:gd name="connsiteY2" fmla="*/ 0 h 259842"/>
              <a:gd name="connsiteX3" fmla="*/ 222123 w 222123"/>
              <a:gd name="connsiteY3" fmla="*/ 129921 h 259842"/>
              <a:gd name="connsiteX4" fmla="*/ 111062 w 222123"/>
              <a:gd name="connsiteY4" fmla="*/ 259842 h 259842"/>
              <a:gd name="connsiteX5" fmla="*/ 111062 w 222123"/>
              <a:gd name="connsiteY5" fmla="*/ 207874 h 259842"/>
              <a:gd name="connsiteX6" fmla="*/ 0 w 222123"/>
              <a:gd name="connsiteY6" fmla="*/ 207874 h 259842"/>
              <a:gd name="connsiteX7" fmla="*/ 0 w 222123"/>
              <a:gd name="connsiteY7" fmla="*/ 51968 h 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123" h="259842">
                <a:moveTo>
                  <a:pt x="0" y="51968"/>
                </a:moveTo>
                <a:lnTo>
                  <a:pt x="111062" y="51968"/>
                </a:lnTo>
                <a:lnTo>
                  <a:pt x="111062" y="0"/>
                </a:lnTo>
                <a:lnTo>
                  <a:pt x="222123" y="129921"/>
                </a:lnTo>
                <a:lnTo>
                  <a:pt x="111062" y="259842"/>
                </a:lnTo>
                <a:lnTo>
                  <a:pt x="111062" y="207874"/>
                </a:lnTo>
                <a:lnTo>
                  <a:pt x="0" y="207874"/>
                </a:lnTo>
                <a:lnTo>
                  <a:pt x="0" y="51968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51968" rIns="66637" bIns="51968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100" dirty="0"/>
          </a:p>
        </p:txBody>
      </p:sp>
      <p:sp>
        <p:nvSpPr>
          <p:cNvPr id="10" name="Freeform 9"/>
          <p:cNvSpPr/>
          <p:nvPr/>
        </p:nvSpPr>
        <p:spPr>
          <a:xfrm>
            <a:off x="5111750" y="3016250"/>
            <a:ext cx="222250" cy="260350"/>
          </a:xfrm>
          <a:custGeom>
            <a:avLst/>
            <a:gdLst>
              <a:gd name="connsiteX0" fmla="*/ 0 w 222122"/>
              <a:gd name="connsiteY0" fmla="*/ 51968 h 259842"/>
              <a:gd name="connsiteX1" fmla="*/ 111061 w 222122"/>
              <a:gd name="connsiteY1" fmla="*/ 51968 h 259842"/>
              <a:gd name="connsiteX2" fmla="*/ 111061 w 222122"/>
              <a:gd name="connsiteY2" fmla="*/ 0 h 259842"/>
              <a:gd name="connsiteX3" fmla="*/ 222122 w 222122"/>
              <a:gd name="connsiteY3" fmla="*/ 129921 h 259842"/>
              <a:gd name="connsiteX4" fmla="*/ 111061 w 222122"/>
              <a:gd name="connsiteY4" fmla="*/ 259842 h 259842"/>
              <a:gd name="connsiteX5" fmla="*/ 111061 w 222122"/>
              <a:gd name="connsiteY5" fmla="*/ 207874 h 259842"/>
              <a:gd name="connsiteX6" fmla="*/ 0 w 222122"/>
              <a:gd name="connsiteY6" fmla="*/ 207874 h 259842"/>
              <a:gd name="connsiteX7" fmla="*/ 0 w 222122"/>
              <a:gd name="connsiteY7" fmla="*/ 51968 h 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122" h="259842">
                <a:moveTo>
                  <a:pt x="0" y="51968"/>
                </a:moveTo>
                <a:lnTo>
                  <a:pt x="111061" y="51968"/>
                </a:lnTo>
                <a:lnTo>
                  <a:pt x="111061" y="0"/>
                </a:lnTo>
                <a:lnTo>
                  <a:pt x="222122" y="129921"/>
                </a:lnTo>
                <a:lnTo>
                  <a:pt x="111061" y="259842"/>
                </a:lnTo>
                <a:lnTo>
                  <a:pt x="111061" y="207874"/>
                </a:lnTo>
                <a:lnTo>
                  <a:pt x="0" y="207874"/>
                </a:lnTo>
                <a:lnTo>
                  <a:pt x="0" y="51968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51968" rIns="66637" bIns="51968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100" dirty="0"/>
          </a:p>
        </p:txBody>
      </p:sp>
      <p:sp>
        <p:nvSpPr>
          <p:cNvPr id="12" name="Freeform 11"/>
          <p:cNvSpPr/>
          <p:nvPr/>
        </p:nvSpPr>
        <p:spPr>
          <a:xfrm>
            <a:off x="6407150" y="3016250"/>
            <a:ext cx="222250" cy="260350"/>
          </a:xfrm>
          <a:custGeom>
            <a:avLst/>
            <a:gdLst>
              <a:gd name="connsiteX0" fmla="*/ 0 w 222123"/>
              <a:gd name="connsiteY0" fmla="*/ 51968 h 259842"/>
              <a:gd name="connsiteX1" fmla="*/ 111062 w 222123"/>
              <a:gd name="connsiteY1" fmla="*/ 51968 h 259842"/>
              <a:gd name="connsiteX2" fmla="*/ 111062 w 222123"/>
              <a:gd name="connsiteY2" fmla="*/ 0 h 259842"/>
              <a:gd name="connsiteX3" fmla="*/ 222123 w 222123"/>
              <a:gd name="connsiteY3" fmla="*/ 129921 h 259842"/>
              <a:gd name="connsiteX4" fmla="*/ 111062 w 222123"/>
              <a:gd name="connsiteY4" fmla="*/ 259842 h 259842"/>
              <a:gd name="connsiteX5" fmla="*/ 111062 w 222123"/>
              <a:gd name="connsiteY5" fmla="*/ 207874 h 259842"/>
              <a:gd name="connsiteX6" fmla="*/ 0 w 222123"/>
              <a:gd name="connsiteY6" fmla="*/ 207874 h 259842"/>
              <a:gd name="connsiteX7" fmla="*/ 0 w 222123"/>
              <a:gd name="connsiteY7" fmla="*/ 51968 h 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123" h="259842">
                <a:moveTo>
                  <a:pt x="0" y="51968"/>
                </a:moveTo>
                <a:lnTo>
                  <a:pt x="111062" y="51968"/>
                </a:lnTo>
                <a:lnTo>
                  <a:pt x="111062" y="0"/>
                </a:lnTo>
                <a:lnTo>
                  <a:pt x="222123" y="129921"/>
                </a:lnTo>
                <a:lnTo>
                  <a:pt x="111062" y="259842"/>
                </a:lnTo>
                <a:lnTo>
                  <a:pt x="111062" y="207874"/>
                </a:lnTo>
                <a:lnTo>
                  <a:pt x="0" y="207874"/>
                </a:lnTo>
                <a:lnTo>
                  <a:pt x="0" y="51968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51968" rIns="66637" bIns="51968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100" dirty="0"/>
          </a:p>
        </p:txBody>
      </p:sp>
      <p:sp>
        <p:nvSpPr>
          <p:cNvPr id="14" name="Freeform 13"/>
          <p:cNvSpPr/>
          <p:nvPr/>
        </p:nvSpPr>
        <p:spPr>
          <a:xfrm>
            <a:off x="7620000" y="3016250"/>
            <a:ext cx="222250" cy="260350"/>
          </a:xfrm>
          <a:custGeom>
            <a:avLst/>
            <a:gdLst>
              <a:gd name="connsiteX0" fmla="*/ 0 w 222123"/>
              <a:gd name="connsiteY0" fmla="*/ 51968 h 259842"/>
              <a:gd name="connsiteX1" fmla="*/ 111062 w 222123"/>
              <a:gd name="connsiteY1" fmla="*/ 51968 h 259842"/>
              <a:gd name="connsiteX2" fmla="*/ 111062 w 222123"/>
              <a:gd name="connsiteY2" fmla="*/ 0 h 259842"/>
              <a:gd name="connsiteX3" fmla="*/ 222123 w 222123"/>
              <a:gd name="connsiteY3" fmla="*/ 129921 h 259842"/>
              <a:gd name="connsiteX4" fmla="*/ 111062 w 222123"/>
              <a:gd name="connsiteY4" fmla="*/ 259842 h 259842"/>
              <a:gd name="connsiteX5" fmla="*/ 111062 w 222123"/>
              <a:gd name="connsiteY5" fmla="*/ 207874 h 259842"/>
              <a:gd name="connsiteX6" fmla="*/ 0 w 222123"/>
              <a:gd name="connsiteY6" fmla="*/ 207874 h 259842"/>
              <a:gd name="connsiteX7" fmla="*/ 0 w 222123"/>
              <a:gd name="connsiteY7" fmla="*/ 51968 h 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123" h="259842">
                <a:moveTo>
                  <a:pt x="0" y="51968"/>
                </a:moveTo>
                <a:lnTo>
                  <a:pt x="111062" y="51968"/>
                </a:lnTo>
                <a:lnTo>
                  <a:pt x="111062" y="0"/>
                </a:lnTo>
                <a:lnTo>
                  <a:pt x="222123" y="129921"/>
                </a:lnTo>
                <a:lnTo>
                  <a:pt x="111062" y="259842"/>
                </a:lnTo>
                <a:lnTo>
                  <a:pt x="111062" y="207874"/>
                </a:lnTo>
                <a:lnTo>
                  <a:pt x="0" y="207874"/>
                </a:lnTo>
                <a:lnTo>
                  <a:pt x="0" y="51968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51968" rIns="66637" bIns="51968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100" dirty="0"/>
          </a:p>
        </p:txBody>
      </p:sp>
      <p:sp>
        <p:nvSpPr>
          <p:cNvPr id="16" name="Freeform 15"/>
          <p:cNvSpPr/>
          <p:nvPr/>
        </p:nvSpPr>
        <p:spPr>
          <a:xfrm>
            <a:off x="8350250" y="3429000"/>
            <a:ext cx="260350" cy="220663"/>
          </a:xfrm>
          <a:custGeom>
            <a:avLst/>
            <a:gdLst>
              <a:gd name="connsiteX0" fmla="*/ 0 w 220453"/>
              <a:gd name="connsiteY0" fmla="*/ 51968 h 259842"/>
              <a:gd name="connsiteX1" fmla="*/ 110227 w 220453"/>
              <a:gd name="connsiteY1" fmla="*/ 51968 h 259842"/>
              <a:gd name="connsiteX2" fmla="*/ 110227 w 220453"/>
              <a:gd name="connsiteY2" fmla="*/ 0 h 259842"/>
              <a:gd name="connsiteX3" fmla="*/ 220453 w 220453"/>
              <a:gd name="connsiteY3" fmla="*/ 129921 h 259842"/>
              <a:gd name="connsiteX4" fmla="*/ 110227 w 220453"/>
              <a:gd name="connsiteY4" fmla="*/ 259842 h 259842"/>
              <a:gd name="connsiteX5" fmla="*/ 110227 w 220453"/>
              <a:gd name="connsiteY5" fmla="*/ 207874 h 259842"/>
              <a:gd name="connsiteX6" fmla="*/ 0 w 220453"/>
              <a:gd name="connsiteY6" fmla="*/ 207874 h 259842"/>
              <a:gd name="connsiteX7" fmla="*/ 0 w 220453"/>
              <a:gd name="connsiteY7" fmla="*/ 51968 h 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453" h="259842">
                <a:moveTo>
                  <a:pt x="176362" y="1"/>
                </a:moveTo>
                <a:lnTo>
                  <a:pt x="176362" y="129922"/>
                </a:lnTo>
                <a:lnTo>
                  <a:pt x="220453" y="129922"/>
                </a:lnTo>
                <a:lnTo>
                  <a:pt x="110227" y="259841"/>
                </a:lnTo>
                <a:lnTo>
                  <a:pt x="0" y="129922"/>
                </a:lnTo>
                <a:lnTo>
                  <a:pt x="44091" y="129922"/>
                </a:lnTo>
                <a:lnTo>
                  <a:pt x="44091" y="1"/>
                </a:lnTo>
                <a:lnTo>
                  <a:pt x="176362" y="1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1969" tIns="0" rIns="51968" bIns="66137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100" dirty="0"/>
          </a:p>
        </p:txBody>
      </p:sp>
      <p:sp>
        <p:nvSpPr>
          <p:cNvPr id="17" name="Freeform 16"/>
          <p:cNvSpPr/>
          <p:nvPr/>
        </p:nvSpPr>
        <p:spPr>
          <a:xfrm>
            <a:off x="7842250" y="2792413"/>
            <a:ext cx="1149350" cy="628650"/>
          </a:xfrm>
          <a:custGeom>
            <a:avLst/>
            <a:gdLst>
              <a:gd name="connsiteX0" fmla="*/ 0 w 1047750"/>
              <a:gd name="connsiteY0" fmla="*/ 62865 h 628650"/>
              <a:gd name="connsiteX1" fmla="*/ 62865 w 1047750"/>
              <a:gd name="connsiteY1" fmla="*/ 0 h 628650"/>
              <a:gd name="connsiteX2" fmla="*/ 984885 w 1047750"/>
              <a:gd name="connsiteY2" fmla="*/ 0 h 628650"/>
              <a:gd name="connsiteX3" fmla="*/ 1047750 w 1047750"/>
              <a:gd name="connsiteY3" fmla="*/ 62865 h 628650"/>
              <a:gd name="connsiteX4" fmla="*/ 1047750 w 1047750"/>
              <a:gd name="connsiteY4" fmla="*/ 565785 h 628650"/>
              <a:gd name="connsiteX5" fmla="*/ 984885 w 1047750"/>
              <a:gd name="connsiteY5" fmla="*/ 628650 h 628650"/>
              <a:gd name="connsiteX6" fmla="*/ 62865 w 1047750"/>
              <a:gd name="connsiteY6" fmla="*/ 628650 h 628650"/>
              <a:gd name="connsiteX7" fmla="*/ 0 w 1047750"/>
              <a:gd name="connsiteY7" fmla="*/ 565785 h 628650"/>
              <a:gd name="connsiteX8" fmla="*/ 0 w 1047750"/>
              <a:gd name="connsiteY8" fmla="*/ 62865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750" h="628650">
                <a:moveTo>
                  <a:pt x="0" y="62865"/>
                </a:moveTo>
                <a:cubicBezTo>
                  <a:pt x="0" y="28146"/>
                  <a:pt x="28146" y="0"/>
                  <a:pt x="62865" y="0"/>
                </a:cubicBezTo>
                <a:lnTo>
                  <a:pt x="984885" y="0"/>
                </a:lnTo>
                <a:cubicBezTo>
                  <a:pt x="1019604" y="0"/>
                  <a:pt x="1047750" y="28146"/>
                  <a:pt x="1047750" y="62865"/>
                </a:cubicBezTo>
                <a:lnTo>
                  <a:pt x="1047750" y="565785"/>
                </a:lnTo>
                <a:cubicBezTo>
                  <a:pt x="1047750" y="600504"/>
                  <a:pt x="1019604" y="628650"/>
                  <a:pt x="984885" y="628650"/>
                </a:cubicBezTo>
                <a:lnTo>
                  <a:pt x="62865" y="628650"/>
                </a:lnTo>
                <a:cubicBezTo>
                  <a:pt x="28146" y="628650"/>
                  <a:pt x="0" y="600504"/>
                  <a:pt x="0" y="565785"/>
                </a:cubicBezTo>
                <a:lnTo>
                  <a:pt x="0" y="62865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1753" tIns="71753" rIns="71753" bIns="71753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СКОЛКОВО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629400" y="2797175"/>
            <a:ext cx="1047750" cy="628650"/>
          </a:xfrm>
          <a:custGeom>
            <a:avLst/>
            <a:gdLst>
              <a:gd name="connsiteX0" fmla="*/ 0 w 1047750"/>
              <a:gd name="connsiteY0" fmla="*/ 62865 h 628650"/>
              <a:gd name="connsiteX1" fmla="*/ 62865 w 1047750"/>
              <a:gd name="connsiteY1" fmla="*/ 0 h 628650"/>
              <a:gd name="connsiteX2" fmla="*/ 984885 w 1047750"/>
              <a:gd name="connsiteY2" fmla="*/ 0 h 628650"/>
              <a:gd name="connsiteX3" fmla="*/ 1047750 w 1047750"/>
              <a:gd name="connsiteY3" fmla="*/ 62865 h 628650"/>
              <a:gd name="connsiteX4" fmla="*/ 1047750 w 1047750"/>
              <a:gd name="connsiteY4" fmla="*/ 565785 h 628650"/>
              <a:gd name="connsiteX5" fmla="*/ 984885 w 1047750"/>
              <a:gd name="connsiteY5" fmla="*/ 628650 h 628650"/>
              <a:gd name="connsiteX6" fmla="*/ 62865 w 1047750"/>
              <a:gd name="connsiteY6" fmla="*/ 628650 h 628650"/>
              <a:gd name="connsiteX7" fmla="*/ 0 w 1047750"/>
              <a:gd name="connsiteY7" fmla="*/ 565785 h 628650"/>
              <a:gd name="connsiteX8" fmla="*/ 0 w 1047750"/>
              <a:gd name="connsiteY8" fmla="*/ 62865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750" h="628650">
                <a:moveTo>
                  <a:pt x="0" y="62865"/>
                </a:moveTo>
                <a:cubicBezTo>
                  <a:pt x="0" y="28146"/>
                  <a:pt x="28146" y="0"/>
                  <a:pt x="62865" y="0"/>
                </a:cubicBezTo>
                <a:lnTo>
                  <a:pt x="984885" y="0"/>
                </a:lnTo>
                <a:cubicBezTo>
                  <a:pt x="1019604" y="0"/>
                  <a:pt x="1047750" y="28146"/>
                  <a:pt x="1047750" y="62865"/>
                </a:cubicBezTo>
                <a:lnTo>
                  <a:pt x="1047750" y="565785"/>
                </a:lnTo>
                <a:cubicBezTo>
                  <a:pt x="1047750" y="600504"/>
                  <a:pt x="1019604" y="628650"/>
                  <a:pt x="984885" y="628650"/>
                </a:cubicBezTo>
                <a:lnTo>
                  <a:pt x="62865" y="628650"/>
                </a:lnTo>
                <a:cubicBezTo>
                  <a:pt x="28146" y="628650"/>
                  <a:pt x="0" y="600504"/>
                  <a:pt x="0" y="565785"/>
                </a:cubicBezTo>
                <a:lnTo>
                  <a:pt x="0" y="62865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1753" tIns="71753" rIns="71753" bIns="71753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ВЭБ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334000" y="2797175"/>
            <a:ext cx="1047750" cy="628650"/>
          </a:xfrm>
          <a:custGeom>
            <a:avLst/>
            <a:gdLst>
              <a:gd name="connsiteX0" fmla="*/ 0 w 1047750"/>
              <a:gd name="connsiteY0" fmla="*/ 62865 h 628650"/>
              <a:gd name="connsiteX1" fmla="*/ 62865 w 1047750"/>
              <a:gd name="connsiteY1" fmla="*/ 0 h 628650"/>
              <a:gd name="connsiteX2" fmla="*/ 984885 w 1047750"/>
              <a:gd name="connsiteY2" fmla="*/ 0 h 628650"/>
              <a:gd name="connsiteX3" fmla="*/ 1047750 w 1047750"/>
              <a:gd name="connsiteY3" fmla="*/ 62865 h 628650"/>
              <a:gd name="connsiteX4" fmla="*/ 1047750 w 1047750"/>
              <a:gd name="connsiteY4" fmla="*/ 565785 h 628650"/>
              <a:gd name="connsiteX5" fmla="*/ 984885 w 1047750"/>
              <a:gd name="connsiteY5" fmla="*/ 628650 h 628650"/>
              <a:gd name="connsiteX6" fmla="*/ 62865 w 1047750"/>
              <a:gd name="connsiteY6" fmla="*/ 628650 h 628650"/>
              <a:gd name="connsiteX7" fmla="*/ 0 w 1047750"/>
              <a:gd name="connsiteY7" fmla="*/ 565785 h 628650"/>
              <a:gd name="connsiteX8" fmla="*/ 0 w 1047750"/>
              <a:gd name="connsiteY8" fmla="*/ 62865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750" h="628650">
                <a:moveTo>
                  <a:pt x="0" y="62865"/>
                </a:moveTo>
                <a:cubicBezTo>
                  <a:pt x="0" y="28146"/>
                  <a:pt x="28146" y="0"/>
                  <a:pt x="62865" y="0"/>
                </a:cubicBezTo>
                <a:lnTo>
                  <a:pt x="984885" y="0"/>
                </a:lnTo>
                <a:cubicBezTo>
                  <a:pt x="1019604" y="0"/>
                  <a:pt x="1047750" y="28146"/>
                  <a:pt x="1047750" y="62865"/>
                </a:cubicBezTo>
                <a:lnTo>
                  <a:pt x="1047750" y="565785"/>
                </a:lnTo>
                <a:cubicBezTo>
                  <a:pt x="1047750" y="600504"/>
                  <a:pt x="1019604" y="628650"/>
                  <a:pt x="984885" y="628650"/>
                </a:cubicBezTo>
                <a:lnTo>
                  <a:pt x="62865" y="628650"/>
                </a:lnTo>
                <a:cubicBezTo>
                  <a:pt x="28146" y="628650"/>
                  <a:pt x="0" y="600504"/>
                  <a:pt x="0" y="565785"/>
                </a:cubicBezTo>
                <a:lnTo>
                  <a:pt x="0" y="62865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1753" tIns="71753" rIns="71753" bIns="71753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РАВИ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038600" y="2800350"/>
            <a:ext cx="1047750" cy="628650"/>
          </a:xfrm>
          <a:custGeom>
            <a:avLst/>
            <a:gdLst>
              <a:gd name="connsiteX0" fmla="*/ 0 w 1047750"/>
              <a:gd name="connsiteY0" fmla="*/ 62865 h 628650"/>
              <a:gd name="connsiteX1" fmla="*/ 62865 w 1047750"/>
              <a:gd name="connsiteY1" fmla="*/ 0 h 628650"/>
              <a:gd name="connsiteX2" fmla="*/ 984885 w 1047750"/>
              <a:gd name="connsiteY2" fmla="*/ 0 h 628650"/>
              <a:gd name="connsiteX3" fmla="*/ 1047750 w 1047750"/>
              <a:gd name="connsiteY3" fmla="*/ 62865 h 628650"/>
              <a:gd name="connsiteX4" fmla="*/ 1047750 w 1047750"/>
              <a:gd name="connsiteY4" fmla="*/ 565785 h 628650"/>
              <a:gd name="connsiteX5" fmla="*/ 984885 w 1047750"/>
              <a:gd name="connsiteY5" fmla="*/ 628650 h 628650"/>
              <a:gd name="connsiteX6" fmla="*/ 62865 w 1047750"/>
              <a:gd name="connsiteY6" fmla="*/ 628650 h 628650"/>
              <a:gd name="connsiteX7" fmla="*/ 0 w 1047750"/>
              <a:gd name="connsiteY7" fmla="*/ 565785 h 628650"/>
              <a:gd name="connsiteX8" fmla="*/ 0 w 1047750"/>
              <a:gd name="connsiteY8" fmla="*/ 62865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750" h="628650">
                <a:moveTo>
                  <a:pt x="0" y="62865"/>
                </a:moveTo>
                <a:cubicBezTo>
                  <a:pt x="0" y="28146"/>
                  <a:pt x="28146" y="0"/>
                  <a:pt x="62865" y="0"/>
                </a:cubicBezTo>
                <a:lnTo>
                  <a:pt x="984885" y="0"/>
                </a:lnTo>
                <a:cubicBezTo>
                  <a:pt x="1019604" y="0"/>
                  <a:pt x="1047750" y="28146"/>
                  <a:pt x="1047750" y="62865"/>
                </a:cubicBezTo>
                <a:lnTo>
                  <a:pt x="1047750" y="565785"/>
                </a:lnTo>
                <a:cubicBezTo>
                  <a:pt x="1047750" y="600504"/>
                  <a:pt x="1019604" y="628650"/>
                  <a:pt x="984885" y="628650"/>
                </a:cubicBezTo>
                <a:lnTo>
                  <a:pt x="62865" y="628650"/>
                </a:lnTo>
                <a:cubicBezTo>
                  <a:pt x="28146" y="628650"/>
                  <a:pt x="0" y="600504"/>
                  <a:pt x="0" y="565785"/>
                </a:cubicBezTo>
                <a:lnTo>
                  <a:pt x="0" y="62865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1753" tIns="71753" rIns="71753" bIns="71753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ОПОРА РОССИИ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743200" y="2797175"/>
            <a:ext cx="1047750" cy="628650"/>
          </a:xfrm>
          <a:custGeom>
            <a:avLst/>
            <a:gdLst>
              <a:gd name="connsiteX0" fmla="*/ 0 w 1047750"/>
              <a:gd name="connsiteY0" fmla="*/ 62865 h 628650"/>
              <a:gd name="connsiteX1" fmla="*/ 62865 w 1047750"/>
              <a:gd name="connsiteY1" fmla="*/ 0 h 628650"/>
              <a:gd name="connsiteX2" fmla="*/ 984885 w 1047750"/>
              <a:gd name="connsiteY2" fmla="*/ 0 h 628650"/>
              <a:gd name="connsiteX3" fmla="*/ 1047750 w 1047750"/>
              <a:gd name="connsiteY3" fmla="*/ 62865 h 628650"/>
              <a:gd name="connsiteX4" fmla="*/ 1047750 w 1047750"/>
              <a:gd name="connsiteY4" fmla="*/ 565785 h 628650"/>
              <a:gd name="connsiteX5" fmla="*/ 984885 w 1047750"/>
              <a:gd name="connsiteY5" fmla="*/ 628650 h 628650"/>
              <a:gd name="connsiteX6" fmla="*/ 62865 w 1047750"/>
              <a:gd name="connsiteY6" fmla="*/ 628650 h 628650"/>
              <a:gd name="connsiteX7" fmla="*/ 0 w 1047750"/>
              <a:gd name="connsiteY7" fmla="*/ 565785 h 628650"/>
              <a:gd name="connsiteX8" fmla="*/ 0 w 1047750"/>
              <a:gd name="connsiteY8" fmla="*/ 62865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750" h="628650">
                <a:moveTo>
                  <a:pt x="0" y="62865"/>
                </a:moveTo>
                <a:cubicBezTo>
                  <a:pt x="0" y="28146"/>
                  <a:pt x="28146" y="0"/>
                  <a:pt x="62865" y="0"/>
                </a:cubicBezTo>
                <a:lnTo>
                  <a:pt x="984885" y="0"/>
                </a:lnTo>
                <a:cubicBezTo>
                  <a:pt x="1019604" y="0"/>
                  <a:pt x="1047750" y="28146"/>
                  <a:pt x="1047750" y="62865"/>
                </a:cubicBezTo>
                <a:lnTo>
                  <a:pt x="1047750" y="565785"/>
                </a:lnTo>
                <a:cubicBezTo>
                  <a:pt x="1047750" y="600504"/>
                  <a:pt x="1019604" y="628650"/>
                  <a:pt x="984885" y="628650"/>
                </a:cubicBezTo>
                <a:lnTo>
                  <a:pt x="62865" y="628650"/>
                </a:lnTo>
                <a:cubicBezTo>
                  <a:pt x="28146" y="628650"/>
                  <a:pt x="0" y="600504"/>
                  <a:pt x="0" y="565785"/>
                </a:cubicBezTo>
                <a:lnTo>
                  <a:pt x="0" y="62865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1753" tIns="71753" rIns="71753" bIns="71753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ММВБ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447800" y="2800350"/>
            <a:ext cx="1047750" cy="628650"/>
          </a:xfrm>
          <a:custGeom>
            <a:avLst/>
            <a:gdLst>
              <a:gd name="connsiteX0" fmla="*/ 0 w 1047750"/>
              <a:gd name="connsiteY0" fmla="*/ 62865 h 628650"/>
              <a:gd name="connsiteX1" fmla="*/ 62865 w 1047750"/>
              <a:gd name="connsiteY1" fmla="*/ 0 h 628650"/>
              <a:gd name="connsiteX2" fmla="*/ 984885 w 1047750"/>
              <a:gd name="connsiteY2" fmla="*/ 0 h 628650"/>
              <a:gd name="connsiteX3" fmla="*/ 1047750 w 1047750"/>
              <a:gd name="connsiteY3" fmla="*/ 62865 h 628650"/>
              <a:gd name="connsiteX4" fmla="*/ 1047750 w 1047750"/>
              <a:gd name="connsiteY4" fmla="*/ 565785 h 628650"/>
              <a:gd name="connsiteX5" fmla="*/ 984885 w 1047750"/>
              <a:gd name="connsiteY5" fmla="*/ 628650 h 628650"/>
              <a:gd name="connsiteX6" fmla="*/ 62865 w 1047750"/>
              <a:gd name="connsiteY6" fmla="*/ 628650 h 628650"/>
              <a:gd name="connsiteX7" fmla="*/ 0 w 1047750"/>
              <a:gd name="connsiteY7" fmla="*/ 565785 h 628650"/>
              <a:gd name="connsiteX8" fmla="*/ 0 w 1047750"/>
              <a:gd name="connsiteY8" fmla="*/ 62865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750" h="628650">
                <a:moveTo>
                  <a:pt x="0" y="62865"/>
                </a:moveTo>
                <a:cubicBezTo>
                  <a:pt x="0" y="28146"/>
                  <a:pt x="28146" y="0"/>
                  <a:pt x="62865" y="0"/>
                </a:cubicBezTo>
                <a:lnTo>
                  <a:pt x="984885" y="0"/>
                </a:lnTo>
                <a:cubicBezTo>
                  <a:pt x="1019604" y="0"/>
                  <a:pt x="1047750" y="28146"/>
                  <a:pt x="1047750" y="62865"/>
                </a:cubicBezTo>
                <a:lnTo>
                  <a:pt x="1047750" y="565785"/>
                </a:lnTo>
                <a:cubicBezTo>
                  <a:pt x="1047750" y="600504"/>
                  <a:pt x="1019604" y="628650"/>
                  <a:pt x="984885" y="628650"/>
                </a:cubicBezTo>
                <a:lnTo>
                  <a:pt x="62865" y="628650"/>
                </a:lnTo>
                <a:cubicBezTo>
                  <a:pt x="28146" y="628650"/>
                  <a:pt x="0" y="600504"/>
                  <a:pt x="0" y="565785"/>
                </a:cubicBezTo>
                <a:lnTo>
                  <a:pt x="0" y="62865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1753" tIns="71753" rIns="71753" bIns="71753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РОСНАНО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reeform 27"/>
          <p:cNvSpPr/>
          <p:nvPr/>
        </p:nvSpPr>
        <p:spPr>
          <a:xfrm rot="10800000">
            <a:off x="654050" y="3429000"/>
            <a:ext cx="260350" cy="220663"/>
          </a:xfrm>
          <a:custGeom>
            <a:avLst/>
            <a:gdLst>
              <a:gd name="connsiteX0" fmla="*/ 0 w 220453"/>
              <a:gd name="connsiteY0" fmla="*/ 51968 h 259842"/>
              <a:gd name="connsiteX1" fmla="*/ 110227 w 220453"/>
              <a:gd name="connsiteY1" fmla="*/ 51968 h 259842"/>
              <a:gd name="connsiteX2" fmla="*/ 110227 w 220453"/>
              <a:gd name="connsiteY2" fmla="*/ 0 h 259842"/>
              <a:gd name="connsiteX3" fmla="*/ 220453 w 220453"/>
              <a:gd name="connsiteY3" fmla="*/ 129921 h 259842"/>
              <a:gd name="connsiteX4" fmla="*/ 110227 w 220453"/>
              <a:gd name="connsiteY4" fmla="*/ 259842 h 259842"/>
              <a:gd name="connsiteX5" fmla="*/ 110227 w 220453"/>
              <a:gd name="connsiteY5" fmla="*/ 207874 h 259842"/>
              <a:gd name="connsiteX6" fmla="*/ 0 w 220453"/>
              <a:gd name="connsiteY6" fmla="*/ 207874 h 259842"/>
              <a:gd name="connsiteX7" fmla="*/ 0 w 220453"/>
              <a:gd name="connsiteY7" fmla="*/ 51968 h 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453" h="259842">
                <a:moveTo>
                  <a:pt x="176362" y="1"/>
                </a:moveTo>
                <a:lnTo>
                  <a:pt x="176362" y="129922"/>
                </a:lnTo>
                <a:lnTo>
                  <a:pt x="220453" y="129922"/>
                </a:lnTo>
                <a:lnTo>
                  <a:pt x="110227" y="259841"/>
                </a:lnTo>
                <a:lnTo>
                  <a:pt x="0" y="129922"/>
                </a:lnTo>
                <a:lnTo>
                  <a:pt x="44091" y="129922"/>
                </a:lnTo>
                <a:lnTo>
                  <a:pt x="44091" y="1"/>
                </a:lnTo>
                <a:lnTo>
                  <a:pt x="176362" y="1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1969" tIns="0" rIns="51968" bIns="66137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100" dirty="0"/>
          </a:p>
        </p:txBody>
      </p:sp>
      <p:sp>
        <p:nvSpPr>
          <p:cNvPr id="31" name="Freeform 30"/>
          <p:cNvSpPr/>
          <p:nvPr/>
        </p:nvSpPr>
        <p:spPr>
          <a:xfrm>
            <a:off x="228600" y="2800350"/>
            <a:ext cx="996950" cy="628650"/>
          </a:xfrm>
          <a:custGeom>
            <a:avLst/>
            <a:gdLst>
              <a:gd name="connsiteX0" fmla="*/ 0 w 1047750"/>
              <a:gd name="connsiteY0" fmla="*/ 62865 h 628650"/>
              <a:gd name="connsiteX1" fmla="*/ 62865 w 1047750"/>
              <a:gd name="connsiteY1" fmla="*/ 0 h 628650"/>
              <a:gd name="connsiteX2" fmla="*/ 984885 w 1047750"/>
              <a:gd name="connsiteY2" fmla="*/ 0 h 628650"/>
              <a:gd name="connsiteX3" fmla="*/ 1047750 w 1047750"/>
              <a:gd name="connsiteY3" fmla="*/ 62865 h 628650"/>
              <a:gd name="connsiteX4" fmla="*/ 1047750 w 1047750"/>
              <a:gd name="connsiteY4" fmla="*/ 565785 h 628650"/>
              <a:gd name="connsiteX5" fmla="*/ 984885 w 1047750"/>
              <a:gd name="connsiteY5" fmla="*/ 628650 h 628650"/>
              <a:gd name="connsiteX6" fmla="*/ 62865 w 1047750"/>
              <a:gd name="connsiteY6" fmla="*/ 628650 h 628650"/>
              <a:gd name="connsiteX7" fmla="*/ 0 w 1047750"/>
              <a:gd name="connsiteY7" fmla="*/ 565785 h 628650"/>
              <a:gd name="connsiteX8" fmla="*/ 0 w 1047750"/>
              <a:gd name="connsiteY8" fmla="*/ 62865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750" h="628650">
                <a:moveTo>
                  <a:pt x="0" y="62865"/>
                </a:moveTo>
                <a:cubicBezTo>
                  <a:pt x="0" y="28146"/>
                  <a:pt x="28146" y="0"/>
                  <a:pt x="62865" y="0"/>
                </a:cubicBezTo>
                <a:lnTo>
                  <a:pt x="984885" y="0"/>
                </a:lnTo>
                <a:cubicBezTo>
                  <a:pt x="1019604" y="0"/>
                  <a:pt x="1047750" y="28146"/>
                  <a:pt x="1047750" y="62865"/>
                </a:cubicBezTo>
                <a:lnTo>
                  <a:pt x="1047750" y="565785"/>
                </a:lnTo>
                <a:cubicBezTo>
                  <a:pt x="1047750" y="600504"/>
                  <a:pt x="1019604" y="628650"/>
                  <a:pt x="984885" y="628650"/>
                </a:cubicBezTo>
                <a:lnTo>
                  <a:pt x="62865" y="628650"/>
                </a:lnTo>
                <a:cubicBezTo>
                  <a:pt x="28146" y="628650"/>
                  <a:pt x="0" y="600504"/>
                  <a:pt x="0" y="565785"/>
                </a:cubicBezTo>
                <a:lnTo>
                  <a:pt x="0" y="62865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1753" tIns="71753" rIns="71753" bIns="71753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МСП Банк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28600" y="3649663"/>
            <a:ext cx="1600200" cy="846137"/>
          </a:xfrm>
          <a:custGeom>
            <a:avLst/>
            <a:gdLst>
              <a:gd name="connsiteX0" fmla="*/ 0 w 1047750"/>
              <a:gd name="connsiteY0" fmla="*/ 62865 h 628650"/>
              <a:gd name="connsiteX1" fmla="*/ 62865 w 1047750"/>
              <a:gd name="connsiteY1" fmla="*/ 0 h 628650"/>
              <a:gd name="connsiteX2" fmla="*/ 984885 w 1047750"/>
              <a:gd name="connsiteY2" fmla="*/ 0 h 628650"/>
              <a:gd name="connsiteX3" fmla="*/ 1047750 w 1047750"/>
              <a:gd name="connsiteY3" fmla="*/ 62865 h 628650"/>
              <a:gd name="connsiteX4" fmla="*/ 1047750 w 1047750"/>
              <a:gd name="connsiteY4" fmla="*/ 565785 h 628650"/>
              <a:gd name="connsiteX5" fmla="*/ 984885 w 1047750"/>
              <a:gd name="connsiteY5" fmla="*/ 628650 h 628650"/>
              <a:gd name="connsiteX6" fmla="*/ 62865 w 1047750"/>
              <a:gd name="connsiteY6" fmla="*/ 628650 h 628650"/>
              <a:gd name="connsiteX7" fmla="*/ 0 w 1047750"/>
              <a:gd name="connsiteY7" fmla="*/ 565785 h 628650"/>
              <a:gd name="connsiteX8" fmla="*/ 0 w 1047750"/>
              <a:gd name="connsiteY8" fmla="*/ 62865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750" h="628650">
                <a:moveTo>
                  <a:pt x="0" y="62865"/>
                </a:moveTo>
                <a:cubicBezTo>
                  <a:pt x="0" y="28146"/>
                  <a:pt x="28146" y="0"/>
                  <a:pt x="62865" y="0"/>
                </a:cubicBezTo>
                <a:lnTo>
                  <a:pt x="984885" y="0"/>
                </a:lnTo>
                <a:cubicBezTo>
                  <a:pt x="1019604" y="0"/>
                  <a:pt x="1047750" y="28146"/>
                  <a:pt x="1047750" y="62865"/>
                </a:cubicBezTo>
                <a:lnTo>
                  <a:pt x="1047750" y="565785"/>
                </a:lnTo>
                <a:cubicBezTo>
                  <a:pt x="1047750" y="600504"/>
                  <a:pt x="1019604" y="628650"/>
                  <a:pt x="984885" y="628650"/>
                </a:cubicBezTo>
                <a:lnTo>
                  <a:pt x="62865" y="628650"/>
                </a:lnTo>
                <a:cubicBezTo>
                  <a:pt x="28146" y="628650"/>
                  <a:pt x="0" y="600504"/>
                  <a:pt x="0" y="565785"/>
                </a:cubicBezTo>
                <a:lnTo>
                  <a:pt x="0" y="62865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1753" tIns="71753" rIns="71753" bIns="71753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Федеральное агентство по делам молодежи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2057400" y="3649663"/>
            <a:ext cx="2444750" cy="846137"/>
          </a:xfrm>
          <a:custGeom>
            <a:avLst/>
            <a:gdLst>
              <a:gd name="connsiteX0" fmla="*/ 0 w 1047750"/>
              <a:gd name="connsiteY0" fmla="*/ 62865 h 628650"/>
              <a:gd name="connsiteX1" fmla="*/ 62865 w 1047750"/>
              <a:gd name="connsiteY1" fmla="*/ 0 h 628650"/>
              <a:gd name="connsiteX2" fmla="*/ 984885 w 1047750"/>
              <a:gd name="connsiteY2" fmla="*/ 0 h 628650"/>
              <a:gd name="connsiteX3" fmla="*/ 1047750 w 1047750"/>
              <a:gd name="connsiteY3" fmla="*/ 62865 h 628650"/>
              <a:gd name="connsiteX4" fmla="*/ 1047750 w 1047750"/>
              <a:gd name="connsiteY4" fmla="*/ 565785 h 628650"/>
              <a:gd name="connsiteX5" fmla="*/ 984885 w 1047750"/>
              <a:gd name="connsiteY5" fmla="*/ 628650 h 628650"/>
              <a:gd name="connsiteX6" fmla="*/ 62865 w 1047750"/>
              <a:gd name="connsiteY6" fmla="*/ 628650 h 628650"/>
              <a:gd name="connsiteX7" fmla="*/ 0 w 1047750"/>
              <a:gd name="connsiteY7" fmla="*/ 565785 h 628650"/>
              <a:gd name="connsiteX8" fmla="*/ 0 w 1047750"/>
              <a:gd name="connsiteY8" fmla="*/ 62865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750" h="628650">
                <a:moveTo>
                  <a:pt x="0" y="62865"/>
                </a:moveTo>
                <a:cubicBezTo>
                  <a:pt x="0" y="28146"/>
                  <a:pt x="28146" y="0"/>
                  <a:pt x="62865" y="0"/>
                </a:cubicBezTo>
                <a:lnTo>
                  <a:pt x="984885" y="0"/>
                </a:lnTo>
                <a:cubicBezTo>
                  <a:pt x="1019604" y="0"/>
                  <a:pt x="1047750" y="28146"/>
                  <a:pt x="1047750" y="62865"/>
                </a:cubicBezTo>
                <a:lnTo>
                  <a:pt x="1047750" y="565785"/>
                </a:lnTo>
                <a:cubicBezTo>
                  <a:pt x="1047750" y="600504"/>
                  <a:pt x="1019604" y="628650"/>
                  <a:pt x="984885" y="628650"/>
                </a:cubicBezTo>
                <a:lnTo>
                  <a:pt x="62865" y="628650"/>
                </a:lnTo>
                <a:cubicBezTo>
                  <a:pt x="28146" y="628650"/>
                  <a:pt x="0" y="600504"/>
                  <a:pt x="0" y="565785"/>
                </a:cubicBezTo>
                <a:lnTo>
                  <a:pt x="0" y="62865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1753" tIns="71753" rIns="71753" bIns="71753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Агентство стратегических инициатив по продвижению новых проектов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4718050" y="3649663"/>
            <a:ext cx="2978150" cy="846137"/>
          </a:xfrm>
          <a:custGeom>
            <a:avLst/>
            <a:gdLst>
              <a:gd name="connsiteX0" fmla="*/ 0 w 1047750"/>
              <a:gd name="connsiteY0" fmla="*/ 62865 h 628650"/>
              <a:gd name="connsiteX1" fmla="*/ 62865 w 1047750"/>
              <a:gd name="connsiteY1" fmla="*/ 0 h 628650"/>
              <a:gd name="connsiteX2" fmla="*/ 984885 w 1047750"/>
              <a:gd name="connsiteY2" fmla="*/ 0 h 628650"/>
              <a:gd name="connsiteX3" fmla="*/ 1047750 w 1047750"/>
              <a:gd name="connsiteY3" fmla="*/ 62865 h 628650"/>
              <a:gd name="connsiteX4" fmla="*/ 1047750 w 1047750"/>
              <a:gd name="connsiteY4" fmla="*/ 565785 h 628650"/>
              <a:gd name="connsiteX5" fmla="*/ 984885 w 1047750"/>
              <a:gd name="connsiteY5" fmla="*/ 628650 h 628650"/>
              <a:gd name="connsiteX6" fmla="*/ 62865 w 1047750"/>
              <a:gd name="connsiteY6" fmla="*/ 628650 h 628650"/>
              <a:gd name="connsiteX7" fmla="*/ 0 w 1047750"/>
              <a:gd name="connsiteY7" fmla="*/ 565785 h 628650"/>
              <a:gd name="connsiteX8" fmla="*/ 0 w 1047750"/>
              <a:gd name="connsiteY8" fmla="*/ 62865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750" h="628650">
                <a:moveTo>
                  <a:pt x="0" y="62865"/>
                </a:moveTo>
                <a:cubicBezTo>
                  <a:pt x="0" y="28146"/>
                  <a:pt x="28146" y="0"/>
                  <a:pt x="62865" y="0"/>
                </a:cubicBezTo>
                <a:lnTo>
                  <a:pt x="984885" y="0"/>
                </a:lnTo>
                <a:cubicBezTo>
                  <a:pt x="1019604" y="0"/>
                  <a:pt x="1047750" y="28146"/>
                  <a:pt x="1047750" y="62865"/>
                </a:cubicBezTo>
                <a:lnTo>
                  <a:pt x="1047750" y="565785"/>
                </a:lnTo>
                <a:cubicBezTo>
                  <a:pt x="1047750" y="600504"/>
                  <a:pt x="1019604" y="628650"/>
                  <a:pt x="984885" y="628650"/>
                </a:cubicBezTo>
                <a:lnTo>
                  <a:pt x="62865" y="628650"/>
                </a:lnTo>
                <a:cubicBezTo>
                  <a:pt x="28146" y="628650"/>
                  <a:pt x="0" y="600504"/>
                  <a:pt x="0" y="565785"/>
                </a:cubicBezTo>
                <a:lnTo>
                  <a:pt x="0" y="62865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1753" tIns="71753" rIns="71753" bIns="71753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Фонд содействия развитию малых форм предприятий в научно-технической сфере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 rot="10800000">
            <a:off x="7702550" y="3962400"/>
            <a:ext cx="222250" cy="260350"/>
          </a:xfrm>
          <a:custGeom>
            <a:avLst/>
            <a:gdLst>
              <a:gd name="connsiteX0" fmla="*/ 0 w 222123"/>
              <a:gd name="connsiteY0" fmla="*/ 51968 h 259842"/>
              <a:gd name="connsiteX1" fmla="*/ 111062 w 222123"/>
              <a:gd name="connsiteY1" fmla="*/ 51968 h 259842"/>
              <a:gd name="connsiteX2" fmla="*/ 111062 w 222123"/>
              <a:gd name="connsiteY2" fmla="*/ 0 h 259842"/>
              <a:gd name="connsiteX3" fmla="*/ 222123 w 222123"/>
              <a:gd name="connsiteY3" fmla="*/ 129921 h 259842"/>
              <a:gd name="connsiteX4" fmla="*/ 111062 w 222123"/>
              <a:gd name="connsiteY4" fmla="*/ 259842 h 259842"/>
              <a:gd name="connsiteX5" fmla="*/ 111062 w 222123"/>
              <a:gd name="connsiteY5" fmla="*/ 207874 h 259842"/>
              <a:gd name="connsiteX6" fmla="*/ 0 w 222123"/>
              <a:gd name="connsiteY6" fmla="*/ 207874 h 259842"/>
              <a:gd name="connsiteX7" fmla="*/ 0 w 222123"/>
              <a:gd name="connsiteY7" fmla="*/ 51968 h 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123" h="259842">
                <a:moveTo>
                  <a:pt x="0" y="51968"/>
                </a:moveTo>
                <a:lnTo>
                  <a:pt x="111062" y="51968"/>
                </a:lnTo>
                <a:lnTo>
                  <a:pt x="111062" y="0"/>
                </a:lnTo>
                <a:lnTo>
                  <a:pt x="222123" y="129921"/>
                </a:lnTo>
                <a:lnTo>
                  <a:pt x="111062" y="259842"/>
                </a:lnTo>
                <a:lnTo>
                  <a:pt x="111062" y="207874"/>
                </a:lnTo>
                <a:lnTo>
                  <a:pt x="0" y="207874"/>
                </a:lnTo>
                <a:lnTo>
                  <a:pt x="0" y="51968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51968" rIns="66637" bIns="51968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100" dirty="0"/>
          </a:p>
        </p:txBody>
      </p:sp>
      <p:sp>
        <p:nvSpPr>
          <p:cNvPr id="39" name="Freeform 38"/>
          <p:cNvSpPr/>
          <p:nvPr/>
        </p:nvSpPr>
        <p:spPr>
          <a:xfrm>
            <a:off x="7918450" y="3649663"/>
            <a:ext cx="1073150" cy="823912"/>
          </a:xfrm>
          <a:custGeom>
            <a:avLst/>
            <a:gdLst>
              <a:gd name="connsiteX0" fmla="*/ 0 w 1047750"/>
              <a:gd name="connsiteY0" fmla="*/ 62865 h 628650"/>
              <a:gd name="connsiteX1" fmla="*/ 62865 w 1047750"/>
              <a:gd name="connsiteY1" fmla="*/ 0 h 628650"/>
              <a:gd name="connsiteX2" fmla="*/ 984885 w 1047750"/>
              <a:gd name="connsiteY2" fmla="*/ 0 h 628650"/>
              <a:gd name="connsiteX3" fmla="*/ 1047750 w 1047750"/>
              <a:gd name="connsiteY3" fmla="*/ 62865 h 628650"/>
              <a:gd name="connsiteX4" fmla="*/ 1047750 w 1047750"/>
              <a:gd name="connsiteY4" fmla="*/ 565785 h 628650"/>
              <a:gd name="connsiteX5" fmla="*/ 984885 w 1047750"/>
              <a:gd name="connsiteY5" fmla="*/ 628650 h 628650"/>
              <a:gd name="connsiteX6" fmla="*/ 62865 w 1047750"/>
              <a:gd name="connsiteY6" fmla="*/ 628650 h 628650"/>
              <a:gd name="connsiteX7" fmla="*/ 0 w 1047750"/>
              <a:gd name="connsiteY7" fmla="*/ 565785 h 628650"/>
              <a:gd name="connsiteX8" fmla="*/ 0 w 1047750"/>
              <a:gd name="connsiteY8" fmla="*/ 62865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750" h="628650">
                <a:moveTo>
                  <a:pt x="0" y="62865"/>
                </a:moveTo>
                <a:cubicBezTo>
                  <a:pt x="0" y="28146"/>
                  <a:pt x="28146" y="0"/>
                  <a:pt x="62865" y="0"/>
                </a:cubicBezTo>
                <a:lnTo>
                  <a:pt x="984885" y="0"/>
                </a:lnTo>
                <a:cubicBezTo>
                  <a:pt x="1019604" y="0"/>
                  <a:pt x="1047750" y="28146"/>
                  <a:pt x="1047750" y="62865"/>
                </a:cubicBezTo>
                <a:lnTo>
                  <a:pt x="1047750" y="565785"/>
                </a:lnTo>
                <a:cubicBezTo>
                  <a:pt x="1047750" y="600504"/>
                  <a:pt x="1019604" y="628650"/>
                  <a:pt x="984885" y="628650"/>
                </a:cubicBezTo>
                <a:lnTo>
                  <a:pt x="62865" y="628650"/>
                </a:lnTo>
                <a:cubicBezTo>
                  <a:pt x="28146" y="628650"/>
                  <a:pt x="0" y="600504"/>
                  <a:pt x="0" y="565785"/>
                </a:cubicBezTo>
                <a:lnTo>
                  <a:pt x="0" y="62865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1753" tIns="71753" rIns="71753" bIns="71753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Российская венчурная компания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4663" y="1371600"/>
            <a:ext cx="8194675" cy="685800"/>
          </a:xfrm>
        </p:spPr>
        <p:txBody>
          <a:bodyPr rtlCol="0"/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Соглашение о взаимодействии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06.04.2010 № 05-СВ-452/10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Freeform 37"/>
          <p:cNvSpPr/>
          <p:nvPr/>
        </p:nvSpPr>
        <p:spPr>
          <a:xfrm rot="10800000">
            <a:off x="4495800" y="3962400"/>
            <a:ext cx="222250" cy="260350"/>
          </a:xfrm>
          <a:custGeom>
            <a:avLst/>
            <a:gdLst>
              <a:gd name="connsiteX0" fmla="*/ 0 w 222123"/>
              <a:gd name="connsiteY0" fmla="*/ 51968 h 259842"/>
              <a:gd name="connsiteX1" fmla="*/ 111062 w 222123"/>
              <a:gd name="connsiteY1" fmla="*/ 51968 h 259842"/>
              <a:gd name="connsiteX2" fmla="*/ 111062 w 222123"/>
              <a:gd name="connsiteY2" fmla="*/ 0 h 259842"/>
              <a:gd name="connsiteX3" fmla="*/ 222123 w 222123"/>
              <a:gd name="connsiteY3" fmla="*/ 129921 h 259842"/>
              <a:gd name="connsiteX4" fmla="*/ 111062 w 222123"/>
              <a:gd name="connsiteY4" fmla="*/ 259842 h 259842"/>
              <a:gd name="connsiteX5" fmla="*/ 111062 w 222123"/>
              <a:gd name="connsiteY5" fmla="*/ 207874 h 259842"/>
              <a:gd name="connsiteX6" fmla="*/ 0 w 222123"/>
              <a:gd name="connsiteY6" fmla="*/ 207874 h 259842"/>
              <a:gd name="connsiteX7" fmla="*/ 0 w 222123"/>
              <a:gd name="connsiteY7" fmla="*/ 51968 h 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123" h="259842">
                <a:moveTo>
                  <a:pt x="0" y="51968"/>
                </a:moveTo>
                <a:lnTo>
                  <a:pt x="111062" y="51968"/>
                </a:lnTo>
                <a:lnTo>
                  <a:pt x="111062" y="0"/>
                </a:lnTo>
                <a:lnTo>
                  <a:pt x="222123" y="129921"/>
                </a:lnTo>
                <a:lnTo>
                  <a:pt x="111062" y="259842"/>
                </a:lnTo>
                <a:lnTo>
                  <a:pt x="111062" y="207874"/>
                </a:lnTo>
                <a:lnTo>
                  <a:pt x="0" y="207874"/>
                </a:lnTo>
                <a:lnTo>
                  <a:pt x="0" y="51968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51968" rIns="66637" bIns="51968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100" dirty="0"/>
          </a:p>
        </p:txBody>
      </p:sp>
      <p:sp>
        <p:nvSpPr>
          <p:cNvPr id="50" name="Freeform 37"/>
          <p:cNvSpPr/>
          <p:nvPr/>
        </p:nvSpPr>
        <p:spPr>
          <a:xfrm rot="10800000">
            <a:off x="1828800" y="3962400"/>
            <a:ext cx="222250" cy="260350"/>
          </a:xfrm>
          <a:custGeom>
            <a:avLst/>
            <a:gdLst>
              <a:gd name="connsiteX0" fmla="*/ 0 w 222123"/>
              <a:gd name="connsiteY0" fmla="*/ 51968 h 259842"/>
              <a:gd name="connsiteX1" fmla="*/ 111062 w 222123"/>
              <a:gd name="connsiteY1" fmla="*/ 51968 h 259842"/>
              <a:gd name="connsiteX2" fmla="*/ 111062 w 222123"/>
              <a:gd name="connsiteY2" fmla="*/ 0 h 259842"/>
              <a:gd name="connsiteX3" fmla="*/ 222123 w 222123"/>
              <a:gd name="connsiteY3" fmla="*/ 129921 h 259842"/>
              <a:gd name="connsiteX4" fmla="*/ 111062 w 222123"/>
              <a:gd name="connsiteY4" fmla="*/ 259842 h 259842"/>
              <a:gd name="connsiteX5" fmla="*/ 111062 w 222123"/>
              <a:gd name="connsiteY5" fmla="*/ 207874 h 259842"/>
              <a:gd name="connsiteX6" fmla="*/ 0 w 222123"/>
              <a:gd name="connsiteY6" fmla="*/ 207874 h 259842"/>
              <a:gd name="connsiteX7" fmla="*/ 0 w 222123"/>
              <a:gd name="connsiteY7" fmla="*/ 51968 h 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123" h="259842">
                <a:moveTo>
                  <a:pt x="0" y="51968"/>
                </a:moveTo>
                <a:lnTo>
                  <a:pt x="111062" y="51968"/>
                </a:lnTo>
                <a:lnTo>
                  <a:pt x="111062" y="0"/>
                </a:lnTo>
                <a:lnTo>
                  <a:pt x="222123" y="129921"/>
                </a:lnTo>
                <a:lnTo>
                  <a:pt x="111062" y="259842"/>
                </a:lnTo>
                <a:lnTo>
                  <a:pt x="111062" y="207874"/>
                </a:lnTo>
                <a:lnTo>
                  <a:pt x="0" y="207874"/>
                </a:lnTo>
                <a:lnTo>
                  <a:pt x="0" y="51968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51968" rIns="66637" bIns="51968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100" dirty="0"/>
          </a:p>
        </p:txBody>
      </p:sp>
      <p:sp>
        <p:nvSpPr>
          <p:cNvPr id="53" name="Freeform 5"/>
          <p:cNvSpPr/>
          <p:nvPr/>
        </p:nvSpPr>
        <p:spPr>
          <a:xfrm>
            <a:off x="1225550" y="3016250"/>
            <a:ext cx="222250" cy="260350"/>
          </a:xfrm>
          <a:custGeom>
            <a:avLst/>
            <a:gdLst>
              <a:gd name="connsiteX0" fmla="*/ 0 w 222123"/>
              <a:gd name="connsiteY0" fmla="*/ 51968 h 259842"/>
              <a:gd name="connsiteX1" fmla="*/ 111062 w 222123"/>
              <a:gd name="connsiteY1" fmla="*/ 51968 h 259842"/>
              <a:gd name="connsiteX2" fmla="*/ 111062 w 222123"/>
              <a:gd name="connsiteY2" fmla="*/ 0 h 259842"/>
              <a:gd name="connsiteX3" fmla="*/ 222123 w 222123"/>
              <a:gd name="connsiteY3" fmla="*/ 129921 h 259842"/>
              <a:gd name="connsiteX4" fmla="*/ 111062 w 222123"/>
              <a:gd name="connsiteY4" fmla="*/ 259842 h 259842"/>
              <a:gd name="connsiteX5" fmla="*/ 111062 w 222123"/>
              <a:gd name="connsiteY5" fmla="*/ 207874 h 259842"/>
              <a:gd name="connsiteX6" fmla="*/ 0 w 222123"/>
              <a:gd name="connsiteY6" fmla="*/ 207874 h 259842"/>
              <a:gd name="connsiteX7" fmla="*/ 0 w 222123"/>
              <a:gd name="connsiteY7" fmla="*/ 51968 h 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123" h="259842">
                <a:moveTo>
                  <a:pt x="0" y="51968"/>
                </a:moveTo>
                <a:lnTo>
                  <a:pt x="111062" y="51968"/>
                </a:lnTo>
                <a:lnTo>
                  <a:pt x="111062" y="0"/>
                </a:lnTo>
                <a:lnTo>
                  <a:pt x="222123" y="129921"/>
                </a:lnTo>
                <a:lnTo>
                  <a:pt x="111062" y="259842"/>
                </a:lnTo>
                <a:lnTo>
                  <a:pt x="111062" y="207874"/>
                </a:lnTo>
                <a:lnTo>
                  <a:pt x="0" y="207874"/>
                </a:lnTo>
                <a:lnTo>
                  <a:pt x="0" y="51968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51968" rIns="66637" bIns="51968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1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181600" y="2209800"/>
            <a:ext cx="3886200" cy="3048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Это инновация?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производстве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чулочно-носочной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продукции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Результаты</a:t>
            </a:r>
            <a:endParaRPr lang="en-US" sz="2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50-ти новых моделей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вдвое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вырос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штат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вдвое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увеличены объемы и качество продукции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ооо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«мастер»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4663" y="1219200"/>
            <a:ext cx="8194675" cy="685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приобретение оборудования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SOOSAN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4" b="5224"/>
          <a:stretch>
            <a:fillRect/>
          </a:stretch>
        </p:blipFill>
        <p:spPr>
          <a:xfrm>
            <a:off x="381000" y="2209800"/>
            <a:ext cx="4651587" cy="3124200"/>
          </a:xfr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2" r="12652"/>
          <a:stretch>
            <a:fillRect/>
          </a:stretch>
        </p:blipFill>
        <p:spPr>
          <a:xfrm>
            <a:off x="4343400" y="1524000"/>
            <a:ext cx="2039938" cy="2039938"/>
          </a:xfrm>
          <a:ln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pic>
      <p:sp>
        <p:nvSpPr>
          <p:cNvPr id="12288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953000" y="3827463"/>
            <a:ext cx="3810000" cy="2039937"/>
          </a:xfrm>
          <a:prstGeom prst="roundRect">
            <a:avLst>
              <a:gd name="adj" fmla="val 12449"/>
            </a:avLst>
          </a:prstGeom>
          <a:ln w="952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l"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smtClean="0"/>
              <a:t>трудозатраты снижены</a:t>
            </a:r>
          </a:p>
          <a:p>
            <a:pPr marL="285750" indent="-285750" algn="l"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smtClean="0"/>
              <a:t>качество и сложность изделий возросли </a:t>
            </a:r>
          </a:p>
          <a:p>
            <a:pPr marL="285750" indent="-285750" algn="l"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smtClean="0"/>
              <a:t>ассортимент расширен </a:t>
            </a:r>
          </a:p>
          <a:p>
            <a:pPr marL="285750" indent="-285750" algn="l"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smtClean="0"/>
              <a:t>объемы увеличены на 25-30%</a:t>
            </a:r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286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ооо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«</a:t>
            </a:r>
            <a:r>
              <a:rPr lang="ru-RU" b="1" dirty="0">
                <a:solidFill>
                  <a:schemeClr val="accent1"/>
                </a:solidFill>
              </a:rPr>
              <a:t>л</a:t>
            </a:r>
            <a:r>
              <a:rPr lang="ru-RU" b="1" dirty="0" smtClean="0">
                <a:solidFill>
                  <a:schemeClr val="accent1"/>
                </a:solidFill>
              </a:rPr>
              <a:t>еспром-2000»</a:t>
            </a:r>
            <a:endParaRPr lang="en-US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646863" y="1524000"/>
            <a:ext cx="2039937" cy="2039938"/>
          </a:xfrm>
          <a:ln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pic>
      <p:sp>
        <p:nvSpPr>
          <p:cNvPr id="12288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81000" y="1524000"/>
            <a:ext cx="3733800" cy="2038350"/>
          </a:xfrm>
          <a:prstGeom prst="roundRect">
            <a:avLst>
              <a:gd name="adj" fmla="val 14449"/>
            </a:avLst>
          </a:prstGeom>
          <a:ln w="952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  <a:cs typeface="Arial" charset="0"/>
              </a:rPr>
              <a:t>Приобретение нового оборудования с ЧПУ для изготовления оконных блоков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2686050" y="3829050"/>
            <a:ext cx="2038350" cy="2038350"/>
          </a:xfrm>
          <a:ln>
            <a:round/>
            <a:headEnd/>
            <a:tailEnd/>
          </a:ln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6641"/>
          <a:stretch>
            <a:fillRect/>
          </a:stretch>
        </p:blipFill>
        <p:spPr>
          <a:xfrm>
            <a:off x="392113" y="3829050"/>
            <a:ext cx="2039937" cy="2038350"/>
          </a:xfrm>
          <a:ln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2171700" y="1425575"/>
            <a:ext cx="4876800" cy="2617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pc="-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курс на инновации</a:t>
            </a:r>
            <a:endParaRPr lang="en-US" spc="-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1"/>
          <p:cNvSpPr/>
          <p:nvPr/>
        </p:nvSpPr>
        <p:spPr>
          <a:xfrm>
            <a:off x="1905000" y="1404938"/>
            <a:ext cx="5410200" cy="316706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noFill/>
          <a:ln w="889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ular Callout 1"/>
          <p:cNvSpPr/>
          <p:nvPr/>
        </p:nvSpPr>
        <p:spPr>
          <a:xfrm rot="9629775">
            <a:off x="6781800" y="4610100"/>
            <a:ext cx="1660525" cy="973138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 rot="-1170225">
            <a:off x="6943725" y="4868863"/>
            <a:ext cx="142398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 РФ</a:t>
            </a:r>
            <a:endParaRPr lang="en-US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ип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Чамжаев</a:t>
            </a:r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Юрий 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4452" y="1219200"/>
            <a:ext cx="8195096" cy="457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центральная станция кузовного ремонта «Южный»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Placeholder 1"/>
          <p:cNvSpPr txBox="1">
            <a:spLocks/>
          </p:cNvSpPr>
          <p:nvPr/>
        </p:nvSpPr>
        <p:spPr>
          <a:xfrm>
            <a:off x="2895599" y="4245926"/>
            <a:ext cx="3962401" cy="169767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FF6902"/>
                </a:solidFill>
                <a:latin typeface="Arial" pitchFamily="34" charset="0"/>
                <a:cs typeface="Arial" pitchFamily="34" charset="0"/>
              </a:rPr>
              <a:t>создан современный</a:t>
            </a:r>
            <a:endParaRPr lang="ru-RU" sz="2400" dirty="0">
              <a:solidFill>
                <a:srgbClr val="FF690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FF6902"/>
                </a:solidFill>
                <a:latin typeface="Arial" pitchFamily="34" charset="0"/>
                <a:cs typeface="Arial" pitchFamily="34" charset="0"/>
              </a:rPr>
              <a:t>ремонтный комплекс</a:t>
            </a:r>
            <a:r>
              <a:rPr lang="en-US" sz="4000" dirty="0">
                <a:solidFill>
                  <a:schemeClr val="accent1"/>
                </a:solidFill>
              </a:rPr>
              <a:t/>
            </a:r>
            <a:br>
              <a:rPr lang="en-US" sz="4000" dirty="0">
                <a:solidFill>
                  <a:schemeClr val="accent1"/>
                </a:solidFill>
              </a:rPr>
            </a:br>
            <a:endParaRPr lang="en-US" sz="110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возросла выручка</a:t>
            </a:r>
            <a:endParaRPr lang="ru-RU" sz="23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возросли налоговые поступления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2971799" y="2065719"/>
            <a:ext cx="3581401" cy="182048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штат </a:t>
            </a:r>
            <a:r>
              <a:rPr lang="ru-RU" sz="2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сотрудников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было 25 – стало 65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endParaRPr lang="en-US" sz="36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ru-RU" sz="2100" dirty="0">
                <a:latin typeface="Arial" pitchFamily="34" charset="0"/>
                <a:cs typeface="Arial" pitchFamily="34" charset="0"/>
              </a:rPr>
              <a:t>возросло качество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услуг</a:t>
            </a:r>
          </a:p>
          <a:p>
            <a:pPr>
              <a:lnSpc>
                <a:spcPct val="120000"/>
              </a:lnSpc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внедрены новые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виды услуг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1"/>
          <p:cNvSpPr/>
          <p:nvPr/>
        </p:nvSpPr>
        <p:spPr>
          <a:xfrm rot="1023473">
            <a:off x="6760398" y="2169550"/>
            <a:ext cx="1797902" cy="1018148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 rot="1051134">
            <a:off x="6796607" y="2322656"/>
            <a:ext cx="1848723" cy="560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недвижимость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63" y="3480696"/>
            <a:ext cx="2039937" cy="178414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9" y="2514600"/>
            <a:ext cx="2457541" cy="264953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pic>
      <p:sp>
        <p:nvSpPr>
          <p:cNvPr id="2" name="AutoShape 4" descr="http://%D1%8E%D0%B6%D0%BD%D1%8B%D0%B9-%D0%B0%D0%B2%D1%82%D0%BE%D1%86%D0%B5%D1%85.%D1%80%D1%84/assets/images/PICT4196.jpg"/>
          <p:cNvSpPr>
            <a:spLocks noChangeAspect="1" noChangeArrowheads="1"/>
          </p:cNvSpPr>
          <p:nvPr/>
        </p:nvSpPr>
        <p:spPr bwMode="auto">
          <a:xfrm>
            <a:off x="155575" y="-1028700"/>
            <a:ext cx="19907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%D1%8E%D0%B6%D0%BD%D1%8B%D0%B9-%D0%B0%D0%B2%D1%82%D0%BE%D1%86%D0%B5%D1%85.%D1%80%D1%84/assets/images/PICT4196.jpg"/>
          <p:cNvSpPr>
            <a:spLocks noChangeAspect="1" noChangeArrowheads="1"/>
          </p:cNvSpPr>
          <p:nvPr/>
        </p:nvSpPr>
        <p:spPr bwMode="auto">
          <a:xfrm>
            <a:off x="307975" y="-876300"/>
            <a:ext cx="19907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30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финансирование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мсп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4663" y="1219200"/>
            <a:ext cx="8194675" cy="685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два вида поддержки инноваций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85838" y="3343275"/>
            <a:ext cx="2824162" cy="2447925"/>
          </a:xfrm>
          <a:custGeom>
            <a:avLst/>
            <a:gdLst>
              <a:gd name="connsiteX0" fmla="*/ 0 w 2297425"/>
              <a:gd name="connsiteY0" fmla="*/ 382912 h 2447930"/>
              <a:gd name="connsiteX1" fmla="*/ 382912 w 2297425"/>
              <a:gd name="connsiteY1" fmla="*/ 0 h 2447930"/>
              <a:gd name="connsiteX2" fmla="*/ 1914513 w 2297425"/>
              <a:gd name="connsiteY2" fmla="*/ 0 h 2447930"/>
              <a:gd name="connsiteX3" fmla="*/ 2297425 w 2297425"/>
              <a:gd name="connsiteY3" fmla="*/ 382912 h 2447930"/>
              <a:gd name="connsiteX4" fmla="*/ 2297425 w 2297425"/>
              <a:gd name="connsiteY4" fmla="*/ 2065018 h 2447930"/>
              <a:gd name="connsiteX5" fmla="*/ 1914513 w 2297425"/>
              <a:gd name="connsiteY5" fmla="*/ 2447930 h 2447930"/>
              <a:gd name="connsiteX6" fmla="*/ 382912 w 2297425"/>
              <a:gd name="connsiteY6" fmla="*/ 2447930 h 2447930"/>
              <a:gd name="connsiteX7" fmla="*/ 0 w 2297425"/>
              <a:gd name="connsiteY7" fmla="*/ 2065018 h 2447930"/>
              <a:gd name="connsiteX8" fmla="*/ 0 w 2297425"/>
              <a:gd name="connsiteY8" fmla="*/ 382912 h 244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7425" h="2447930">
                <a:moveTo>
                  <a:pt x="0" y="382912"/>
                </a:moveTo>
                <a:cubicBezTo>
                  <a:pt x="0" y="171436"/>
                  <a:pt x="171436" y="0"/>
                  <a:pt x="382912" y="0"/>
                </a:cubicBezTo>
                <a:lnTo>
                  <a:pt x="1914513" y="0"/>
                </a:lnTo>
                <a:cubicBezTo>
                  <a:pt x="2125989" y="0"/>
                  <a:pt x="2297425" y="171436"/>
                  <a:pt x="2297425" y="382912"/>
                </a:cubicBezTo>
                <a:lnTo>
                  <a:pt x="2297425" y="2065018"/>
                </a:lnTo>
                <a:cubicBezTo>
                  <a:pt x="2297425" y="2276494"/>
                  <a:pt x="2125989" y="2447930"/>
                  <a:pt x="1914513" y="2447930"/>
                </a:cubicBezTo>
                <a:lnTo>
                  <a:pt x="382912" y="2447930"/>
                </a:lnTo>
                <a:cubicBezTo>
                  <a:pt x="171436" y="2447930"/>
                  <a:pt x="0" y="2276494"/>
                  <a:pt x="0" y="2065018"/>
                </a:cubicBezTo>
                <a:lnTo>
                  <a:pt x="0" y="38291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8351" tIns="188351" rIns="188351" bIns="188351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accent1"/>
                </a:solidFill>
                <a:latin typeface="Quicksand Bold" pitchFamily="50" charset="0"/>
              </a:rPr>
              <a:t>до 60 млн. рублей</a:t>
            </a:r>
            <a:endParaRPr lang="en-US" sz="2000" b="1" dirty="0">
              <a:solidFill>
                <a:schemeClr val="accent1"/>
              </a:solidFill>
              <a:latin typeface="Quicksand Bold" pitchFamily="50" charset="0"/>
            </a:endParaRPr>
          </a:p>
          <a:p>
            <a:pPr marL="269875" lvl="1" indent="-176213" defTabSz="889000">
              <a:lnSpc>
                <a:spcPct val="90000"/>
              </a:lnSpc>
              <a:spcAft>
                <a:spcPct val="15000"/>
              </a:spcAft>
              <a:buClr>
                <a:schemeClr val="accent1"/>
              </a:buClr>
              <a:buSzPct val="110000"/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МСП Банк взаимодействует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только с партнером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кредитором субъекта МСП</a:t>
            </a:r>
          </a:p>
          <a:p>
            <a:pPr marL="93662" lvl="1" defTabSz="889000">
              <a:lnSpc>
                <a:spcPct val="90000"/>
              </a:lnSpc>
              <a:spcAft>
                <a:spcPct val="15000"/>
              </a:spcAft>
              <a:buClr>
                <a:schemeClr val="accent1"/>
              </a:buClr>
              <a:buSzPct val="110000"/>
              <a:defRPr/>
            </a:pP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69875" lvl="1" indent="-176213" defTabSz="889000">
              <a:lnSpc>
                <a:spcPct val="90000"/>
              </a:lnSpc>
              <a:spcAft>
                <a:spcPct val="15000"/>
              </a:spcAft>
              <a:buClr>
                <a:schemeClr val="accent1"/>
              </a:buClr>
              <a:buSzPct val="110000"/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срок кредитования         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1 года до 5 лет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181600" y="3343275"/>
            <a:ext cx="2819400" cy="2447925"/>
          </a:xfrm>
          <a:custGeom>
            <a:avLst/>
            <a:gdLst>
              <a:gd name="connsiteX0" fmla="*/ 0 w 2297425"/>
              <a:gd name="connsiteY0" fmla="*/ 382912 h 2447930"/>
              <a:gd name="connsiteX1" fmla="*/ 382912 w 2297425"/>
              <a:gd name="connsiteY1" fmla="*/ 0 h 2447930"/>
              <a:gd name="connsiteX2" fmla="*/ 1914513 w 2297425"/>
              <a:gd name="connsiteY2" fmla="*/ 0 h 2447930"/>
              <a:gd name="connsiteX3" fmla="*/ 2297425 w 2297425"/>
              <a:gd name="connsiteY3" fmla="*/ 382912 h 2447930"/>
              <a:gd name="connsiteX4" fmla="*/ 2297425 w 2297425"/>
              <a:gd name="connsiteY4" fmla="*/ 2065018 h 2447930"/>
              <a:gd name="connsiteX5" fmla="*/ 1914513 w 2297425"/>
              <a:gd name="connsiteY5" fmla="*/ 2447930 h 2447930"/>
              <a:gd name="connsiteX6" fmla="*/ 382912 w 2297425"/>
              <a:gd name="connsiteY6" fmla="*/ 2447930 h 2447930"/>
              <a:gd name="connsiteX7" fmla="*/ 0 w 2297425"/>
              <a:gd name="connsiteY7" fmla="*/ 2065018 h 2447930"/>
              <a:gd name="connsiteX8" fmla="*/ 0 w 2297425"/>
              <a:gd name="connsiteY8" fmla="*/ 382912 h 244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7425" h="2447930">
                <a:moveTo>
                  <a:pt x="0" y="382912"/>
                </a:moveTo>
                <a:cubicBezTo>
                  <a:pt x="0" y="171436"/>
                  <a:pt x="171436" y="0"/>
                  <a:pt x="382912" y="0"/>
                </a:cubicBezTo>
                <a:lnTo>
                  <a:pt x="1914513" y="0"/>
                </a:lnTo>
                <a:cubicBezTo>
                  <a:pt x="2125989" y="0"/>
                  <a:pt x="2297425" y="171436"/>
                  <a:pt x="2297425" y="382912"/>
                </a:cubicBezTo>
                <a:lnTo>
                  <a:pt x="2297425" y="2065018"/>
                </a:lnTo>
                <a:cubicBezTo>
                  <a:pt x="2297425" y="2276494"/>
                  <a:pt x="2125989" y="2447930"/>
                  <a:pt x="1914513" y="2447930"/>
                </a:cubicBezTo>
                <a:lnTo>
                  <a:pt x="382912" y="2447930"/>
                </a:lnTo>
                <a:cubicBezTo>
                  <a:pt x="171436" y="2447930"/>
                  <a:pt x="0" y="2276494"/>
                  <a:pt x="0" y="2065018"/>
                </a:cubicBezTo>
                <a:lnTo>
                  <a:pt x="0" y="38291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8351" tIns="188351" rIns="188351" bIns="188351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accent1"/>
                </a:solidFill>
                <a:latin typeface="Quicksand Bold" pitchFamily="50" charset="0"/>
              </a:rPr>
              <a:t>до 150 млн. рублей</a:t>
            </a:r>
            <a:endParaRPr lang="en-US" sz="2000" b="1" dirty="0">
              <a:solidFill>
                <a:schemeClr val="accent1"/>
              </a:solidFill>
              <a:latin typeface="Quicksand Bold" pitchFamily="50" charset="0"/>
            </a:endParaRPr>
          </a:p>
          <a:p>
            <a:pPr marL="269875" lvl="1" indent="-176213" defTabSz="889000">
              <a:lnSpc>
                <a:spcPct val="90000"/>
              </a:lnSpc>
              <a:spcAft>
                <a:spcPct val="15000"/>
              </a:spcAft>
              <a:buClr>
                <a:schemeClr val="accent1"/>
              </a:buClr>
              <a:buSzPct val="110000"/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МСП Банк оказывает всестороннюю поддержку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партнеру, и субъекту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малого или среднего предпринимательства</a:t>
            </a:r>
          </a:p>
          <a:p>
            <a:pPr marL="93662" lvl="1" defTabSz="889000">
              <a:lnSpc>
                <a:spcPct val="90000"/>
              </a:lnSpc>
              <a:spcAft>
                <a:spcPct val="15000"/>
              </a:spcAft>
              <a:buClr>
                <a:schemeClr val="accent1"/>
              </a:buClr>
              <a:buSzPct val="110000"/>
              <a:defRPr/>
            </a:pP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69875" lvl="1" indent="-176213" defTabSz="889000">
              <a:lnSpc>
                <a:spcPct val="90000"/>
              </a:lnSpc>
              <a:spcAft>
                <a:spcPct val="15000"/>
              </a:spcAft>
              <a:buClr>
                <a:schemeClr val="accent1"/>
              </a:buClr>
              <a:buSzPct val="110000"/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срок кредитования         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2 до 7 лет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4938" name="Freeform 38"/>
          <p:cNvSpPr>
            <a:spLocks noEditPoints="1"/>
          </p:cNvSpPr>
          <p:nvPr/>
        </p:nvSpPr>
        <p:spPr bwMode="auto">
          <a:xfrm>
            <a:off x="1828800" y="1982788"/>
            <a:ext cx="1109663" cy="1104900"/>
          </a:xfrm>
          <a:custGeom>
            <a:avLst/>
            <a:gdLst>
              <a:gd name="T0" fmla="*/ 2147483647 w 1030"/>
              <a:gd name="T1" fmla="*/ 2147483647 h 1026"/>
              <a:gd name="T2" fmla="*/ 2147483647 w 1030"/>
              <a:gd name="T3" fmla="*/ 2147483647 h 1026"/>
              <a:gd name="T4" fmla="*/ 2147483647 w 1030"/>
              <a:gd name="T5" fmla="*/ 2147483647 h 1026"/>
              <a:gd name="T6" fmla="*/ 2147483647 w 1030"/>
              <a:gd name="T7" fmla="*/ 2147483647 h 1026"/>
              <a:gd name="T8" fmla="*/ 2147483647 w 1030"/>
              <a:gd name="T9" fmla="*/ 2147483647 h 1026"/>
              <a:gd name="T10" fmla="*/ 2147483647 w 1030"/>
              <a:gd name="T11" fmla="*/ 2147483647 h 1026"/>
              <a:gd name="T12" fmla="*/ 2147483647 w 1030"/>
              <a:gd name="T13" fmla="*/ 2147483647 h 1026"/>
              <a:gd name="T14" fmla="*/ 2147483647 w 1030"/>
              <a:gd name="T15" fmla="*/ 2147483647 h 1026"/>
              <a:gd name="T16" fmla="*/ 2147483647 w 1030"/>
              <a:gd name="T17" fmla="*/ 2147483647 h 1026"/>
              <a:gd name="T18" fmla="*/ 2147483647 w 1030"/>
              <a:gd name="T19" fmla="*/ 2147483647 h 1026"/>
              <a:gd name="T20" fmla="*/ 2147483647 w 1030"/>
              <a:gd name="T21" fmla="*/ 2147483647 h 1026"/>
              <a:gd name="T22" fmla="*/ 2147483647 w 1030"/>
              <a:gd name="T23" fmla="*/ 2147483647 h 1026"/>
              <a:gd name="T24" fmla="*/ 2147483647 w 1030"/>
              <a:gd name="T25" fmla="*/ 2147483647 h 1026"/>
              <a:gd name="T26" fmla="*/ 2147483647 w 1030"/>
              <a:gd name="T27" fmla="*/ 2147483647 h 1026"/>
              <a:gd name="T28" fmla="*/ 2147483647 w 1030"/>
              <a:gd name="T29" fmla="*/ 2147483647 h 1026"/>
              <a:gd name="T30" fmla="*/ 2147483647 w 1030"/>
              <a:gd name="T31" fmla="*/ 2147483647 h 1026"/>
              <a:gd name="T32" fmla="*/ 2147483647 w 1030"/>
              <a:gd name="T33" fmla="*/ 2147483647 h 1026"/>
              <a:gd name="T34" fmla="*/ 2147483647 w 1030"/>
              <a:gd name="T35" fmla="*/ 2147483647 h 1026"/>
              <a:gd name="T36" fmla="*/ 2147483647 w 1030"/>
              <a:gd name="T37" fmla="*/ 2147483647 h 1026"/>
              <a:gd name="T38" fmla="*/ 2147483647 w 1030"/>
              <a:gd name="T39" fmla="*/ 2147483647 h 1026"/>
              <a:gd name="T40" fmla="*/ 2147483647 w 1030"/>
              <a:gd name="T41" fmla="*/ 2147483647 h 1026"/>
              <a:gd name="T42" fmla="*/ 2147483647 w 1030"/>
              <a:gd name="T43" fmla="*/ 2147483647 h 1026"/>
              <a:gd name="T44" fmla="*/ 2147483647 w 1030"/>
              <a:gd name="T45" fmla="*/ 2147483647 h 1026"/>
              <a:gd name="T46" fmla="*/ 2147483647 w 1030"/>
              <a:gd name="T47" fmla="*/ 2147483647 h 1026"/>
              <a:gd name="T48" fmla="*/ 2147483647 w 1030"/>
              <a:gd name="T49" fmla="*/ 2147483647 h 1026"/>
              <a:gd name="T50" fmla="*/ 2147483647 w 1030"/>
              <a:gd name="T51" fmla="*/ 2147483647 h 1026"/>
              <a:gd name="T52" fmla="*/ 2147483647 w 1030"/>
              <a:gd name="T53" fmla="*/ 2147483647 h 1026"/>
              <a:gd name="T54" fmla="*/ 2147483647 w 1030"/>
              <a:gd name="T55" fmla="*/ 2147483647 h 1026"/>
              <a:gd name="T56" fmla="*/ 2147483647 w 1030"/>
              <a:gd name="T57" fmla="*/ 2147483647 h 1026"/>
              <a:gd name="T58" fmla="*/ 2147483647 w 1030"/>
              <a:gd name="T59" fmla="*/ 2147483647 h 1026"/>
              <a:gd name="T60" fmla="*/ 2147483647 w 1030"/>
              <a:gd name="T61" fmla="*/ 2147483647 h 1026"/>
              <a:gd name="T62" fmla="*/ 2147483647 w 1030"/>
              <a:gd name="T63" fmla="*/ 2147483647 h 1026"/>
              <a:gd name="T64" fmla="*/ 2147483647 w 1030"/>
              <a:gd name="T65" fmla="*/ 2147483647 h 1026"/>
              <a:gd name="T66" fmla="*/ 2147483647 w 1030"/>
              <a:gd name="T67" fmla="*/ 2147483647 h 1026"/>
              <a:gd name="T68" fmla="*/ 2147483647 w 1030"/>
              <a:gd name="T69" fmla="*/ 2147483647 h 1026"/>
              <a:gd name="T70" fmla="*/ 2147483647 w 1030"/>
              <a:gd name="T71" fmla="*/ 2147483647 h 1026"/>
              <a:gd name="T72" fmla="*/ 2147483647 w 1030"/>
              <a:gd name="T73" fmla="*/ 2147483647 h 1026"/>
              <a:gd name="T74" fmla="*/ 2147483647 w 1030"/>
              <a:gd name="T75" fmla="*/ 2147483647 h 1026"/>
              <a:gd name="T76" fmla="*/ 2147483647 w 1030"/>
              <a:gd name="T77" fmla="*/ 2147483647 h 1026"/>
              <a:gd name="T78" fmla="*/ 2147483647 w 1030"/>
              <a:gd name="T79" fmla="*/ 2147483647 h 1026"/>
              <a:gd name="T80" fmla="*/ 2147483647 w 1030"/>
              <a:gd name="T81" fmla="*/ 2147483647 h 1026"/>
              <a:gd name="T82" fmla="*/ 2147483647 w 1030"/>
              <a:gd name="T83" fmla="*/ 2147483647 h 1026"/>
              <a:gd name="T84" fmla="*/ 2147483647 w 1030"/>
              <a:gd name="T85" fmla="*/ 2147483647 h 1026"/>
              <a:gd name="T86" fmla="*/ 2147483647 w 1030"/>
              <a:gd name="T87" fmla="*/ 2147483647 h 1026"/>
              <a:gd name="T88" fmla="*/ 2147483647 w 1030"/>
              <a:gd name="T89" fmla="*/ 2147483647 h 1026"/>
              <a:gd name="T90" fmla="*/ 2147483647 w 1030"/>
              <a:gd name="T91" fmla="*/ 2147483647 h 1026"/>
              <a:gd name="T92" fmla="*/ 2147483647 w 1030"/>
              <a:gd name="T93" fmla="*/ 2147483647 h 1026"/>
              <a:gd name="T94" fmla="*/ 2147483647 w 1030"/>
              <a:gd name="T95" fmla="*/ 2147483647 h 1026"/>
              <a:gd name="T96" fmla="*/ 2147483647 w 1030"/>
              <a:gd name="T97" fmla="*/ 2147483647 h 1026"/>
              <a:gd name="T98" fmla="*/ 2147483647 w 1030"/>
              <a:gd name="T99" fmla="*/ 2147483647 h 1026"/>
              <a:gd name="T100" fmla="*/ 2147483647 w 1030"/>
              <a:gd name="T101" fmla="*/ 2147483647 h 1026"/>
              <a:gd name="T102" fmla="*/ 2147483647 w 1030"/>
              <a:gd name="T103" fmla="*/ 2147483647 h 1026"/>
              <a:gd name="T104" fmla="*/ 2147483647 w 1030"/>
              <a:gd name="T105" fmla="*/ 2147483647 h 1026"/>
              <a:gd name="T106" fmla="*/ 2147483647 w 1030"/>
              <a:gd name="T107" fmla="*/ 2147483647 h 1026"/>
              <a:gd name="T108" fmla="*/ 2147483647 w 1030"/>
              <a:gd name="T109" fmla="*/ 2147483647 h 1026"/>
              <a:gd name="T110" fmla="*/ 2147483647 w 1030"/>
              <a:gd name="T111" fmla="*/ 2147483647 h 1026"/>
              <a:gd name="T112" fmla="*/ 2147483647 w 1030"/>
              <a:gd name="T113" fmla="*/ 2147483647 h 1026"/>
              <a:gd name="T114" fmla="*/ 2147483647 w 1030"/>
              <a:gd name="T115" fmla="*/ 2147483647 h 1026"/>
              <a:gd name="T116" fmla="*/ 2147483647 w 1030"/>
              <a:gd name="T117" fmla="*/ 2147483647 h 10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030" h="1026">
                <a:moveTo>
                  <a:pt x="18" y="506"/>
                </a:moveTo>
                <a:lnTo>
                  <a:pt x="18" y="506"/>
                </a:lnTo>
                <a:lnTo>
                  <a:pt x="18" y="478"/>
                </a:lnTo>
                <a:lnTo>
                  <a:pt x="20" y="448"/>
                </a:lnTo>
                <a:lnTo>
                  <a:pt x="24" y="422"/>
                </a:lnTo>
                <a:lnTo>
                  <a:pt x="28" y="394"/>
                </a:lnTo>
                <a:lnTo>
                  <a:pt x="36" y="368"/>
                </a:lnTo>
                <a:lnTo>
                  <a:pt x="44" y="340"/>
                </a:lnTo>
                <a:lnTo>
                  <a:pt x="54" y="316"/>
                </a:lnTo>
                <a:lnTo>
                  <a:pt x="64" y="290"/>
                </a:lnTo>
                <a:lnTo>
                  <a:pt x="78" y="266"/>
                </a:lnTo>
                <a:lnTo>
                  <a:pt x="90" y="244"/>
                </a:lnTo>
                <a:lnTo>
                  <a:pt x="106" y="220"/>
                </a:lnTo>
                <a:lnTo>
                  <a:pt x="122" y="200"/>
                </a:lnTo>
                <a:lnTo>
                  <a:pt x="140" y="178"/>
                </a:lnTo>
                <a:lnTo>
                  <a:pt x="158" y="158"/>
                </a:lnTo>
                <a:lnTo>
                  <a:pt x="178" y="140"/>
                </a:lnTo>
                <a:lnTo>
                  <a:pt x="198" y="122"/>
                </a:lnTo>
                <a:lnTo>
                  <a:pt x="220" y="106"/>
                </a:lnTo>
                <a:lnTo>
                  <a:pt x="242" y="90"/>
                </a:lnTo>
                <a:lnTo>
                  <a:pt x="264" y="76"/>
                </a:lnTo>
                <a:lnTo>
                  <a:pt x="288" y="62"/>
                </a:lnTo>
                <a:lnTo>
                  <a:pt x="312" y="50"/>
                </a:lnTo>
                <a:lnTo>
                  <a:pt x="338" y="38"/>
                </a:lnTo>
                <a:lnTo>
                  <a:pt x="364" y="28"/>
                </a:lnTo>
                <a:lnTo>
                  <a:pt x="390" y="20"/>
                </a:lnTo>
                <a:lnTo>
                  <a:pt x="416" y="14"/>
                </a:lnTo>
                <a:lnTo>
                  <a:pt x="442" y="8"/>
                </a:lnTo>
                <a:lnTo>
                  <a:pt x="470" y="4"/>
                </a:lnTo>
                <a:lnTo>
                  <a:pt x="498" y="2"/>
                </a:lnTo>
                <a:lnTo>
                  <a:pt x="524" y="0"/>
                </a:lnTo>
                <a:lnTo>
                  <a:pt x="552" y="2"/>
                </a:lnTo>
                <a:lnTo>
                  <a:pt x="580" y="4"/>
                </a:lnTo>
                <a:lnTo>
                  <a:pt x="608" y="8"/>
                </a:lnTo>
                <a:lnTo>
                  <a:pt x="636" y="12"/>
                </a:lnTo>
                <a:lnTo>
                  <a:pt x="664" y="20"/>
                </a:lnTo>
                <a:lnTo>
                  <a:pt x="690" y="28"/>
                </a:lnTo>
                <a:lnTo>
                  <a:pt x="716" y="38"/>
                </a:lnTo>
                <a:lnTo>
                  <a:pt x="742" y="50"/>
                </a:lnTo>
                <a:lnTo>
                  <a:pt x="766" y="62"/>
                </a:lnTo>
                <a:lnTo>
                  <a:pt x="790" y="76"/>
                </a:lnTo>
                <a:lnTo>
                  <a:pt x="812" y="92"/>
                </a:lnTo>
                <a:lnTo>
                  <a:pt x="834" y="108"/>
                </a:lnTo>
                <a:lnTo>
                  <a:pt x="854" y="126"/>
                </a:lnTo>
                <a:lnTo>
                  <a:pt x="874" y="144"/>
                </a:lnTo>
                <a:lnTo>
                  <a:pt x="894" y="164"/>
                </a:lnTo>
                <a:lnTo>
                  <a:pt x="912" y="184"/>
                </a:lnTo>
                <a:lnTo>
                  <a:pt x="928" y="206"/>
                </a:lnTo>
                <a:lnTo>
                  <a:pt x="944" y="228"/>
                </a:lnTo>
                <a:lnTo>
                  <a:pt x="958" y="250"/>
                </a:lnTo>
                <a:lnTo>
                  <a:pt x="972" y="274"/>
                </a:lnTo>
                <a:lnTo>
                  <a:pt x="984" y="298"/>
                </a:lnTo>
                <a:lnTo>
                  <a:pt x="994" y="324"/>
                </a:lnTo>
                <a:lnTo>
                  <a:pt x="1004" y="348"/>
                </a:lnTo>
                <a:lnTo>
                  <a:pt x="1012" y="374"/>
                </a:lnTo>
                <a:lnTo>
                  <a:pt x="1018" y="402"/>
                </a:lnTo>
                <a:lnTo>
                  <a:pt x="1024" y="428"/>
                </a:lnTo>
                <a:lnTo>
                  <a:pt x="1028" y="454"/>
                </a:lnTo>
                <a:lnTo>
                  <a:pt x="1030" y="482"/>
                </a:lnTo>
                <a:lnTo>
                  <a:pt x="1030" y="510"/>
                </a:lnTo>
                <a:lnTo>
                  <a:pt x="1030" y="536"/>
                </a:lnTo>
                <a:lnTo>
                  <a:pt x="1028" y="564"/>
                </a:lnTo>
                <a:lnTo>
                  <a:pt x="1024" y="592"/>
                </a:lnTo>
                <a:lnTo>
                  <a:pt x="1018" y="620"/>
                </a:lnTo>
                <a:lnTo>
                  <a:pt x="1012" y="646"/>
                </a:lnTo>
                <a:lnTo>
                  <a:pt x="1002" y="674"/>
                </a:lnTo>
                <a:lnTo>
                  <a:pt x="992" y="702"/>
                </a:lnTo>
                <a:lnTo>
                  <a:pt x="980" y="726"/>
                </a:lnTo>
                <a:lnTo>
                  <a:pt x="966" y="752"/>
                </a:lnTo>
                <a:lnTo>
                  <a:pt x="952" y="776"/>
                </a:lnTo>
                <a:lnTo>
                  <a:pt x="936" y="798"/>
                </a:lnTo>
                <a:lnTo>
                  <a:pt x="920" y="820"/>
                </a:lnTo>
                <a:lnTo>
                  <a:pt x="902" y="842"/>
                </a:lnTo>
                <a:lnTo>
                  <a:pt x="884" y="860"/>
                </a:lnTo>
                <a:lnTo>
                  <a:pt x="864" y="880"/>
                </a:lnTo>
                <a:lnTo>
                  <a:pt x="844" y="896"/>
                </a:lnTo>
                <a:lnTo>
                  <a:pt x="822" y="912"/>
                </a:lnTo>
                <a:lnTo>
                  <a:pt x="800" y="928"/>
                </a:lnTo>
                <a:lnTo>
                  <a:pt x="776" y="942"/>
                </a:lnTo>
                <a:lnTo>
                  <a:pt x="754" y="954"/>
                </a:lnTo>
                <a:lnTo>
                  <a:pt x="730" y="966"/>
                </a:lnTo>
                <a:lnTo>
                  <a:pt x="704" y="976"/>
                </a:lnTo>
                <a:lnTo>
                  <a:pt x="680" y="986"/>
                </a:lnTo>
                <a:lnTo>
                  <a:pt x="654" y="992"/>
                </a:lnTo>
                <a:lnTo>
                  <a:pt x="628" y="1000"/>
                </a:lnTo>
                <a:lnTo>
                  <a:pt x="602" y="1004"/>
                </a:lnTo>
                <a:lnTo>
                  <a:pt x="576" y="1008"/>
                </a:lnTo>
                <a:lnTo>
                  <a:pt x="548" y="1010"/>
                </a:lnTo>
                <a:lnTo>
                  <a:pt x="522" y="1010"/>
                </a:lnTo>
                <a:lnTo>
                  <a:pt x="494" y="1010"/>
                </a:lnTo>
                <a:lnTo>
                  <a:pt x="468" y="1008"/>
                </a:lnTo>
                <a:lnTo>
                  <a:pt x="440" y="1004"/>
                </a:lnTo>
                <a:lnTo>
                  <a:pt x="414" y="1000"/>
                </a:lnTo>
                <a:lnTo>
                  <a:pt x="388" y="994"/>
                </a:lnTo>
                <a:lnTo>
                  <a:pt x="360" y="986"/>
                </a:lnTo>
                <a:lnTo>
                  <a:pt x="334" y="976"/>
                </a:lnTo>
                <a:lnTo>
                  <a:pt x="308" y="964"/>
                </a:lnTo>
                <a:lnTo>
                  <a:pt x="282" y="952"/>
                </a:lnTo>
                <a:lnTo>
                  <a:pt x="300" y="936"/>
                </a:lnTo>
                <a:lnTo>
                  <a:pt x="318" y="920"/>
                </a:lnTo>
                <a:lnTo>
                  <a:pt x="324" y="912"/>
                </a:lnTo>
                <a:lnTo>
                  <a:pt x="328" y="902"/>
                </a:lnTo>
                <a:lnTo>
                  <a:pt x="330" y="892"/>
                </a:lnTo>
                <a:lnTo>
                  <a:pt x="326" y="880"/>
                </a:lnTo>
                <a:lnTo>
                  <a:pt x="354" y="896"/>
                </a:lnTo>
                <a:lnTo>
                  <a:pt x="382" y="908"/>
                </a:lnTo>
                <a:lnTo>
                  <a:pt x="410" y="918"/>
                </a:lnTo>
                <a:lnTo>
                  <a:pt x="438" y="926"/>
                </a:lnTo>
                <a:lnTo>
                  <a:pt x="466" y="930"/>
                </a:lnTo>
                <a:lnTo>
                  <a:pt x="494" y="934"/>
                </a:lnTo>
                <a:lnTo>
                  <a:pt x="522" y="934"/>
                </a:lnTo>
                <a:lnTo>
                  <a:pt x="550" y="932"/>
                </a:lnTo>
                <a:lnTo>
                  <a:pt x="576" y="930"/>
                </a:lnTo>
                <a:lnTo>
                  <a:pt x="604" y="924"/>
                </a:lnTo>
                <a:lnTo>
                  <a:pt x="630" y="918"/>
                </a:lnTo>
                <a:lnTo>
                  <a:pt x="658" y="908"/>
                </a:lnTo>
                <a:lnTo>
                  <a:pt x="682" y="898"/>
                </a:lnTo>
                <a:lnTo>
                  <a:pt x="708" y="886"/>
                </a:lnTo>
                <a:lnTo>
                  <a:pt x="732" y="872"/>
                </a:lnTo>
                <a:lnTo>
                  <a:pt x="756" y="856"/>
                </a:lnTo>
                <a:lnTo>
                  <a:pt x="778" y="840"/>
                </a:lnTo>
                <a:lnTo>
                  <a:pt x="798" y="820"/>
                </a:lnTo>
                <a:lnTo>
                  <a:pt x="820" y="802"/>
                </a:lnTo>
                <a:lnTo>
                  <a:pt x="838" y="780"/>
                </a:lnTo>
                <a:lnTo>
                  <a:pt x="856" y="758"/>
                </a:lnTo>
                <a:lnTo>
                  <a:pt x="872" y="736"/>
                </a:lnTo>
                <a:lnTo>
                  <a:pt x="888" y="712"/>
                </a:lnTo>
                <a:lnTo>
                  <a:pt x="900" y="688"/>
                </a:lnTo>
                <a:lnTo>
                  <a:pt x="912" y="662"/>
                </a:lnTo>
                <a:lnTo>
                  <a:pt x="922" y="634"/>
                </a:lnTo>
                <a:lnTo>
                  <a:pt x="932" y="608"/>
                </a:lnTo>
                <a:lnTo>
                  <a:pt x="938" y="580"/>
                </a:lnTo>
                <a:lnTo>
                  <a:pt x="942" y="552"/>
                </a:lnTo>
                <a:lnTo>
                  <a:pt x="946" y="522"/>
                </a:lnTo>
                <a:lnTo>
                  <a:pt x="946" y="494"/>
                </a:lnTo>
                <a:lnTo>
                  <a:pt x="944" y="464"/>
                </a:lnTo>
                <a:lnTo>
                  <a:pt x="940" y="432"/>
                </a:lnTo>
                <a:lnTo>
                  <a:pt x="934" y="400"/>
                </a:lnTo>
                <a:lnTo>
                  <a:pt x="924" y="370"/>
                </a:lnTo>
                <a:lnTo>
                  <a:pt x="914" y="342"/>
                </a:lnTo>
                <a:lnTo>
                  <a:pt x="902" y="314"/>
                </a:lnTo>
                <a:lnTo>
                  <a:pt x="888" y="290"/>
                </a:lnTo>
                <a:lnTo>
                  <a:pt x="872" y="264"/>
                </a:lnTo>
                <a:lnTo>
                  <a:pt x="854" y="242"/>
                </a:lnTo>
                <a:lnTo>
                  <a:pt x="834" y="220"/>
                </a:lnTo>
                <a:lnTo>
                  <a:pt x="814" y="200"/>
                </a:lnTo>
                <a:lnTo>
                  <a:pt x="792" y="182"/>
                </a:lnTo>
                <a:lnTo>
                  <a:pt x="770" y="166"/>
                </a:lnTo>
                <a:lnTo>
                  <a:pt x="746" y="150"/>
                </a:lnTo>
                <a:lnTo>
                  <a:pt x="720" y="136"/>
                </a:lnTo>
                <a:lnTo>
                  <a:pt x="694" y="124"/>
                </a:lnTo>
                <a:lnTo>
                  <a:pt x="668" y="114"/>
                </a:lnTo>
                <a:lnTo>
                  <a:pt x="640" y="106"/>
                </a:lnTo>
                <a:lnTo>
                  <a:pt x="612" y="98"/>
                </a:lnTo>
                <a:lnTo>
                  <a:pt x="584" y="94"/>
                </a:lnTo>
                <a:lnTo>
                  <a:pt x="556" y="90"/>
                </a:lnTo>
                <a:lnTo>
                  <a:pt x="528" y="88"/>
                </a:lnTo>
                <a:lnTo>
                  <a:pt x="498" y="90"/>
                </a:lnTo>
                <a:lnTo>
                  <a:pt x="470" y="92"/>
                </a:lnTo>
                <a:lnTo>
                  <a:pt x="442" y="96"/>
                </a:lnTo>
                <a:lnTo>
                  <a:pt x="414" y="102"/>
                </a:lnTo>
                <a:lnTo>
                  <a:pt x="384" y="110"/>
                </a:lnTo>
                <a:lnTo>
                  <a:pt x="358" y="120"/>
                </a:lnTo>
                <a:lnTo>
                  <a:pt x="330" y="134"/>
                </a:lnTo>
                <a:lnTo>
                  <a:pt x="304" y="148"/>
                </a:lnTo>
                <a:lnTo>
                  <a:pt x="278" y="164"/>
                </a:lnTo>
                <a:lnTo>
                  <a:pt x="252" y="182"/>
                </a:lnTo>
                <a:lnTo>
                  <a:pt x="228" y="204"/>
                </a:lnTo>
                <a:lnTo>
                  <a:pt x="204" y="228"/>
                </a:lnTo>
                <a:lnTo>
                  <a:pt x="182" y="256"/>
                </a:lnTo>
                <a:lnTo>
                  <a:pt x="164" y="284"/>
                </a:lnTo>
                <a:lnTo>
                  <a:pt x="146" y="314"/>
                </a:lnTo>
                <a:lnTo>
                  <a:pt x="132" y="346"/>
                </a:lnTo>
                <a:lnTo>
                  <a:pt x="122" y="378"/>
                </a:lnTo>
                <a:lnTo>
                  <a:pt x="112" y="410"/>
                </a:lnTo>
                <a:lnTo>
                  <a:pt x="106" y="444"/>
                </a:lnTo>
                <a:lnTo>
                  <a:pt x="102" y="478"/>
                </a:lnTo>
                <a:lnTo>
                  <a:pt x="102" y="512"/>
                </a:lnTo>
                <a:lnTo>
                  <a:pt x="104" y="546"/>
                </a:lnTo>
                <a:lnTo>
                  <a:pt x="108" y="580"/>
                </a:lnTo>
                <a:lnTo>
                  <a:pt x="116" y="614"/>
                </a:lnTo>
                <a:lnTo>
                  <a:pt x="124" y="646"/>
                </a:lnTo>
                <a:lnTo>
                  <a:pt x="138" y="678"/>
                </a:lnTo>
                <a:lnTo>
                  <a:pt x="152" y="710"/>
                </a:lnTo>
                <a:lnTo>
                  <a:pt x="142" y="706"/>
                </a:lnTo>
                <a:lnTo>
                  <a:pt x="132" y="708"/>
                </a:lnTo>
                <a:lnTo>
                  <a:pt x="122" y="712"/>
                </a:lnTo>
                <a:lnTo>
                  <a:pt x="114" y="720"/>
                </a:lnTo>
                <a:lnTo>
                  <a:pt x="96" y="736"/>
                </a:lnTo>
                <a:lnTo>
                  <a:pt x="82" y="754"/>
                </a:lnTo>
                <a:lnTo>
                  <a:pt x="68" y="724"/>
                </a:lnTo>
                <a:lnTo>
                  <a:pt x="56" y="694"/>
                </a:lnTo>
                <a:lnTo>
                  <a:pt x="44" y="664"/>
                </a:lnTo>
                <a:lnTo>
                  <a:pt x="34" y="634"/>
                </a:lnTo>
                <a:lnTo>
                  <a:pt x="26" y="602"/>
                </a:lnTo>
                <a:lnTo>
                  <a:pt x="22" y="572"/>
                </a:lnTo>
                <a:lnTo>
                  <a:pt x="18" y="538"/>
                </a:lnTo>
                <a:lnTo>
                  <a:pt x="18" y="506"/>
                </a:lnTo>
                <a:close/>
                <a:moveTo>
                  <a:pt x="242" y="506"/>
                </a:moveTo>
                <a:lnTo>
                  <a:pt x="242" y="506"/>
                </a:lnTo>
                <a:lnTo>
                  <a:pt x="244" y="482"/>
                </a:lnTo>
                <a:lnTo>
                  <a:pt x="248" y="458"/>
                </a:lnTo>
                <a:lnTo>
                  <a:pt x="254" y="434"/>
                </a:lnTo>
                <a:lnTo>
                  <a:pt x="262" y="414"/>
                </a:lnTo>
                <a:lnTo>
                  <a:pt x="270" y="392"/>
                </a:lnTo>
                <a:lnTo>
                  <a:pt x="280" y="372"/>
                </a:lnTo>
                <a:lnTo>
                  <a:pt x="292" y="354"/>
                </a:lnTo>
                <a:lnTo>
                  <a:pt x="306" y="336"/>
                </a:lnTo>
                <a:lnTo>
                  <a:pt x="320" y="320"/>
                </a:lnTo>
                <a:lnTo>
                  <a:pt x="336" y="304"/>
                </a:lnTo>
                <a:lnTo>
                  <a:pt x="352" y="290"/>
                </a:lnTo>
                <a:lnTo>
                  <a:pt x="370" y="278"/>
                </a:lnTo>
                <a:lnTo>
                  <a:pt x="388" y="266"/>
                </a:lnTo>
                <a:lnTo>
                  <a:pt x="406" y="256"/>
                </a:lnTo>
                <a:lnTo>
                  <a:pt x="426" y="248"/>
                </a:lnTo>
                <a:lnTo>
                  <a:pt x="446" y="242"/>
                </a:lnTo>
                <a:lnTo>
                  <a:pt x="466" y="236"/>
                </a:lnTo>
                <a:lnTo>
                  <a:pt x="486" y="232"/>
                </a:lnTo>
                <a:lnTo>
                  <a:pt x="508" y="228"/>
                </a:lnTo>
                <a:lnTo>
                  <a:pt x="530" y="228"/>
                </a:lnTo>
                <a:lnTo>
                  <a:pt x="550" y="228"/>
                </a:lnTo>
                <a:lnTo>
                  <a:pt x="572" y="230"/>
                </a:lnTo>
                <a:lnTo>
                  <a:pt x="592" y="234"/>
                </a:lnTo>
                <a:lnTo>
                  <a:pt x="614" y="240"/>
                </a:lnTo>
                <a:lnTo>
                  <a:pt x="634" y="246"/>
                </a:lnTo>
                <a:lnTo>
                  <a:pt x="654" y="256"/>
                </a:lnTo>
                <a:lnTo>
                  <a:pt x="672" y="266"/>
                </a:lnTo>
                <a:lnTo>
                  <a:pt x="692" y="280"/>
                </a:lnTo>
                <a:lnTo>
                  <a:pt x="710" y="294"/>
                </a:lnTo>
                <a:lnTo>
                  <a:pt x="726" y="310"/>
                </a:lnTo>
                <a:lnTo>
                  <a:pt x="742" y="330"/>
                </a:lnTo>
                <a:lnTo>
                  <a:pt x="758" y="350"/>
                </a:lnTo>
                <a:lnTo>
                  <a:pt x="772" y="372"/>
                </a:lnTo>
                <a:lnTo>
                  <a:pt x="782" y="394"/>
                </a:lnTo>
                <a:lnTo>
                  <a:pt x="792" y="416"/>
                </a:lnTo>
                <a:lnTo>
                  <a:pt x="798" y="438"/>
                </a:lnTo>
                <a:lnTo>
                  <a:pt x="802" y="460"/>
                </a:lnTo>
                <a:lnTo>
                  <a:pt x="804" y="484"/>
                </a:lnTo>
                <a:lnTo>
                  <a:pt x="806" y="506"/>
                </a:lnTo>
                <a:lnTo>
                  <a:pt x="804" y="528"/>
                </a:lnTo>
                <a:lnTo>
                  <a:pt x="800" y="550"/>
                </a:lnTo>
                <a:lnTo>
                  <a:pt x="796" y="572"/>
                </a:lnTo>
                <a:lnTo>
                  <a:pt x="790" y="592"/>
                </a:lnTo>
                <a:lnTo>
                  <a:pt x="780" y="612"/>
                </a:lnTo>
                <a:lnTo>
                  <a:pt x="772" y="632"/>
                </a:lnTo>
                <a:lnTo>
                  <a:pt x="760" y="652"/>
                </a:lnTo>
                <a:lnTo>
                  <a:pt x="748" y="670"/>
                </a:lnTo>
                <a:lnTo>
                  <a:pt x="734" y="686"/>
                </a:lnTo>
                <a:lnTo>
                  <a:pt x="720" y="704"/>
                </a:lnTo>
                <a:lnTo>
                  <a:pt x="704" y="718"/>
                </a:lnTo>
                <a:lnTo>
                  <a:pt x="686" y="732"/>
                </a:lnTo>
                <a:lnTo>
                  <a:pt x="668" y="744"/>
                </a:lnTo>
                <a:lnTo>
                  <a:pt x="650" y="756"/>
                </a:lnTo>
                <a:lnTo>
                  <a:pt x="630" y="766"/>
                </a:lnTo>
                <a:lnTo>
                  <a:pt x="610" y="774"/>
                </a:lnTo>
                <a:lnTo>
                  <a:pt x="588" y="780"/>
                </a:lnTo>
                <a:lnTo>
                  <a:pt x="568" y="786"/>
                </a:lnTo>
                <a:lnTo>
                  <a:pt x="546" y="788"/>
                </a:lnTo>
                <a:lnTo>
                  <a:pt x="522" y="790"/>
                </a:lnTo>
                <a:lnTo>
                  <a:pt x="500" y="788"/>
                </a:lnTo>
                <a:lnTo>
                  <a:pt x="476" y="786"/>
                </a:lnTo>
                <a:lnTo>
                  <a:pt x="454" y="780"/>
                </a:lnTo>
                <a:lnTo>
                  <a:pt x="430" y="772"/>
                </a:lnTo>
                <a:lnTo>
                  <a:pt x="406" y="762"/>
                </a:lnTo>
                <a:lnTo>
                  <a:pt x="462" y="706"/>
                </a:lnTo>
                <a:lnTo>
                  <a:pt x="468" y="702"/>
                </a:lnTo>
                <a:lnTo>
                  <a:pt x="476" y="700"/>
                </a:lnTo>
                <a:lnTo>
                  <a:pt x="482" y="698"/>
                </a:lnTo>
                <a:lnTo>
                  <a:pt x="490" y="700"/>
                </a:lnTo>
                <a:lnTo>
                  <a:pt x="508" y="702"/>
                </a:lnTo>
                <a:lnTo>
                  <a:pt x="524" y="704"/>
                </a:lnTo>
                <a:lnTo>
                  <a:pt x="544" y="702"/>
                </a:lnTo>
                <a:lnTo>
                  <a:pt x="564" y="700"/>
                </a:lnTo>
                <a:lnTo>
                  <a:pt x="582" y="696"/>
                </a:lnTo>
                <a:lnTo>
                  <a:pt x="600" y="690"/>
                </a:lnTo>
                <a:lnTo>
                  <a:pt x="618" y="680"/>
                </a:lnTo>
                <a:lnTo>
                  <a:pt x="634" y="670"/>
                </a:lnTo>
                <a:lnTo>
                  <a:pt x="650" y="660"/>
                </a:lnTo>
                <a:lnTo>
                  <a:pt x="664" y="646"/>
                </a:lnTo>
                <a:lnTo>
                  <a:pt x="678" y="632"/>
                </a:lnTo>
                <a:lnTo>
                  <a:pt x="690" y="616"/>
                </a:lnTo>
                <a:lnTo>
                  <a:pt x="700" y="598"/>
                </a:lnTo>
                <a:lnTo>
                  <a:pt x="708" y="580"/>
                </a:lnTo>
                <a:lnTo>
                  <a:pt x="714" y="562"/>
                </a:lnTo>
                <a:lnTo>
                  <a:pt x="718" y="544"/>
                </a:lnTo>
                <a:lnTo>
                  <a:pt x="720" y="526"/>
                </a:lnTo>
                <a:lnTo>
                  <a:pt x="722" y="506"/>
                </a:lnTo>
                <a:lnTo>
                  <a:pt x="720" y="488"/>
                </a:lnTo>
                <a:lnTo>
                  <a:pt x="718" y="468"/>
                </a:lnTo>
                <a:lnTo>
                  <a:pt x="714" y="450"/>
                </a:lnTo>
                <a:lnTo>
                  <a:pt x="708" y="432"/>
                </a:lnTo>
                <a:lnTo>
                  <a:pt x="698" y="414"/>
                </a:lnTo>
                <a:lnTo>
                  <a:pt x="690" y="396"/>
                </a:lnTo>
                <a:lnTo>
                  <a:pt x="678" y="380"/>
                </a:lnTo>
                <a:lnTo>
                  <a:pt x="664" y="366"/>
                </a:lnTo>
                <a:lnTo>
                  <a:pt x="650" y="352"/>
                </a:lnTo>
                <a:lnTo>
                  <a:pt x="634" y="342"/>
                </a:lnTo>
                <a:lnTo>
                  <a:pt x="616" y="332"/>
                </a:lnTo>
                <a:lnTo>
                  <a:pt x="600" y="324"/>
                </a:lnTo>
                <a:lnTo>
                  <a:pt x="580" y="318"/>
                </a:lnTo>
                <a:lnTo>
                  <a:pt x="562" y="312"/>
                </a:lnTo>
                <a:lnTo>
                  <a:pt x="544" y="310"/>
                </a:lnTo>
                <a:lnTo>
                  <a:pt x="524" y="310"/>
                </a:lnTo>
                <a:lnTo>
                  <a:pt x="504" y="310"/>
                </a:lnTo>
                <a:lnTo>
                  <a:pt x="486" y="312"/>
                </a:lnTo>
                <a:lnTo>
                  <a:pt x="468" y="318"/>
                </a:lnTo>
                <a:lnTo>
                  <a:pt x="450" y="324"/>
                </a:lnTo>
                <a:lnTo>
                  <a:pt x="432" y="332"/>
                </a:lnTo>
                <a:lnTo>
                  <a:pt x="414" y="342"/>
                </a:lnTo>
                <a:lnTo>
                  <a:pt x="398" y="352"/>
                </a:lnTo>
                <a:lnTo>
                  <a:pt x="384" y="366"/>
                </a:lnTo>
                <a:lnTo>
                  <a:pt x="370" y="380"/>
                </a:lnTo>
                <a:lnTo>
                  <a:pt x="360" y="396"/>
                </a:lnTo>
                <a:lnTo>
                  <a:pt x="350" y="412"/>
                </a:lnTo>
                <a:lnTo>
                  <a:pt x="342" y="430"/>
                </a:lnTo>
                <a:lnTo>
                  <a:pt x="334" y="448"/>
                </a:lnTo>
                <a:lnTo>
                  <a:pt x="330" y="468"/>
                </a:lnTo>
                <a:lnTo>
                  <a:pt x="326" y="486"/>
                </a:lnTo>
                <a:lnTo>
                  <a:pt x="326" y="506"/>
                </a:lnTo>
                <a:lnTo>
                  <a:pt x="328" y="520"/>
                </a:lnTo>
                <a:lnTo>
                  <a:pt x="332" y="540"/>
                </a:lnTo>
                <a:lnTo>
                  <a:pt x="334" y="560"/>
                </a:lnTo>
                <a:lnTo>
                  <a:pt x="334" y="566"/>
                </a:lnTo>
                <a:lnTo>
                  <a:pt x="334" y="570"/>
                </a:lnTo>
                <a:lnTo>
                  <a:pt x="272" y="632"/>
                </a:lnTo>
                <a:lnTo>
                  <a:pt x="260" y="602"/>
                </a:lnTo>
                <a:lnTo>
                  <a:pt x="250" y="570"/>
                </a:lnTo>
                <a:lnTo>
                  <a:pt x="244" y="538"/>
                </a:lnTo>
                <a:lnTo>
                  <a:pt x="242" y="506"/>
                </a:lnTo>
                <a:close/>
                <a:moveTo>
                  <a:pt x="280" y="840"/>
                </a:moveTo>
                <a:lnTo>
                  <a:pt x="280" y="840"/>
                </a:lnTo>
                <a:lnTo>
                  <a:pt x="432" y="688"/>
                </a:lnTo>
                <a:lnTo>
                  <a:pt x="518" y="602"/>
                </a:lnTo>
                <a:lnTo>
                  <a:pt x="526" y="596"/>
                </a:lnTo>
                <a:lnTo>
                  <a:pt x="534" y="594"/>
                </a:lnTo>
                <a:lnTo>
                  <a:pt x="542" y="594"/>
                </a:lnTo>
                <a:lnTo>
                  <a:pt x="548" y="598"/>
                </a:lnTo>
                <a:lnTo>
                  <a:pt x="560" y="614"/>
                </a:lnTo>
                <a:lnTo>
                  <a:pt x="576" y="630"/>
                </a:lnTo>
                <a:lnTo>
                  <a:pt x="614" y="422"/>
                </a:lnTo>
                <a:lnTo>
                  <a:pt x="406" y="460"/>
                </a:lnTo>
                <a:lnTo>
                  <a:pt x="422" y="478"/>
                </a:lnTo>
                <a:lnTo>
                  <a:pt x="432" y="490"/>
                </a:lnTo>
                <a:lnTo>
                  <a:pt x="438" y="500"/>
                </a:lnTo>
                <a:lnTo>
                  <a:pt x="440" y="508"/>
                </a:lnTo>
                <a:lnTo>
                  <a:pt x="436" y="516"/>
                </a:lnTo>
                <a:lnTo>
                  <a:pt x="428" y="526"/>
                </a:lnTo>
                <a:lnTo>
                  <a:pt x="398" y="554"/>
                </a:lnTo>
                <a:lnTo>
                  <a:pt x="230" y="722"/>
                </a:lnTo>
                <a:lnTo>
                  <a:pt x="214" y="740"/>
                </a:lnTo>
                <a:lnTo>
                  <a:pt x="204" y="750"/>
                </a:lnTo>
                <a:lnTo>
                  <a:pt x="200" y="754"/>
                </a:lnTo>
                <a:lnTo>
                  <a:pt x="196" y="756"/>
                </a:lnTo>
                <a:lnTo>
                  <a:pt x="190" y="756"/>
                </a:lnTo>
                <a:lnTo>
                  <a:pt x="182" y="754"/>
                </a:lnTo>
                <a:lnTo>
                  <a:pt x="166" y="748"/>
                </a:lnTo>
                <a:lnTo>
                  <a:pt x="158" y="744"/>
                </a:lnTo>
                <a:lnTo>
                  <a:pt x="150" y="742"/>
                </a:lnTo>
                <a:lnTo>
                  <a:pt x="144" y="742"/>
                </a:lnTo>
                <a:lnTo>
                  <a:pt x="138" y="746"/>
                </a:lnTo>
                <a:lnTo>
                  <a:pt x="0" y="876"/>
                </a:lnTo>
                <a:lnTo>
                  <a:pt x="28" y="882"/>
                </a:lnTo>
                <a:lnTo>
                  <a:pt x="64" y="888"/>
                </a:lnTo>
                <a:lnTo>
                  <a:pt x="80" y="892"/>
                </a:lnTo>
                <a:lnTo>
                  <a:pt x="96" y="896"/>
                </a:lnTo>
                <a:lnTo>
                  <a:pt x="110" y="902"/>
                </a:lnTo>
                <a:lnTo>
                  <a:pt x="120" y="908"/>
                </a:lnTo>
                <a:lnTo>
                  <a:pt x="126" y="918"/>
                </a:lnTo>
                <a:lnTo>
                  <a:pt x="132" y="930"/>
                </a:lnTo>
                <a:lnTo>
                  <a:pt x="136" y="946"/>
                </a:lnTo>
                <a:lnTo>
                  <a:pt x="140" y="964"/>
                </a:lnTo>
                <a:lnTo>
                  <a:pt x="146" y="998"/>
                </a:lnTo>
                <a:lnTo>
                  <a:pt x="152" y="1026"/>
                </a:lnTo>
                <a:lnTo>
                  <a:pt x="250" y="934"/>
                </a:lnTo>
                <a:lnTo>
                  <a:pt x="274" y="910"/>
                </a:lnTo>
                <a:lnTo>
                  <a:pt x="282" y="902"/>
                </a:lnTo>
                <a:lnTo>
                  <a:pt x="286" y="892"/>
                </a:lnTo>
                <a:lnTo>
                  <a:pt x="288" y="884"/>
                </a:lnTo>
                <a:lnTo>
                  <a:pt x="288" y="872"/>
                </a:lnTo>
                <a:lnTo>
                  <a:pt x="280" y="8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939" name="Freeform 39"/>
          <p:cNvSpPr>
            <a:spLocks noEditPoints="1"/>
          </p:cNvSpPr>
          <p:nvPr/>
        </p:nvSpPr>
        <p:spPr bwMode="auto">
          <a:xfrm>
            <a:off x="6019800" y="1982788"/>
            <a:ext cx="1203325" cy="1109662"/>
          </a:xfrm>
          <a:custGeom>
            <a:avLst/>
            <a:gdLst>
              <a:gd name="T0" fmla="*/ 2147483647 w 1118"/>
              <a:gd name="T1" fmla="*/ 2147483647 h 1030"/>
              <a:gd name="T2" fmla="*/ 2147483647 w 1118"/>
              <a:gd name="T3" fmla="*/ 2147483647 h 1030"/>
              <a:gd name="T4" fmla="*/ 0 w 1118"/>
              <a:gd name="T5" fmla="*/ 2147483647 h 1030"/>
              <a:gd name="T6" fmla="*/ 2147483647 w 1118"/>
              <a:gd name="T7" fmla="*/ 2147483647 h 1030"/>
              <a:gd name="T8" fmla="*/ 2147483647 w 1118"/>
              <a:gd name="T9" fmla="*/ 2147483647 h 1030"/>
              <a:gd name="T10" fmla="*/ 2147483647 w 1118"/>
              <a:gd name="T11" fmla="*/ 2147483647 h 1030"/>
              <a:gd name="T12" fmla="*/ 2147483647 w 1118"/>
              <a:gd name="T13" fmla="*/ 2147483647 h 1030"/>
              <a:gd name="T14" fmla="*/ 2147483647 w 1118"/>
              <a:gd name="T15" fmla="*/ 2147483647 h 1030"/>
              <a:gd name="T16" fmla="*/ 2147483647 w 1118"/>
              <a:gd name="T17" fmla="*/ 2147483647 h 1030"/>
              <a:gd name="T18" fmla="*/ 2147483647 w 1118"/>
              <a:gd name="T19" fmla="*/ 2147483647 h 1030"/>
              <a:gd name="T20" fmla="*/ 2147483647 w 1118"/>
              <a:gd name="T21" fmla="*/ 2147483647 h 1030"/>
              <a:gd name="T22" fmla="*/ 2147483647 w 1118"/>
              <a:gd name="T23" fmla="*/ 2147483647 h 1030"/>
              <a:gd name="T24" fmla="*/ 2147483647 w 1118"/>
              <a:gd name="T25" fmla="*/ 2147483647 h 1030"/>
              <a:gd name="T26" fmla="*/ 2147483647 w 1118"/>
              <a:gd name="T27" fmla="*/ 2147483647 h 1030"/>
              <a:gd name="T28" fmla="*/ 0 w 1118"/>
              <a:gd name="T29" fmla="*/ 2147483647 h 1030"/>
              <a:gd name="T30" fmla="*/ 2147483647 w 1118"/>
              <a:gd name="T31" fmla="*/ 2147483647 h 1030"/>
              <a:gd name="T32" fmla="*/ 2147483647 w 1118"/>
              <a:gd name="T33" fmla="*/ 2147483647 h 1030"/>
              <a:gd name="T34" fmla="*/ 2147483647 w 1118"/>
              <a:gd name="T35" fmla="*/ 2147483647 h 1030"/>
              <a:gd name="T36" fmla="*/ 2147483647 w 1118"/>
              <a:gd name="T37" fmla="*/ 2147483647 h 1030"/>
              <a:gd name="T38" fmla="*/ 0 w 1118"/>
              <a:gd name="T39" fmla="*/ 2147483647 h 1030"/>
              <a:gd name="T40" fmla="*/ 2147483647 w 1118"/>
              <a:gd name="T41" fmla="*/ 2147483647 h 1030"/>
              <a:gd name="T42" fmla="*/ 2147483647 w 1118"/>
              <a:gd name="T43" fmla="*/ 2147483647 h 1030"/>
              <a:gd name="T44" fmla="*/ 2147483647 w 1118"/>
              <a:gd name="T45" fmla="*/ 0 h 1030"/>
              <a:gd name="T46" fmla="*/ 2147483647 w 1118"/>
              <a:gd name="T47" fmla="*/ 2147483647 h 1030"/>
              <a:gd name="T48" fmla="*/ 2147483647 w 1118"/>
              <a:gd name="T49" fmla="*/ 2147483647 h 1030"/>
              <a:gd name="T50" fmla="*/ 2147483647 w 1118"/>
              <a:gd name="T51" fmla="*/ 2147483647 h 1030"/>
              <a:gd name="T52" fmla="*/ 2147483647 w 1118"/>
              <a:gd name="T53" fmla="*/ 2147483647 h 1030"/>
              <a:gd name="T54" fmla="*/ 2147483647 w 1118"/>
              <a:gd name="T55" fmla="*/ 2147483647 h 1030"/>
              <a:gd name="T56" fmla="*/ 2147483647 w 1118"/>
              <a:gd name="T57" fmla="*/ 2147483647 h 1030"/>
              <a:gd name="T58" fmla="*/ 2147483647 w 1118"/>
              <a:gd name="T59" fmla="*/ 2147483647 h 1030"/>
              <a:gd name="T60" fmla="*/ 2147483647 w 1118"/>
              <a:gd name="T61" fmla="*/ 2147483647 h 1030"/>
              <a:gd name="T62" fmla="*/ 2147483647 w 1118"/>
              <a:gd name="T63" fmla="*/ 2147483647 h 1030"/>
              <a:gd name="T64" fmla="*/ 2147483647 w 1118"/>
              <a:gd name="T65" fmla="*/ 2147483647 h 1030"/>
              <a:gd name="T66" fmla="*/ 2147483647 w 1118"/>
              <a:gd name="T67" fmla="*/ 2147483647 h 1030"/>
              <a:gd name="T68" fmla="*/ 2147483647 w 1118"/>
              <a:gd name="T69" fmla="*/ 2147483647 h 1030"/>
              <a:gd name="T70" fmla="*/ 2147483647 w 1118"/>
              <a:gd name="T71" fmla="*/ 2147483647 h 1030"/>
              <a:gd name="T72" fmla="*/ 2147483647 w 1118"/>
              <a:gd name="T73" fmla="*/ 2147483647 h 1030"/>
              <a:gd name="T74" fmla="*/ 2147483647 w 1118"/>
              <a:gd name="T75" fmla="*/ 2147483647 h 1030"/>
              <a:gd name="T76" fmla="*/ 0 w 1118"/>
              <a:gd name="T77" fmla="*/ 2147483647 h 1030"/>
              <a:gd name="T78" fmla="*/ 2147483647 w 1118"/>
              <a:gd name="T79" fmla="*/ 2147483647 h 1030"/>
              <a:gd name="T80" fmla="*/ 2147483647 w 1118"/>
              <a:gd name="T81" fmla="*/ 2147483647 h 103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118" h="1030">
                <a:moveTo>
                  <a:pt x="22" y="1030"/>
                </a:moveTo>
                <a:lnTo>
                  <a:pt x="22" y="1030"/>
                </a:lnTo>
                <a:lnTo>
                  <a:pt x="14" y="1028"/>
                </a:lnTo>
                <a:lnTo>
                  <a:pt x="8" y="1024"/>
                </a:lnTo>
                <a:lnTo>
                  <a:pt x="2" y="1016"/>
                </a:lnTo>
                <a:lnTo>
                  <a:pt x="0" y="1008"/>
                </a:lnTo>
                <a:lnTo>
                  <a:pt x="2" y="1000"/>
                </a:lnTo>
                <a:lnTo>
                  <a:pt x="8" y="992"/>
                </a:lnTo>
                <a:lnTo>
                  <a:pt x="14" y="988"/>
                </a:lnTo>
                <a:lnTo>
                  <a:pt x="22" y="986"/>
                </a:lnTo>
                <a:lnTo>
                  <a:pt x="1094" y="986"/>
                </a:lnTo>
                <a:lnTo>
                  <a:pt x="1104" y="988"/>
                </a:lnTo>
                <a:lnTo>
                  <a:pt x="1110" y="992"/>
                </a:lnTo>
                <a:lnTo>
                  <a:pt x="1116" y="1000"/>
                </a:lnTo>
                <a:lnTo>
                  <a:pt x="1116" y="1008"/>
                </a:lnTo>
                <a:lnTo>
                  <a:pt x="1116" y="1016"/>
                </a:lnTo>
                <a:lnTo>
                  <a:pt x="1110" y="1024"/>
                </a:lnTo>
                <a:lnTo>
                  <a:pt x="1104" y="1028"/>
                </a:lnTo>
                <a:lnTo>
                  <a:pt x="1094" y="1030"/>
                </a:lnTo>
                <a:lnTo>
                  <a:pt x="22" y="1030"/>
                </a:lnTo>
                <a:close/>
                <a:moveTo>
                  <a:pt x="1052" y="694"/>
                </a:moveTo>
                <a:lnTo>
                  <a:pt x="1118" y="480"/>
                </a:lnTo>
                <a:lnTo>
                  <a:pt x="882" y="468"/>
                </a:lnTo>
                <a:lnTo>
                  <a:pt x="936" y="538"/>
                </a:lnTo>
                <a:lnTo>
                  <a:pt x="656" y="678"/>
                </a:lnTo>
                <a:lnTo>
                  <a:pt x="498" y="470"/>
                </a:lnTo>
                <a:lnTo>
                  <a:pt x="0" y="748"/>
                </a:lnTo>
                <a:lnTo>
                  <a:pt x="0" y="802"/>
                </a:lnTo>
                <a:lnTo>
                  <a:pt x="458" y="610"/>
                </a:lnTo>
                <a:lnTo>
                  <a:pt x="608" y="810"/>
                </a:lnTo>
                <a:lnTo>
                  <a:pt x="1000" y="622"/>
                </a:lnTo>
                <a:lnTo>
                  <a:pt x="1052" y="694"/>
                </a:lnTo>
                <a:close/>
                <a:moveTo>
                  <a:pt x="206" y="582"/>
                </a:moveTo>
                <a:lnTo>
                  <a:pt x="206" y="256"/>
                </a:lnTo>
                <a:lnTo>
                  <a:pt x="0" y="256"/>
                </a:lnTo>
                <a:lnTo>
                  <a:pt x="0" y="696"/>
                </a:lnTo>
                <a:lnTo>
                  <a:pt x="206" y="582"/>
                </a:lnTo>
                <a:close/>
                <a:moveTo>
                  <a:pt x="474" y="430"/>
                </a:moveTo>
                <a:lnTo>
                  <a:pt x="510" y="412"/>
                </a:lnTo>
                <a:lnTo>
                  <a:pt x="512" y="416"/>
                </a:lnTo>
                <a:lnTo>
                  <a:pt x="512" y="0"/>
                </a:lnTo>
                <a:lnTo>
                  <a:pt x="308" y="0"/>
                </a:lnTo>
                <a:lnTo>
                  <a:pt x="308" y="524"/>
                </a:lnTo>
                <a:lnTo>
                  <a:pt x="474" y="430"/>
                </a:lnTo>
                <a:close/>
                <a:moveTo>
                  <a:pt x="670" y="620"/>
                </a:moveTo>
                <a:lnTo>
                  <a:pt x="798" y="556"/>
                </a:lnTo>
                <a:lnTo>
                  <a:pt x="798" y="296"/>
                </a:lnTo>
                <a:lnTo>
                  <a:pt x="594" y="296"/>
                </a:lnTo>
                <a:lnTo>
                  <a:pt x="594" y="522"/>
                </a:lnTo>
                <a:lnTo>
                  <a:pt x="670" y="620"/>
                </a:lnTo>
                <a:close/>
                <a:moveTo>
                  <a:pt x="628" y="852"/>
                </a:moveTo>
                <a:lnTo>
                  <a:pt x="594" y="868"/>
                </a:lnTo>
                <a:lnTo>
                  <a:pt x="594" y="936"/>
                </a:lnTo>
                <a:lnTo>
                  <a:pt x="798" y="936"/>
                </a:lnTo>
                <a:lnTo>
                  <a:pt x="798" y="770"/>
                </a:lnTo>
                <a:lnTo>
                  <a:pt x="628" y="852"/>
                </a:lnTo>
                <a:close/>
                <a:moveTo>
                  <a:pt x="1094" y="706"/>
                </a:moveTo>
                <a:lnTo>
                  <a:pt x="1068" y="794"/>
                </a:lnTo>
                <a:lnTo>
                  <a:pt x="1014" y="720"/>
                </a:lnTo>
                <a:lnTo>
                  <a:pt x="984" y="680"/>
                </a:lnTo>
                <a:lnTo>
                  <a:pt x="902" y="720"/>
                </a:lnTo>
                <a:lnTo>
                  <a:pt x="902" y="936"/>
                </a:lnTo>
                <a:lnTo>
                  <a:pt x="1106" y="936"/>
                </a:lnTo>
                <a:lnTo>
                  <a:pt x="1106" y="670"/>
                </a:lnTo>
                <a:lnTo>
                  <a:pt x="1094" y="706"/>
                </a:lnTo>
                <a:close/>
                <a:moveTo>
                  <a:pt x="442" y="666"/>
                </a:moveTo>
                <a:lnTo>
                  <a:pt x="308" y="722"/>
                </a:lnTo>
                <a:lnTo>
                  <a:pt x="308" y="936"/>
                </a:lnTo>
                <a:lnTo>
                  <a:pt x="512" y="936"/>
                </a:lnTo>
                <a:lnTo>
                  <a:pt x="512" y="760"/>
                </a:lnTo>
                <a:lnTo>
                  <a:pt x="442" y="666"/>
                </a:lnTo>
                <a:close/>
                <a:moveTo>
                  <a:pt x="18" y="844"/>
                </a:moveTo>
                <a:lnTo>
                  <a:pt x="0" y="852"/>
                </a:lnTo>
                <a:lnTo>
                  <a:pt x="0" y="936"/>
                </a:lnTo>
                <a:lnTo>
                  <a:pt x="206" y="936"/>
                </a:lnTo>
                <a:lnTo>
                  <a:pt x="206" y="766"/>
                </a:lnTo>
                <a:lnTo>
                  <a:pt x="18" y="8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8" grpId="0" animBg="1"/>
      <p:bldP spid="1249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410200" y="2209800"/>
            <a:ext cx="3352800" cy="2895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Россия, 115035, Москва Садовническая ул., д. 79</a:t>
            </a:r>
            <a:endParaRPr lang="en-US" sz="20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1600" smtClean="0"/>
          </a:p>
          <a:p>
            <a:pPr eaLnBrk="1" hangingPunct="1">
              <a:spcBef>
                <a:spcPct val="0"/>
              </a:spcBef>
            </a:pPr>
            <a:endParaRPr lang="en-US" sz="1600" smtClean="0"/>
          </a:p>
          <a:p>
            <a:pPr eaLnBrk="1" hangingPunct="1">
              <a:spcBef>
                <a:spcPct val="0"/>
              </a:spcBef>
            </a:pPr>
            <a:r>
              <a:rPr lang="en-US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495) 783 79 98, 783 79 66</a:t>
            </a:r>
            <a:endParaRPr lang="en-US" sz="20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1600" smtClean="0"/>
          </a:p>
          <a:p>
            <a:pPr eaLnBrk="1" hangingPunct="1">
              <a:spcBef>
                <a:spcPct val="0"/>
              </a:spcBef>
            </a:pPr>
            <a:endParaRPr lang="en-US" sz="1600" smtClean="0"/>
          </a:p>
          <a:p>
            <a:pPr eaLnBrk="1" hangingPunct="1">
              <a:spcBef>
                <a:spcPct val="0"/>
              </a:spcBef>
            </a:pPr>
            <a:r>
              <a:rPr lang="en-US" sz="2000" b="1" smtClean="0">
                <a:solidFill>
                  <a:srgbClr val="FF6902"/>
                </a:solidFill>
                <a:latin typeface="Arial" charset="0"/>
                <a:cs typeface="Arial" charset="0"/>
              </a:rPr>
              <a:t>www.mspbank.ru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 smtClean="0">
                <a:solidFill>
                  <a:srgbClr val="FF6902"/>
                </a:solidFill>
                <a:latin typeface="Arial" charset="0"/>
                <a:cs typeface="Arial" charset="0"/>
              </a:rPr>
              <a:t>info@mspbank.ru </a:t>
            </a:r>
          </a:p>
          <a:p>
            <a:pPr eaLnBrk="1" hangingPunct="1">
              <a:spcBef>
                <a:spcPct val="0"/>
              </a:spcBef>
            </a:pPr>
            <a:endParaRPr lang="en-US" sz="1600" smtClean="0"/>
          </a:p>
          <a:p>
            <a:pPr eaLnBrk="1" hangingPunct="1">
              <a:spcBef>
                <a:spcPct val="0"/>
              </a:spcBef>
            </a:pPr>
            <a:endParaRPr lang="en-US" sz="1600" smtClean="0"/>
          </a:p>
          <a:p>
            <a:pPr eaLnBrk="1" hangingPunct="1">
              <a:spcBef>
                <a:spcPct val="0"/>
              </a:spcBef>
            </a:pPr>
            <a:r>
              <a:rPr lang="en-US" sz="1600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sz="1600" smtClean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наши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контакты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1" r="10681"/>
          <a:stretch>
            <a:fillRect/>
          </a:stretch>
        </p:blipFill>
        <p:spPr>
          <a:xfrm>
            <a:off x="523875" y="1752600"/>
            <a:ext cx="4429125" cy="3733800"/>
          </a:xfrm>
          <a:ln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886200" y="2743200"/>
            <a:ext cx="4562475" cy="2209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Реализация инноваций – это реализация государственной стратегии инновационного развития Российской Федерации. </a:t>
            </a:r>
          </a:p>
          <a:p>
            <a:pPr eaLnBrk="1" hangingPunct="1">
              <a:spcBef>
                <a:spcPct val="0"/>
              </a:spcBef>
            </a:pPr>
            <a:endParaRPr lang="ru-RU" sz="20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2000" b="1" smtClean="0">
                <a:solidFill>
                  <a:schemeClr val="tx1"/>
                </a:solidFill>
                <a:latin typeface="Arial" charset="0"/>
                <a:cs typeface="Arial" charset="0"/>
              </a:rPr>
              <a:t>Инновациями заниматься интересно, престижно и выгодно!</a:t>
            </a:r>
            <a:endParaRPr lang="en-US" sz="20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инновации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вокруг нас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4663" y="1219200"/>
            <a:ext cx="8194675" cy="685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инновации – это несложно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5957" name="Group 7"/>
          <p:cNvGrpSpPr>
            <a:grpSpLocks/>
          </p:cNvGrpSpPr>
          <p:nvPr/>
        </p:nvGrpSpPr>
        <p:grpSpPr bwMode="auto">
          <a:xfrm>
            <a:off x="1260475" y="2513013"/>
            <a:ext cx="2222500" cy="2525712"/>
            <a:chOff x="1260764" y="2513612"/>
            <a:chExt cx="2222648" cy="2524568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1260764" y="2513612"/>
              <a:ext cx="2222648" cy="2524568"/>
            </a:xfrm>
            <a:prstGeom prst="wedgeRoundRectCallout">
              <a:avLst>
                <a:gd name="adj1" fmla="val -41195"/>
                <a:gd name="adj2" fmla="val 57013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125962" name="Group 3"/>
            <p:cNvGrpSpPr>
              <a:grpSpLocks/>
            </p:cNvGrpSpPr>
            <p:nvPr/>
          </p:nvGrpSpPr>
          <p:grpSpPr bwMode="auto">
            <a:xfrm>
              <a:off x="1641764" y="2743200"/>
              <a:ext cx="1406236" cy="2063084"/>
              <a:chOff x="1717964" y="2743200"/>
              <a:chExt cx="1406236" cy="2063084"/>
            </a:xfrm>
          </p:grpSpPr>
          <p:sp>
            <p:nvSpPr>
              <p:cNvPr id="125963" name="Freeform 5"/>
              <p:cNvSpPr>
                <a:spLocks/>
              </p:cNvSpPr>
              <p:nvPr/>
            </p:nvSpPr>
            <p:spPr bwMode="auto">
              <a:xfrm>
                <a:off x="1717964" y="2874822"/>
                <a:ext cx="952992" cy="1802147"/>
              </a:xfrm>
              <a:custGeom>
                <a:avLst/>
                <a:gdLst>
                  <a:gd name="T0" fmla="*/ 2147483647 w 826"/>
                  <a:gd name="T1" fmla="*/ 2147483647 h 1562"/>
                  <a:gd name="T2" fmla="*/ 2147483647 w 826"/>
                  <a:gd name="T3" fmla="*/ 2147483647 h 1562"/>
                  <a:gd name="T4" fmla="*/ 0 w 826"/>
                  <a:gd name="T5" fmla="*/ 2147483647 h 1562"/>
                  <a:gd name="T6" fmla="*/ 0 w 826"/>
                  <a:gd name="T7" fmla="*/ 2147483647 h 1562"/>
                  <a:gd name="T8" fmla="*/ 2147483647 w 826"/>
                  <a:gd name="T9" fmla="*/ 2147483647 h 1562"/>
                  <a:gd name="T10" fmla="*/ 2147483647 w 826"/>
                  <a:gd name="T11" fmla="*/ 0 h 1562"/>
                  <a:gd name="T12" fmla="*/ 2147483647 w 826"/>
                  <a:gd name="T13" fmla="*/ 2147483647 h 15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6" h="1562">
                    <a:moveTo>
                      <a:pt x="826" y="1562"/>
                    </a:moveTo>
                    <a:lnTo>
                      <a:pt x="320" y="1096"/>
                    </a:lnTo>
                    <a:lnTo>
                      <a:pt x="0" y="1096"/>
                    </a:lnTo>
                    <a:lnTo>
                      <a:pt x="0" y="466"/>
                    </a:lnTo>
                    <a:lnTo>
                      <a:pt x="320" y="466"/>
                    </a:lnTo>
                    <a:lnTo>
                      <a:pt x="826" y="0"/>
                    </a:lnTo>
                    <a:lnTo>
                      <a:pt x="826" y="1562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5964" name="Group 2"/>
              <p:cNvGrpSpPr>
                <a:grpSpLocks/>
              </p:cNvGrpSpPr>
              <p:nvPr/>
            </p:nvGrpSpPr>
            <p:grpSpPr bwMode="auto">
              <a:xfrm flipH="1">
                <a:off x="2839490" y="2743200"/>
                <a:ext cx="284710" cy="2063084"/>
                <a:chOff x="2806671" y="3082496"/>
                <a:chExt cx="197947" cy="1384492"/>
              </a:xfrm>
            </p:grpSpPr>
            <p:sp>
              <p:nvSpPr>
                <p:cNvPr id="125965" name="Line 7"/>
                <p:cNvSpPr>
                  <a:spLocks noChangeShapeType="1"/>
                </p:cNvSpPr>
                <p:nvPr/>
              </p:nvSpPr>
              <p:spPr bwMode="auto">
                <a:xfrm>
                  <a:off x="2806671" y="3082496"/>
                  <a:ext cx="0" cy="1384492"/>
                </a:xfrm>
                <a:prstGeom prst="line">
                  <a:avLst/>
                </a:prstGeom>
                <a:noFill/>
                <a:ln w="38100" cap="rnd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966" name="Line 9"/>
                <p:cNvSpPr>
                  <a:spLocks noChangeShapeType="1"/>
                </p:cNvSpPr>
                <p:nvPr/>
              </p:nvSpPr>
              <p:spPr bwMode="auto">
                <a:xfrm>
                  <a:off x="2905645" y="3297092"/>
                  <a:ext cx="0" cy="957607"/>
                </a:xfrm>
                <a:prstGeom prst="line">
                  <a:avLst/>
                </a:prstGeom>
                <a:noFill/>
                <a:ln w="38100" cap="rnd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967" name="Line 11"/>
                <p:cNvSpPr>
                  <a:spLocks noChangeShapeType="1"/>
                </p:cNvSpPr>
                <p:nvPr/>
              </p:nvSpPr>
              <p:spPr bwMode="auto">
                <a:xfrm>
                  <a:off x="3004618" y="3550915"/>
                  <a:ext cx="0" cy="447653"/>
                </a:xfrm>
                <a:prstGeom prst="line">
                  <a:avLst/>
                </a:prstGeom>
                <a:noFill/>
                <a:ln w="38100" cap="rnd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1295400" y="1524000"/>
            <a:ext cx="6629400" cy="2617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800" spc="-1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спасибо</a:t>
            </a:r>
            <a:r>
              <a:rPr lang="en-US" sz="4800" spc="-15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800" spc="-15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4800" b="1" spc="-15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за внимание</a:t>
            </a:r>
            <a:r>
              <a:rPr lang="en-US" sz="4800" b="1" spc="-15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4800" b="1" spc="-15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600200" y="4724400"/>
            <a:ext cx="5715000" cy="744538"/>
          </a:xfrm>
          <a:prstGeom prst="rect">
            <a:avLst/>
          </a:prstGeom>
          <a:noFill/>
        </p:spPr>
        <p:txBody>
          <a:bodyPr anchor="ctr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Чебоксары, 4 декабря 2012 года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1"/>
          <p:cNvSpPr/>
          <p:nvPr/>
        </p:nvSpPr>
        <p:spPr>
          <a:xfrm>
            <a:off x="1905000" y="1447800"/>
            <a:ext cx="5410200" cy="3167063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noFill/>
          <a:ln w="889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ed Rectangular Callout 1"/>
          <p:cNvSpPr/>
          <p:nvPr/>
        </p:nvSpPr>
        <p:spPr>
          <a:xfrm rot="19850207">
            <a:off x="6989763" y="5133975"/>
            <a:ext cx="1660525" cy="973138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 bwMode="auto">
          <a:xfrm rot="-1783689">
            <a:off x="7051675" y="5292725"/>
            <a:ext cx="15208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600">
                <a:solidFill>
                  <a:schemeClr val="bg1"/>
                </a:solidFill>
                <a:latin typeface="Quicksand Bold" pitchFamily="50" charset="0"/>
                <a:sym typeface="Wingdings" pitchFamily="2" charset="2"/>
              </a:rPr>
              <a:t></a:t>
            </a:r>
            <a:endParaRPr lang="en-US" sz="3600" b="1">
              <a:solidFill>
                <a:schemeClr val="bg1"/>
              </a:solidFill>
              <a:latin typeface="Quicksand Bold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2"/>
          <p:cNvSpPr/>
          <p:nvPr/>
        </p:nvSpPr>
        <p:spPr>
          <a:xfrm>
            <a:off x="4724400" y="4038600"/>
            <a:ext cx="2057400" cy="819150"/>
          </a:xfrm>
          <a:custGeom>
            <a:avLst/>
            <a:gdLst>
              <a:gd name="connsiteX0" fmla="*/ 0 w 1536657"/>
              <a:gd name="connsiteY0" fmla="*/ 81768 h 817680"/>
              <a:gd name="connsiteX1" fmla="*/ 81768 w 1536657"/>
              <a:gd name="connsiteY1" fmla="*/ 0 h 817680"/>
              <a:gd name="connsiteX2" fmla="*/ 1454889 w 1536657"/>
              <a:gd name="connsiteY2" fmla="*/ 0 h 817680"/>
              <a:gd name="connsiteX3" fmla="*/ 1536657 w 1536657"/>
              <a:gd name="connsiteY3" fmla="*/ 81768 h 817680"/>
              <a:gd name="connsiteX4" fmla="*/ 1536657 w 1536657"/>
              <a:gd name="connsiteY4" fmla="*/ 735912 h 817680"/>
              <a:gd name="connsiteX5" fmla="*/ 1454889 w 1536657"/>
              <a:gd name="connsiteY5" fmla="*/ 817680 h 817680"/>
              <a:gd name="connsiteX6" fmla="*/ 81768 w 1536657"/>
              <a:gd name="connsiteY6" fmla="*/ 817680 h 817680"/>
              <a:gd name="connsiteX7" fmla="*/ 0 w 1536657"/>
              <a:gd name="connsiteY7" fmla="*/ 735912 h 817680"/>
              <a:gd name="connsiteX8" fmla="*/ 0 w 1536657"/>
              <a:gd name="connsiteY8" fmla="*/ 81768 h 81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6657" h="817680">
                <a:moveTo>
                  <a:pt x="0" y="81768"/>
                </a:moveTo>
                <a:cubicBezTo>
                  <a:pt x="0" y="36609"/>
                  <a:pt x="36609" y="0"/>
                  <a:pt x="81768" y="0"/>
                </a:cubicBezTo>
                <a:lnTo>
                  <a:pt x="1454889" y="0"/>
                </a:lnTo>
                <a:cubicBezTo>
                  <a:pt x="1500048" y="0"/>
                  <a:pt x="1536657" y="36609"/>
                  <a:pt x="1536657" y="81768"/>
                </a:cubicBezTo>
                <a:lnTo>
                  <a:pt x="1536657" y="735912"/>
                </a:lnTo>
                <a:cubicBezTo>
                  <a:pt x="1536657" y="781071"/>
                  <a:pt x="1500048" y="817680"/>
                  <a:pt x="1454889" y="817680"/>
                </a:cubicBezTo>
                <a:lnTo>
                  <a:pt x="81768" y="817680"/>
                </a:lnTo>
                <a:cubicBezTo>
                  <a:pt x="36609" y="817680"/>
                  <a:pt x="0" y="781071"/>
                  <a:pt x="0" y="735912"/>
                </a:cubicBezTo>
                <a:lnTo>
                  <a:pt x="0" y="81768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6817" tIns="90817" rIns="126817" bIns="266034" spcCol="1270" anchor="ctr"/>
          <a:lstStyle/>
          <a:p>
            <a:pPr marL="176213" lvl="1" indent="-176213" defTabSz="711200" fontAlgn="auto">
              <a:spcAft>
                <a:spcPct val="15000"/>
              </a:spcAft>
              <a:buFontTx/>
              <a:buChar char="••"/>
              <a:defRPr/>
            </a:pPr>
            <a:r>
              <a:rPr lang="ru-RU" sz="1600" dirty="0">
                <a:solidFill>
                  <a:schemeClr val="tx1"/>
                </a:solidFill>
              </a:rPr>
              <a:t>фонд «</a:t>
            </a:r>
            <a:r>
              <a:rPr lang="ru-RU" sz="1600" dirty="0" err="1">
                <a:solidFill>
                  <a:schemeClr val="tx1"/>
                </a:solidFill>
              </a:rPr>
              <a:t>Сколково</a:t>
            </a:r>
            <a:r>
              <a:rPr lang="ru-RU" sz="1600" dirty="0">
                <a:solidFill>
                  <a:schemeClr val="tx1"/>
                </a:solidFill>
              </a:rPr>
              <a:t>»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52450"/>
            <a:ext cx="7315200" cy="6286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инноваций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4663" y="1219200"/>
            <a:ext cx="8194675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политика РФ в области развития инновационной системы 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33400" y="2057400"/>
            <a:ext cx="992188" cy="819150"/>
          </a:xfrm>
          <a:custGeom>
            <a:avLst/>
            <a:gdLst>
              <a:gd name="connsiteX0" fmla="*/ 0 w 991378"/>
              <a:gd name="connsiteY0" fmla="*/ 81768 h 817680"/>
              <a:gd name="connsiteX1" fmla="*/ 81768 w 991378"/>
              <a:gd name="connsiteY1" fmla="*/ 0 h 817680"/>
              <a:gd name="connsiteX2" fmla="*/ 909610 w 991378"/>
              <a:gd name="connsiteY2" fmla="*/ 0 h 817680"/>
              <a:gd name="connsiteX3" fmla="*/ 991378 w 991378"/>
              <a:gd name="connsiteY3" fmla="*/ 81768 h 817680"/>
              <a:gd name="connsiteX4" fmla="*/ 991378 w 991378"/>
              <a:gd name="connsiteY4" fmla="*/ 735912 h 817680"/>
              <a:gd name="connsiteX5" fmla="*/ 909610 w 991378"/>
              <a:gd name="connsiteY5" fmla="*/ 817680 h 817680"/>
              <a:gd name="connsiteX6" fmla="*/ 81768 w 991378"/>
              <a:gd name="connsiteY6" fmla="*/ 817680 h 817680"/>
              <a:gd name="connsiteX7" fmla="*/ 0 w 991378"/>
              <a:gd name="connsiteY7" fmla="*/ 735912 h 817680"/>
              <a:gd name="connsiteX8" fmla="*/ 0 w 991378"/>
              <a:gd name="connsiteY8" fmla="*/ 81768 h 81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378" h="817680">
                <a:moveTo>
                  <a:pt x="0" y="81768"/>
                </a:moveTo>
                <a:cubicBezTo>
                  <a:pt x="0" y="36609"/>
                  <a:pt x="36609" y="0"/>
                  <a:pt x="81768" y="0"/>
                </a:cubicBezTo>
                <a:lnTo>
                  <a:pt x="909610" y="0"/>
                </a:lnTo>
                <a:cubicBezTo>
                  <a:pt x="954769" y="0"/>
                  <a:pt x="991378" y="36609"/>
                  <a:pt x="991378" y="81768"/>
                </a:cubicBezTo>
                <a:lnTo>
                  <a:pt x="991378" y="735912"/>
                </a:lnTo>
                <a:cubicBezTo>
                  <a:pt x="991378" y="781071"/>
                  <a:pt x="954769" y="817680"/>
                  <a:pt x="909610" y="817680"/>
                </a:cubicBezTo>
                <a:lnTo>
                  <a:pt x="81768" y="817680"/>
                </a:lnTo>
                <a:cubicBezTo>
                  <a:pt x="36609" y="817680"/>
                  <a:pt x="0" y="781071"/>
                  <a:pt x="0" y="735912"/>
                </a:cubicBezTo>
                <a:lnTo>
                  <a:pt x="0" y="81768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6817" tIns="90817" rIns="126817" bIns="266034" spcCol="1270" anchor="ctr"/>
          <a:lstStyle/>
          <a:p>
            <a:pPr marL="176213" lvl="1" indent="-176213" defTabSz="711200" fontAlgn="auto">
              <a:spcAft>
                <a:spcPct val="15000"/>
              </a:spcAft>
              <a:buFontTx/>
              <a:buChar char="••"/>
              <a:defRPr/>
            </a:pPr>
            <a:r>
              <a:rPr lang="ru-RU" sz="1600" dirty="0">
                <a:solidFill>
                  <a:schemeClr val="tx1"/>
                </a:solidFill>
              </a:rPr>
              <a:t>Старт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Shape 7"/>
          <p:cNvSpPr/>
          <p:nvPr/>
        </p:nvSpPr>
        <p:spPr>
          <a:xfrm rot="1432032">
            <a:off x="1131888" y="1903413"/>
            <a:ext cx="1885950" cy="1825625"/>
          </a:xfrm>
          <a:prstGeom prst="leftCircularArrow">
            <a:avLst>
              <a:gd name="adj1" fmla="val 4505"/>
              <a:gd name="adj2" fmla="val 572747"/>
              <a:gd name="adj3" fmla="val 2348258"/>
              <a:gd name="adj4" fmla="val 9024489"/>
              <a:gd name="adj5" fmla="val 5256"/>
            </a:avLst>
          </a:prstGeom>
          <a:solidFill>
            <a:schemeClr val="accent1"/>
          </a:solidFill>
          <a:ln w="28575"/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795338" y="2667000"/>
            <a:ext cx="881062" cy="350838"/>
          </a:xfrm>
          <a:custGeom>
            <a:avLst/>
            <a:gdLst>
              <a:gd name="connsiteX0" fmla="*/ 0 w 881225"/>
              <a:gd name="connsiteY0" fmla="*/ 35043 h 350434"/>
              <a:gd name="connsiteX1" fmla="*/ 35043 w 881225"/>
              <a:gd name="connsiteY1" fmla="*/ 0 h 350434"/>
              <a:gd name="connsiteX2" fmla="*/ 846182 w 881225"/>
              <a:gd name="connsiteY2" fmla="*/ 0 h 350434"/>
              <a:gd name="connsiteX3" fmla="*/ 881225 w 881225"/>
              <a:gd name="connsiteY3" fmla="*/ 35043 h 350434"/>
              <a:gd name="connsiteX4" fmla="*/ 881225 w 881225"/>
              <a:gd name="connsiteY4" fmla="*/ 315391 h 350434"/>
              <a:gd name="connsiteX5" fmla="*/ 846182 w 881225"/>
              <a:gd name="connsiteY5" fmla="*/ 350434 h 350434"/>
              <a:gd name="connsiteX6" fmla="*/ 35043 w 881225"/>
              <a:gd name="connsiteY6" fmla="*/ 350434 h 350434"/>
              <a:gd name="connsiteX7" fmla="*/ 0 w 881225"/>
              <a:gd name="connsiteY7" fmla="*/ 315391 h 350434"/>
              <a:gd name="connsiteX8" fmla="*/ 0 w 881225"/>
              <a:gd name="connsiteY8" fmla="*/ 35043 h 35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225" h="350434">
                <a:moveTo>
                  <a:pt x="0" y="35043"/>
                </a:moveTo>
                <a:cubicBezTo>
                  <a:pt x="0" y="15689"/>
                  <a:pt x="15689" y="0"/>
                  <a:pt x="35043" y="0"/>
                </a:cubicBezTo>
                <a:lnTo>
                  <a:pt x="846182" y="0"/>
                </a:lnTo>
                <a:cubicBezTo>
                  <a:pt x="865536" y="0"/>
                  <a:pt x="881225" y="15689"/>
                  <a:pt x="881225" y="35043"/>
                </a:cubicBezTo>
                <a:lnTo>
                  <a:pt x="881225" y="315391"/>
                </a:lnTo>
                <a:cubicBezTo>
                  <a:pt x="881225" y="334745"/>
                  <a:pt x="865536" y="350434"/>
                  <a:pt x="846182" y="350434"/>
                </a:cubicBezTo>
                <a:lnTo>
                  <a:pt x="35043" y="350434"/>
                </a:lnTo>
                <a:cubicBezTo>
                  <a:pt x="15689" y="350434"/>
                  <a:pt x="0" y="334745"/>
                  <a:pt x="0" y="315391"/>
                </a:cubicBezTo>
                <a:lnTo>
                  <a:pt x="0" y="350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4554" tIns="33124" rIns="44554" bIns="33124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latin typeface="+mj-lt"/>
              </a:rPr>
              <a:t>2005</a:t>
            </a:r>
            <a:endParaRPr lang="en-US" dirty="0">
              <a:latin typeface="+mj-lt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486025" y="2239963"/>
            <a:ext cx="3305175" cy="1265237"/>
          </a:xfrm>
          <a:custGeom>
            <a:avLst/>
            <a:gdLst>
              <a:gd name="connsiteX0" fmla="*/ 0 w 1630927"/>
              <a:gd name="connsiteY0" fmla="*/ 81768 h 817680"/>
              <a:gd name="connsiteX1" fmla="*/ 81768 w 1630927"/>
              <a:gd name="connsiteY1" fmla="*/ 0 h 817680"/>
              <a:gd name="connsiteX2" fmla="*/ 1549159 w 1630927"/>
              <a:gd name="connsiteY2" fmla="*/ 0 h 817680"/>
              <a:gd name="connsiteX3" fmla="*/ 1630927 w 1630927"/>
              <a:gd name="connsiteY3" fmla="*/ 81768 h 817680"/>
              <a:gd name="connsiteX4" fmla="*/ 1630927 w 1630927"/>
              <a:gd name="connsiteY4" fmla="*/ 735912 h 817680"/>
              <a:gd name="connsiteX5" fmla="*/ 1549159 w 1630927"/>
              <a:gd name="connsiteY5" fmla="*/ 817680 h 817680"/>
              <a:gd name="connsiteX6" fmla="*/ 81768 w 1630927"/>
              <a:gd name="connsiteY6" fmla="*/ 817680 h 817680"/>
              <a:gd name="connsiteX7" fmla="*/ 0 w 1630927"/>
              <a:gd name="connsiteY7" fmla="*/ 735912 h 817680"/>
              <a:gd name="connsiteX8" fmla="*/ 0 w 1630927"/>
              <a:gd name="connsiteY8" fmla="*/ 81768 h 81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0927" h="817680">
                <a:moveTo>
                  <a:pt x="0" y="81768"/>
                </a:moveTo>
                <a:cubicBezTo>
                  <a:pt x="0" y="36609"/>
                  <a:pt x="36609" y="0"/>
                  <a:pt x="81768" y="0"/>
                </a:cubicBezTo>
                <a:lnTo>
                  <a:pt x="1549159" y="0"/>
                </a:lnTo>
                <a:cubicBezTo>
                  <a:pt x="1594318" y="0"/>
                  <a:pt x="1630927" y="36609"/>
                  <a:pt x="1630927" y="81768"/>
                </a:cubicBezTo>
                <a:lnTo>
                  <a:pt x="1630927" y="735912"/>
                </a:lnTo>
                <a:cubicBezTo>
                  <a:pt x="1630927" y="781071"/>
                  <a:pt x="1594318" y="817680"/>
                  <a:pt x="1549159" y="817680"/>
                </a:cubicBezTo>
                <a:lnTo>
                  <a:pt x="81768" y="817680"/>
                </a:lnTo>
                <a:cubicBezTo>
                  <a:pt x="36609" y="817680"/>
                  <a:pt x="0" y="781071"/>
                  <a:pt x="0" y="735912"/>
                </a:cubicBezTo>
                <a:lnTo>
                  <a:pt x="0" y="81768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6817" tIns="266035" rIns="126817" bIns="90816" spcCol="1270" anchor="ctr"/>
          <a:lstStyle/>
          <a:p>
            <a:pPr marL="176213" lvl="1" indent="-176213" defTabSz="711200" fontAlgn="auto">
              <a:spcAft>
                <a:spcPct val="15000"/>
              </a:spcAft>
              <a:buFontTx/>
              <a:buChar char="••"/>
              <a:defRPr/>
            </a:pPr>
            <a:r>
              <a:rPr lang="ru-RU" sz="1600" dirty="0">
                <a:solidFill>
                  <a:schemeClr val="tx1"/>
                </a:solidFill>
              </a:rPr>
              <a:t>Стратегия развития до 2015 года</a:t>
            </a:r>
          </a:p>
          <a:p>
            <a:pPr marL="176213" lvl="1" indent="-176213" defTabSz="711200" fontAlgn="auto">
              <a:spcAft>
                <a:spcPct val="15000"/>
              </a:spcAft>
              <a:buFontTx/>
              <a:buChar char="••"/>
              <a:defRPr/>
            </a:pPr>
            <a:r>
              <a:rPr lang="ru-RU" sz="1600" dirty="0"/>
              <a:t>Российская венчурная компания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 rot="753487">
            <a:off x="5584825" y="2057400"/>
            <a:ext cx="1806575" cy="1806575"/>
          </a:xfrm>
          <a:prstGeom prst="circularArrow">
            <a:avLst>
              <a:gd name="adj1" fmla="val 4552"/>
              <a:gd name="adj2" fmla="val 579413"/>
              <a:gd name="adj3" fmla="val 19245077"/>
              <a:gd name="adj4" fmla="val 12575511"/>
              <a:gd name="adj5" fmla="val 5311"/>
            </a:avLst>
          </a:prstGeom>
          <a:solidFill>
            <a:schemeClr val="accent1"/>
          </a:solidFill>
          <a:ln w="28575"/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5062538" y="2133600"/>
            <a:ext cx="881062" cy="350838"/>
          </a:xfrm>
          <a:custGeom>
            <a:avLst/>
            <a:gdLst>
              <a:gd name="connsiteX0" fmla="*/ 0 w 881225"/>
              <a:gd name="connsiteY0" fmla="*/ 35043 h 350434"/>
              <a:gd name="connsiteX1" fmla="*/ 35043 w 881225"/>
              <a:gd name="connsiteY1" fmla="*/ 0 h 350434"/>
              <a:gd name="connsiteX2" fmla="*/ 846182 w 881225"/>
              <a:gd name="connsiteY2" fmla="*/ 0 h 350434"/>
              <a:gd name="connsiteX3" fmla="*/ 881225 w 881225"/>
              <a:gd name="connsiteY3" fmla="*/ 35043 h 350434"/>
              <a:gd name="connsiteX4" fmla="*/ 881225 w 881225"/>
              <a:gd name="connsiteY4" fmla="*/ 315391 h 350434"/>
              <a:gd name="connsiteX5" fmla="*/ 846182 w 881225"/>
              <a:gd name="connsiteY5" fmla="*/ 350434 h 350434"/>
              <a:gd name="connsiteX6" fmla="*/ 35043 w 881225"/>
              <a:gd name="connsiteY6" fmla="*/ 350434 h 350434"/>
              <a:gd name="connsiteX7" fmla="*/ 0 w 881225"/>
              <a:gd name="connsiteY7" fmla="*/ 315391 h 350434"/>
              <a:gd name="connsiteX8" fmla="*/ 0 w 881225"/>
              <a:gd name="connsiteY8" fmla="*/ 35043 h 35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225" h="350434">
                <a:moveTo>
                  <a:pt x="0" y="35043"/>
                </a:moveTo>
                <a:cubicBezTo>
                  <a:pt x="0" y="15689"/>
                  <a:pt x="15689" y="0"/>
                  <a:pt x="35043" y="0"/>
                </a:cubicBezTo>
                <a:lnTo>
                  <a:pt x="846182" y="0"/>
                </a:lnTo>
                <a:cubicBezTo>
                  <a:pt x="865536" y="0"/>
                  <a:pt x="881225" y="15689"/>
                  <a:pt x="881225" y="35043"/>
                </a:cubicBezTo>
                <a:lnTo>
                  <a:pt x="881225" y="315391"/>
                </a:lnTo>
                <a:cubicBezTo>
                  <a:pt x="881225" y="334745"/>
                  <a:pt x="865536" y="350434"/>
                  <a:pt x="846182" y="350434"/>
                </a:cubicBezTo>
                <a:lnTo>
                  <a:pt x="35043" y="350434"/>
                </a:lnTo>
                <a:cubicBezTo>
                  <a:pt x="15689" y="350434"/>
                  <a:pt x="0" y="334745"/>
                  <a:pt x="0" y="315391"/>
                </a:cubicBezTo>
                <a:lnTo>
                  <a:pt x="0" y="350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4554" tIns="33124" rIns="44554" bIns="33124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latin typeface="+mj-lt"/>
              </a:rPr>
              <a:t>2006</a:t>
            </a:r>
            <a:endParaRPr lang="en-US" dirty="0">
              <a:latin typeface="+mj-lt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073900" y="2743200"/>
            <a:ext cx="1536700" cy="819150"/>
          </a:xfrm>
          <a:custGeom>
            <a:avLst/>
            <a:gdLst>
              <a:gd name="connsiteX0" fmla="*/ 0 w 1536657"/>
              <a:gd name="connsiteY0" fmla="*/ 81768 h 817680"/>
              <a:gd name="connsiteX1" fmla="*/ 81768 w 1536657"/>
              <a:gd name="connsiteY1" fmla="*/ 0 h 817680"/>
              <a:gd name="connsiteX2" fmla="*/ 1454889 w 1536657"/>
              <a:gd name="connsiteY2" fmla="*/ 0 h 817680"/>
              <a:gd name="connsiteX3" fmla="*/ 1536657 w 1536657"/>
              <a:gd name="connsiteY3" fmla="*/ 81768 h 817680"/>
              <a:gd name="connsiteX4" fmla="*/ 1536657 w 1536657"/>
              <a:gd name="connsiteY4" fmla="*/ 735912 h 817680"/>
              <a:gd name="connsiteX5" fmla="*/ 1454889 w 1536657"/>
              <a:gd name="connsiteY5" fmla="*/ 817680 h 817680"/>
              <a:gd name="connsiteX6" fmla="*/ 81768 w 1536657"/>
              <a:gd name="connsiteY6" fmla="*/ 817680 h 817680"/>
              <a:gd name="connsiteX7" fmla="*/ 0 w 1536657"/>
              <a:gd name="connsiteY7" fmla="*/ 735912 h 817680"/>
              <a:gd name="connsiteX8" fmla="*/ 0 w 1536657"/>
              <a:gd name="connsiteY8" fmla="*/ 81768 h 81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6657" h="817680">
                <a:moveTo>
                  <a:pt x="0" y="81768"/>
                </a:moveTo>
                <a:cubicBezTo>
                  <a:pt x="0" y="36609"/>
                  <a:pt x="36609" y="0"/>
                  <a:pt x="81768" y="0"/>
                </a:cubicBezTo>
                <a:lnTo>
                  <a:pt x="1454889" y="0"/>
                </a:lnTo>
                <a:cubicBezTo>
                  <a:pt x="1500048" y="0"/>
                  <a:pt x="1536657" y="36609"/>
                  <a:pt x="1536657" y="81768"/>
                </a:cubicBezTo>
                <a:lnTo>
                  <a:pt x="1536657" y="735912"/>
                </a:lnTo>
                <a:cubicBezTo>
                  <a:pt x="1536657" y="781071"/>
                  <a:pt x="1500048" y="817680"/>
                  <a:pt x="1454889" y="817680"/>
                </a:cubicBezTo>
                <a:lnTo>
                  <a:pt x="81768" y="817680"/>
                </a:lnTo>
                <a:cubicBezTo>
                  <a:pt x="36609" y="817680"/>
                  <a:pt x="0" y="781071"/>
                  <a:pt x="0" y="735912"/>
                </a:cubicBezTo>
                <a:lnTo>
                  <a:pt x="0" y="81768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6817" tIns="90817" rIns="126817" bIns="266034" spcCol="1270" anchor="ctr"/>
          <a:lstStyle/>
          <a:p>
            <a:pPr marL="176213" lvl="1" indent="-176213" defTabSz="711200" fontAlgn="auto">
              <a:spcAft>
                <a:spcPct val="15000"/>
              </a:spcAft>
              <a:buFontTx/>
              <a:buChar char="••"/>
              <a:defRPr/>
            </a:pPr>
            <a:r>
              <a:rPr lang="ru-RU" sz="1600" dirty="0">
                <a:solidFill>
                  <a:schemeClr val="tx1"/>
                </a:solidFill>
              </a:rPr>
              <a:t>РОСНАНО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Shape 13"/>
          <p:cNvSpPr/>
          <p:nvPr/>
        </p:nvSpPr>
        <p:spPr>
          <a:xfrm rot="18781712" flipH="1">
            <a:off x="6149976" y="2908300"/>
            <a:ext cx="1624012" cy="1741487"/>
          </a:xfrm>
          <a:prstGeom prst="leftCircularArrow">
            <a:avLst>
              <a:gd name="adj1" fmla="val 5371"/>
              <a:gd name="adj2" fmla="val 697742"/>
              <a:gd name="adj3" fmla="val 2473252"/>
              <a:gd name="adj4" fmla="val 9024489"/>
              <a:gd name="adj5" fmla="val 6266"/>
            </a:avLst>
          </a:prstGeom>
          <a:solidFill>
            <a:schemeClr val="accent1"/>
          </a:solidFill>
          <a:ln w="28575"/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>
            <a:off x="7010400" y="3276600"/>
            <a:ext cx="881063" cy="350838"/>
          </a:xfrm>
          <a:custGeom>
            <a:avLst/>
            <a:gdLst>
              <a:gd name="connsiteX0" fmla="*/ 0 w 881225"/>
              <a:gd name="connsiteY0" fmla="*/ 35043 h 350434"/>
              <a:gd name="connsiteX1" fmla="*/ 35043 w 881225"/>
              <a:gd name="connsiteY1" fmla="*/ 0 h 350434"/>
              <a:gd name="connsiteX2" fmla="*/ 846182 w 881225"/>
              <a:gd name="connsiteY2" fmla="*/ 0 h 350434"/>
              <a:gd name="connsiteX3" fmla="*/ 881225 w 881225"/>
              <a:gd name="connsiteY3" fmla="*/ 35043 h 350434"/>
              <a:gd name="connsiteX4" fmla="*/ 881225 w 881225"/>
              <a:gd name="connsiteY4" fmla="*/ 315391 h 350434"/>
              <a:gd name="connsiteX5" fmla="*/ 846182 w 881225"/>
              <a:gd name="connsiteY5" fmla="*/ 350434 h 350434"/>
              <a:gd name="connsiteX6" fmla="*/ 35043 w 881225"/>
              <a:gd name="connsiteY6" fmla="*/ 350434 h 350434"/>
              <a:gd name="connsiteX7" fmla="*/ 0 w 881225"/>
              <a:gd name="connsiteY7" fmla="*/ 315391 h 350434"/>
              <a:gd name="connsiteX8" fmla="*/ 0 w 881225"/>
              <a:gd name="connsiteY8" fmla="*/ 35043 h 35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225" h="350434">
                <a:moveTo>
                  <a:pt x="0" y="35043"/>
                </a:moveTo>
                <a:cubicBezTo>
                  <a:pt x="0" y="15689"/>
                  <a:pt x="15689" y="0"/>
                  <a:pt x="35043" y="0"/>
                </a:cubicBezTo>
                <a:lnTo>
                  <a:pt x="846182" y="0"/>
                </a:lnTo>
                <a:cubicBezTo>
                  <a:pt x="865536" y="0"/>
                  <a:pt x="881225" y="15689"/>
                  <a:pt x="881225" y="35043"/>
                </a:cubicBezTo>
                <a:lnTo>
                  <a:pt x="881225" y="315391"/>
                </a:lnTo>
                <a:cubicBezTo>
                  <a:pt x="881225" y="334745"/>
                  <a:pt x="865536" y="350434"/>
                  <a:pt x="846182" y="350434"/>
                </a:cubicBezTo>
                <a:lnTo>
                  <a:pt x="35043" y="350434"/>
                </a:lnTo>
                <a:cubicBezTo>
                  <a:pt x="15689" y="350434"/>
                  <a:pt x="0" y="334745"/>
                  <a:pt x="0" y="315391"/>
                </a:cubicBezTo>
                <a:lnTo>
                  <a:pt x="0" y="350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4554" tIns="33124" rIns="44554" bIns="33124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latin typeface="+mj-lt"/>
              </a:rPr>
              <a:t>2007</a:t>
            </a:r>
            <a:endParaRPr lang="en-US" dirty="0">
              <a:latin typeface="+mj-lt"/>
            </a:endParaRPr>
          </a:p>
        </p:txBody>
      </p:sp>
      <p:sp>
        <p:nvSpPr>
          <p:cNvPr id="17" name="Circular Arrow 16"/>
          <p:cNvSpPr/>
          <p:nvPr/>
        </p:nvSpPr>
        <p:spPr>
          <a:xfrm rot="10150485" flipV="1">
            <a:off x="3252788" y="4411663"/>
            <a:ext cx="1568450" cy="1550987"/>
          </a:xfrm>
          <a:prstGeom prst="circularArrow">
            <a:avLst>
              <a:gd name="adj1" fmla="val 5703"/>
              <a:gd name="adj2" fmla="val 747117"/>
              <a:gd name="adj3" fmla="val 19077372"/>
              <a:gd name="adj4" fmla="val 12575511"/>
              <a:gd name="adj5" fmla="val 6653"/>
            </a:avLst>
          </a:prstGeom>
          <a:solidFill>
            <a:schemeClr val="accent1"/>
          </a:solidFill>
          <a:ln w="28575"/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reeform 17"/>
          <p:cNvSpPr/>
          <p:nvPr/>
        </p:nvSpPr>
        <p:spPr>
          <a:xfrm>
            <a:off x="4529138" y="4678363"/>
            <a:ext cx="881062" cy="350837"/>
          </a:xfrm>
          <a:custGeom>
            <a:avLst/>
            <a:gdLst>
              <a:gd name="connsiteX0" fmla="*/ 0 w 881225"/>
              <a:gd name="connsiteY0" fmla="*/ 35043 h 350434"/>
              <a:gd name="connsiteX1" fmla="*/ 35043 w 881225"/>
              <a:gd name="connsiteY1" fmla="*/ 0 h 350434"/>
              <a:gd name="connsiteX2" fmla="*/ 846182 w 881225"/>
              <a:gd name="connsiteY2" fmla="*/ 0 h 350434"/>
              <a:gd name="connsiteX3" fmla="*/ 881225 w 881225"/>
              <a:gd name="connsiteY3" fmla="*/ 35043 h 350434"/>
              <a:gd name="connsiteX4" fmla="*/ 881225 w 881225"/>
              <a:gd name="connsiteY4" fmla="*/ 315391 h 350434"/>
              <a:gd name="connsiteX5" fmla="*/ 846182 w 881225"/>
              <a:gd name="connsiteY5" fmla="*/ 350434 h 350434"/>
              <a:gd name="connsiteX6" fmla="*/ 35043 w 881225"/>
              <a:gd name="connsiteY6" fmla="*/ 350434 h 350434"/>
              <a:gd name="connsiteX7" fmla="*/ 0 w 881225"/>
              <a:gd name="connsiteY7" fmla="*/ 315391 h 350434"/>
              <a:gd name="connsiteX8" fmla="*/ 0 w 881225"/>
              <a:gd name="connsiteY8" fmla="*/ 35043 h 35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225" h="350434">
                <a:moveTo>
                  <a:pt x="0" y="35043"/>
                </a:moveTo>
                <a:cubicBezTo>
                  <a:pt x="0" y="15689"/>
                  <a:pt x="15689" y="0"/>
                  <a:pt x="35043" y="0"/>
                </a:cubicBezTo>
                <a:lnTo>
                  <a:pt x="846182" y="0"/>
                </a:lnTo>
                <a:cubicBezTo>
                  <a:pt x="865536" y="0"/>
                  <a:pt x="881225" y="15689"/>
                  <a:pt x="881225" y="35043"/>
                </a:cubicBezTo>
                <a:lnTo>
                  <a:pt x="881225" y="315391"/>
                </a:lnTo>
                <a:cubicBezTo>
                  <a:pt x="881225" y="334745"/>
                  <a:pt x="865536" y="350434"/>
                  <a:pt x="846182" y="350434"/>
                </a:cubicBezTo>
                <a:lnTo>
                  <a:pt x="35043" y="350434"/>
                </a:lnTo>
                <a:cubicBezTo>
                  <a:pt x="15689" y="350434"/>
                  <a:pt x="0" y="334745"/>
                  <a:pt x="0" y="315391"/>
                </a:cubicBezTo>
                <a:lnTo>
                  <a:pt x="0" y="350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4554" tIns="33124" rIns="44554" bIns="33124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latin typeface="+mj-lt"/>
              </a:rPr>
              <a:t>201</a:t>
            </a:r>
            <a:r>
              <a:rPr lang="ru-RU" dirty="0">
                <a:latin typeface="+mj-lt"/>
              </a:rPr>
              <a:t>0</a:t>
            </a:r>
            <a:endParaRPr lang="en-US" dirty="0">
              <a:latin typeface="+mj-lt"/>
            </a:endParaRPr>
          </a:p>
        </p:txBody>
      </p:sp>
      <p:sp>
        <p:nvSpPr>
          <p:cNvPr id="26" name="Freeform 9"/>
          <p:cNvSpPr/>
          <p:nvPr/>
        </p:nvSpPr>
        <p:spPr>
          <a:xfrm>
            <a:off x="1143000" y="4972050"/>
            <a:ext cx="3305175" cy="819150"/>
          </a:xfrm>
          <a:custGeom>
            <a:avLst/>
            <a:gdLst>
              <a:gd name="connsiteX0" fmla="*/ 0 w 1630927"/>
              <a:gd name="connsiteY0" fmla="*/ 81768 h 817680"/>
              <a:gd name="connsiteX1" fmla="*/ 81768 w 1630927"/>
              <a:gd name="connsiteY1" fmla="*/ 0 h 817680"/>
              <a:gd name="connsiteX2" fmla="*/ 1549159 w 1630927"/>
              <a:gd name="connsiteY2" fmla="*/ 0 h 817680"/>
              <a:gd name="connsiteX3" fmla="*/ 1630927 w 1630927"/>
              <a:gd name="connsiteY3" fmla="*/ 81768 h 817680"/>
              <a:gd name="connsiteX4" fmla="*/ 1630927 w 1630927"/>
              <a:gd name="connsiteY4" fmla="*/ 735912 h 817680"/>
              <a:gd name="connsiteX5" fmla="*/ 1549159 w 1630927"/>
              <a:gd name="connsiteY5" fmla="*/ 817680 h 817680"/>
              <a:gd name="connsiteX6" fmla="*/ 81768 w 1630927"/>
              <a:gd name="connsiteY6" fmla="*/ 817680 h 817680"/>
              <a:gd name="connsiteX7" fmla="*/ 0 w 1630927"/>
              <a:gd name="connsiteY7" fmla="*/ 735912 h 817680"/>
              <a:gd name="connsiteX8" fmla="*/ 0 w 1630927"/>
              <a:gd name="connsiteY8" fmla="*/ 81768 h 81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0927" h="817680">
                <a:moveTo>
                  <a:pt x="0" y="81768"/>
                </a:moveTo>
                <a:cubicBezTo>
                  <a:pt x="0" y="36609"/>
                  <a:pt x="36609" y="0"/>
                  <a:pt x="81768" y="0"/>
                </a:cubicBezTo>
                <a:lnTo>
                  <a:pt x="1549159" y="0"/>
                </a:lnTo>
                <a:cubicBezTo>
                  <a:pt x="1594318" y="0"/>
                  <a:pt x="1630927" y="36609"/>
                  <a:pt x="1630927" y="81768"/>
                </a:cubicBezTo>
                <a:lnTo>
                  <a:pt x="1630927" y="735912"/>
                </a:lnTo>
                <a:cubicBezTo>
                  <a:pt x="1630927" y="781071"/>
                  <a:pt x="1594318" y="817680"/>
                  <a:pt x="1549159" y="817680"/>
                </a:cubicBezTo>
                <a:lnTo>
                  <a:pt x="81768" y="817680"/>
                </a:lnTo>
                <a:cubicBezTo>
                  <a:pt x="36609" y="817680"/>
                  <a:pt x="0" y="781071"/>
                  <a:pt x="0" y="735912"/>
                </a:cubicBezTo>
                <a:lnTo>
                  <a:pt x="0" y="81768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6817" tIns="266035" rIns="126817" bIns="90816" spcCol="1270" anchor="ctr"/>
          <a:lstStyle/>
          <a:p>
            <a:pPr marL="176213" lvl="1" indent="-176213" defTabSz="711200" fontAlgn="auto">
              <a:spcAft>
                <a:spcPct val="15000"/>
              </a:spcAft>
              <a:buFontTx/>
              <a:buChar char="••"/>
              <a:defRPr/>
            </a:pPr>
            <a:r>
              <a:rPr lang="ru-RU" sz="1600" dirty="0">
                <a:solidFill>
                  <a:schemeClr val="tx1"/>
                </a:solidFill>
              </a:rPr>
              <a:t>Стратегия развития до 2020 года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990600" y="4800600"/>
            <a:ext cx="882650" cy="350838"/>
          </a:xfrm>
          <a:custGeom>
            <a:avLst/>
            <a:gdLst>
              <a:gd name="connsiteX0" fmla="*/ 0 w 881225"/>
              <a:gd name="connsiteY0" fmla="*/ 35043 h 350434"/>
              <a:gd name="connsiteX1" fmla="*/ 35043 w 881225"/>
              <a:gd name="connsiteY1" fmla="*/ 0 h 350434"/>
              <a:gd name="connsiteX2" fmla="*/ 846182 w 881225"/>
              <a:gd name="connsiteY2" fmla="*/ 0 h 350434"/>
              <a:gd name="connsiteX3" fmla="*/ 881225 w 881225"/>
              <a:gd name="connsiteY3" fmla="*/ 35043 h 350434"/>
              <a:gd name="connsiteX4" fmla="*/ 881225 w 881225"/>
              <a:gd name="connsiteY4" fmla="*/ 315391 h 350434"/>
              <a:gd name="connsiteX5" fmla="*/ 846182 w 881225"/>
              <a:gd name="connsiteY5" fmla="*/ 350434 h 350434"/>
              <a:gd name="connsiteX6" fmla="*/ 35043 w 881225"/>
              <a:gd name="connsiteY6" fmla="*/ 350434 h 350434"/>
              <a:gd name="connsiteX7" fmla="*/ 0 w 881225"/>
              <a:gd name="connsiteY7" fmla="*/ 315391 h 350434"/>
              <a:gd name="connsiteX8" fmla="*/ 0 w 881225"/>
              <a:gd name="connsiteY8" fmla="*/ 35043 h 35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225" h="350434">
                <a:moveTo>
                  <a:pt x="0" y="35043"/>
                </a:moveTo>
                <a:cubicBezTo>
                  <a:pt x="0" y="15689"/>
                  <a:pt x="15689" y="0"/>
                  <a:pt x="35043" y="0"/>
                </a:cubicBezTo>
                <a:lnTo>
                  <a:pt x="846182" y="0"/>
                </a:lnTo>
                <a:cubicBezTo>
                  <a:pt x="865536" y="0"/>
                  <a:pt x="881225" y="15689"/>
                  <a:pt x="881225" y="35043"/>
                </a:cubicBezTo>
                <a:lnTo>
                  <a:pt x="881225" y="315391"/>
                </a:lnTo>
                <a:cubicBezTo>
                  <a:pt x="881225" y="334745"/>
                  <a:pt x="865536" y="350434"/>
                  <a:pt x="846182" y="350434"/>
                </a:cubicBezTo>
                <a:lnTo>
                  <a:pt x="35043" y="350434"/>
                </a:lnTo>
                <a:cubicBezTo>
                  <a:pt x="15689" y="350434"/>
                  <a:pt x="0" y="334745"/>
                  <a:pt x="0" y="315391"/>
                </a:cubicBezTo>
                <a:lnTo>
                  <a:pt x="0" y="350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4554" tIns="33124" rIns="44554" bIns="33124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latin typeface="+mj-lt"/>
              </a:rPr>
              <a:t>201</a:t>
            </a:r>
            <a:r>
              <a:rPr lang="ru-RU" dirty="0">
                <a:latin typeface="+mj-lt"/>
              </a:rPr>
              <a:t>1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4663" y="1219200"/>
            <a:ext cx="8194675" cy="685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республиканские программы поддержки инноваций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1"/>
          <p:cNvSpPr/>
          <p:nvPr/>
        </p:nvSpPr>
        <p:spPr>
          <a:xfrm rot="9629775">
            <a:off x="6518275" y="4292600"/>
            <a:ext cx="2246313" cy="1549400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7"/>
          <p:cNvSpPr txBox="1">
            <a:spLocks/>
          </p:cNvSpPr>
          <p:nvPr/>
        </p:nvSpPr>
        <p:spPr bwMode="auto">
          <a:xfrm rot="-1170225">
            <a:off x="6446838" y="4964113"/>
            <a:ext cx="24447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Чувашии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990600" y="533400"/>
            <a:ext cx="7239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200" kern="1200" spc="-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Quicksand Bol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Quicksand Bol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Quicksand Bol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Quicksand Bol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Quicksand Bold" pitchFamily="5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Quicksand Bold" pitchFamily="5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Quicksand Bold" pitchFamily="5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Quicksand Bold" pitchFamily="50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инноваций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552" name="TextBox 11"/>
          <p:cNvSpPr txBox="1">
            <a:spLocks noChangeArrowheads="1"/>
          </p:cNvSpPr>
          <p:nvPr/>
        </p:nvSpPr>
        <p:spPr bwMode="auto">
          <a:xfrm>
            <a:off x="381000" y="1905000"/>
            <a:ext cx="85121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chemeClr val="accent1"/>
              </a:buClr>
            </a:pPr>
            <a:r>
              <a:rPr lang="ru-RU" sz="2800" b="1">
                <a:solidFill>
                  <a:srgbClr val="FF6902"/>
                </a:solidFill>
                <a:latin typeface="Arial" charset="0"/>
              </a:rPr>
              <a:t>2009                                                                         </a:t>
            </a:r>
            <a:r>
              <a:rPr lang="ru-RU" sz="1600">
                <a:latin typeface="Arial" charset="0"/>
              </a:rPr>
              <a:t>комплексная программа инновационного развития промышленности Чувашской Республики на </a:t>
            </a:r>
            <a:r>
              <a:rPr lang="ru-RU" sz="1600" b="1">
                <a:latin typeface="Arial" charset="0"/>
              </a:rPr>
              <a:t>2010-2015</a:t>
            </a:r>
            <a:r>
              <a:rPr lang="ru-RU" sz="1600">
                <a:latin typeface="Arial" charset="0"/>
              </a:rPr>
              <a:t> годы и на период до </a:t>
            </a:r>
            <a:r>
              <a:rPr lang="ru-RU" sz="1600" b="1">
                <a:latin typeface="Arial" charset="0"/>
              </a:rPr>
              <a:t>2020</a:t>
            </a:r>
            <a:r>
              <a:rPr lang="ru-RU" sz="1600">
                <a:latin typeface="Arial" charset="0"/>
              </a:rPr>
              <a:t> года</a:t>
            </a:r>
          </a:p>
          <a:p>
            <a:pPr eaLnBrk="1" hangingPunct="1">
              <a:spcAft>
                <a:spcPts val="1800"/>
              </a:spcAft>
              <a:buClr>
                <a:schemeClr val="accent1"/>
              </a:buClr>
            </a:pPr>
            <a:r>
              <a:rPr lang="ru-RU" sz="1600">
                <a:latin typeface="Arial" charset="0"/>
              </a:rPr>
              <a:t>комплексная программа «Качество» на </a:t>
            </a:r>
            <a:r>
              <a:rPr lang="ru-RU" sz="1600" b="1">
                <a:latin typeface="Arial" charset="0"/>
              </a:rPr>
              <a:t>2010–2020</a:t>
            </a:r>
            <a:r>
              <a:rPr lang="ru-RU" sz="1600">
                <a:latin typeface="Arial" charset="0"/>
              </a:rPr>
              <a:t> годы </a:t>
            </a:r>
            <a:r>
              <a:rPr lang="en-US" sz="1600">
                <a:latin typeface="Arial" charset="0"/>
              </a:rPr>
              <a:t> </a:t>
            </a:r>
          </a:p>
        </p:txBody>
      </p:sp>
      <p:sp>
        <p:nvSpPr>
          <p:cNvPr id="108553" name="TextBox 12"/>
          <p:cNvSpPr txBox="1">
            <a:spLocks noChangeArrowheads="1"/>
          </p:cNvSpPr>
          <p:nvPr/>
        </p:nvSpPr>
        <p:spPr bwMode="auto">
          <a:xfrm>
            <a:off x="381000" y="3632200"/>
            <a:ext cx="8359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chemeClr val="accent1"/>
              </a:buClr>
            </a:pPr>
            <a:r>
              <a:rPr lang="ru-RU" sz="2800" b="1">
                <a:solidFill>
                  <a:srgbClr val="FF6902"/>
                </a:solidFill>
                <a:latin typeface="Arial" charset="0"/>
              </a:rPr>
              <a:t>2011                                                                       </a:t>
            </a:r>
            <a:r>
              <a:rPr lang="ru-RU" sz="1600">
                <a:latin typeface="Arial" charset="0"/>
              </a:rPr>
              <a:t>государственная программа Чувашской Республики «Экономическое развитие                 и инновационная экономика на </a:t>
            </a:r>
            <a:r>
              <a:rPr lang="ru-RU" sz="1600" b="1">
                <a:latin typeface="Arial" charset="0"/>
              </a:rPr>
              <a:t>2012–2020</a:t>
            </a:r>
            <a:r>
              <a:rPr lang="ru-RU" sz="1600">
                <a:latin typeface="Arial" charset="0"/>
              </a:rPr>
              <a:t> годы»</a:t>
            </a:r>
            <a:endParaRPr lang="en-US" sz="16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инфраструктура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поддержки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4663" y="1219200"/>
            <a:ext cx="8194675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в Чувашской Республике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07975" y="2133600"/>
            <a:ext cx="1928813" cy="771525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органы власти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28600" y="3167063"/>
            <a:ext cx="2057400" cy="2492375"/>
          </a:xfrm>
          <a:custGeom>
            <a:avLst/>
            <a:gdLst>
              <a:gd name="connsiteX0" fmla="*/ 0 w 1901894"/>
              <a:gd name="connsiteY0" fmla="*/ 316989 h 2491620"/>
              <a:gd name="connsiteX1" fmla="*/ 316989 w 1901894"/>
              <a:gd name="connsiteY1" fmla="*/ 0 h 2491620"/>
              <a:gd name="connsiteX2" fmla="*/ 1584905 w 1901894"/>
              <a:gd name="connsiteY2" fmla="*/ 0 h 2491620"/>
              <a:gd name="connsiteX3" fmla="*/ 1901894 w 1901894"/>
              <a:gd name="connsiteY3" fmla="*/ 316989 h 2491620"/>
              <a:gd name="connsiteX4" fmla="*/ 1901894 w 1901894"/>
              <a:gd name="connsiteY4" fmla="*/ 2174631 h 2491620"/>
              <a:gd name="connsiteX5" fmla="*/ 1584905 w 1901894"/>
              <a:gd name="connsiteY5" fmla="*/ 2491620 h 2491620"/>
              <a:gd name="connsiteX6" fmla="*/ 316989 w 1901894"/>
              <a:gd name="connsiteY6" fmla="*/ 2491620 h 2491620"/>
              <a:gd name="connsiteX7" fmla="*/ 0 w 1901894"/>
              <a:gd name="connsiteY7" fmla="*/ 2174631 h 2491620"/>
              <a:gd name="connsiteX8" fmla="*/ 0 w 1901894"/>
              <a:gd name="connsiteY8" fmla="*/ 316989 h 249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894" h="2491620">
                <a:moveTo>
                  <a:pt x="0" y="316989"/>
                </a:moveTo>
                <a:cubicBezTo>
                  <a:pt x="0" y="141921"/>
                  <a:pt x="141921" y="0"/>
                  <a:pt x="316989" y="0"/>
                </a:cubicBezTo>
                <a:lnTo>
                  <a:pt x="1584905" y="0"/>
                </a:lnTo>
                <a:cubicBezTo>
                  <a:pt x="1759973" y="0"/>
                  <a:pt x="1901894" y="141921"/>
                  <a:pt x="1901894" y="316989"/>
                </a:cubicBezTo>
                <a:lnTo>
                  <a:pt x="1901894" y="2174631"/>
                </a:lnTo>
                <a:cubicBezTo>
                  <a:pt x="1901894" y="2349699"/>
                  <a:pt x="1759973" y="2491620"/>
                  <a:pt x="1584905" y="2491620"/>
                </a:cubicBezTo>
                <a:lnTo>
                  <a:pt x="316989" y="2491620"/>
                </a:lnTo>
                <a:cubicBezTo>
                  <a:pt x="141921" y="2491620"/>
                  <a:pt x="0" y="2349699"/>
                  <a:pt x="0" y="2174631"/>
                </a:cubicBezTo>
                <a:lnTo>
                  <a:pt x="0" y="316989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8187" tIns="178187" rIns="206635" bIns="220859" spcCol="1270"/>
          <a:lstStyle/>
          <a:p>
            <a:pPr marL="171450" lvl="1" indent="-171450" defTabSz="711200" fontAlgn="auto">
              <a:lnSpc>
                <a:spcPct val="90000"/>
              </a:lnSpc>
              <a:spcAft>
                <a:spcPts val="1200"/>
              </a:spcAft>
              <a:buFontTx/>
              <a:buChar char="••"/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Министерство экономического развития и торговли ЧР</a:t>
            </a:r>
          </a:p>
          <a:p>
            <a:pPr marL="171450" lvl="1" indent="-171450" defTabSz="711200" fontAlgn="auto">
              <a:lnSpc>
                <a:spcPct val="90000"/>
              </a:lnSpc>
              <a:spcAft>
                <a:spcPts val="1200"/>
              </a:spcAft>
              <a:buFontTx/>
              <a:buChar char="••"/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Корпорация развития Чувашской Республики</a:t>
            </a:r>
          </a:p>
        </p:txBody>
      </p:sp>
      <p:sp>
        <p:nvSpPr>
          <p:cNvPr id="8" name="Freeform 7"/>
          <p:cNvSpPr/>
          <p:nvPr/>
        </p:nvSpPr>
        <p:spPr>
          <a:xfrm>
            <a:off x="2514600" y="2133600"/>
            <a:ext cx="1965325" cy="771525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общественные организации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60638" y="3146425"/>
            <a:ext cx="1901825" cy="2520950"/>
          </a:xfrm>
          <a:custGeom>
            <a:avLst/>
            <a:gdLst>
              <a:gd name="connsiteX0" fmla="*/ 0 w 1901894"/>
              <a:gd name="connsiteY0" fmla="*/ 316989 h 2522371"/>
              <a:gd name="connsiteX1" fmla="*/ 316989 w 1901894"/>
              <a:gd name="connsiteY1" fmla="*/ 0 h 2522371"/>
              <a:gd name="connsiteX2" fmla="*/ 1584905 w 1901894"/>
              <a:gd name="connsiteY2" fmla="*/ 0 h 2522371"/>
              <a:gd name="connsiteX3" fmla="*/ 1901894 w 1901894"/>
              <a:gd name="connsiteY3" fmla="*/ 316989 h 2522371"/>
              <a:gd name="connsiteX4" fmla="*/ 1901894 w 1901894"/>
              <a:gd name="connsiteY4" fmla="*/ 2205382 h 2522371"/>
              <a:gd name="connsiteX5" fmla="*/ 1584905 w 1901894"/>
              <a:gd name="connsiteY5" fmla="*/ 2522371 h 2522371"/>
              <a:gd name="connsiteX6" fmla="*/ 316989 w 1901894"/>
              <a:gd name="connsiteY6" fmla="*/ 2522371 h 2522371"/>
              <a:gd name="connsiteX7" fmla="*/ 0 w 1901894"/>
              <a:gd name="connsiteY7" fmla="*/ 2205382 h 2522371"/>
              <a:gd name="connsiteX8" fmla="*/ 0 w 1901894"/>
              <a:gd name="connsiteY8" fmla="*/ 316989 h 252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894" h="2522371">
                <a:moveTo>
                  <a:pt x="0" y="316989"/>
                </a:moveTo>
                <a:cubicBezTo>
                  <a:pt x="0" y="141921"/>
                  <a:pt x="141921" y="0"/>
                  <a:pt x="316989" y="0"/>
                </a:cubicBezTo>
                <a:lnTo>
                  <a:pt x="1584905" y="0"/>
                </a:lnTo>
                <a:cubicBezTo>
                  <a:pt x="1759973" y="0"/>
                  <a:pt x="1901894" y="141921"/>
                  <a:pt x="1901894" y="316989"/>
                </a:cubicBezTo>
                <a:lnTo>
                  <a:pt x="1901894" y="2205382"/>
                </a:lnTo>
                <a:cubicBezTo>
                  <a:pt x="1901894" y="2380450"/>
                  <a:pt x="1759973" y="2522371"/>
                  <a:pt x="1584905" y="2522371"/>
                </a:cubicBezTo>
                <a:lnTo>
                  <a:pt x="316989" y="2522371"/>
                </a:lnTo>
                <a:cubicBezTo>
                  <a:pt x="141921" y="2522371"/>
                  <a:pt x="0" y="2380450"/>
                  <a:pt x="0" y="2205382"/>
                </a:cubicBezTo>
                <a:lnTo>
                  <a:pt x="0" y="316989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8187" tIns="178187" rIns="206635" bIns="220859" spcCol="1270"/>
          <a:lstStyle/>
          <a:p>
            <a:pPr marL="171450" lvl="1" indent="-171450" defTabSz="711200" fontAlgn="auto">
              <a:lnSpc>
                <a:spcPct val="90000"/>
              </a:lnSpc>
              <a:spcAft>
                <a:spcPts val="1200"/>
              </a:spcAft>
              <a:buFontTx/>
              <a:buChar char="••"/>
              <a:defRPr/>
            </a:pP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Инновацион-ный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центр ТПП Чувашской Республики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lvl="1" indent="-171450" defTabSz="711200" fontAlgn="auto">
              <a:lnSpc>
                <a:spcPct val="90000"/>
              </a:lnSpc>
              <a:spcAft>
                <a:spcPts val="1200"/>
              </a:spcAft>
              <a:buFontTx/>
              <a:buChar char="••"/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Советы по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предпринима-тельству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765675" y="2133600"/>
            <a:ext cx="1928813" cy="771525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ресурсы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794250" y="3143250"/>
            <a:ext cx="1901825" cy="2513013"/>
          </a:xfrm>
          <a:custGeom>
            <a:avLst/>
            <a:gdLst>
              <a:gd name="connsiteX0" fmla="*/ 0 w 1901894"/>
              <a:gd name="connsiteY0" fmla="*/ 316989 h 2513011"/>
              <a:gd name="connsiteX1" fmla="*/ 316989 w 1901894"/>
              <a:gd name="connsiteY1" fmla="*/ 0 h 2513011"/>
              <a:gd name="connsiteX2" fmla="*/ 1584905 w 1901894"/>
              <a:gd name="connsiteY2" fmla="*/ 0 h 2513011"/>
              <a:gd name="connsiteX3" fmla="*/ 1901894 w 1901894"/>
              <a:gd name="connsiteY3" fmla="*/ 316989 h 2513011"/>
              <a:gd name="connsiteX4" fmla="*/ 1901894 w 1901894"/>
              <a:gd name="connsiteY4" fmla="*/ 2196022 h 2513011"/>
              <a:gd name="connsiteX5" fmla="*/ 1584905 w 1901894"/>
              <a:gd name="connsiteY5" fmla="*/ 2513011 h 2513011"/>
              <a:gd name="connsiteX6" fmla="*/ 316989 w 1901894"/>
              <a:gd name="connsiteY6" fmla="*/ 2513011 h 2513011"/>
              <a:gd name="connsiteX7" fmla="*/ 0 w 1901894"/>
              <a:gd name="connsiteY7" fmla="*/ 2196022 h 2513011"/>
              <a:gd name="connsiteX8" fmla="*/ 0 w 1901894"/>
              <a:gd name="connsiteY8" fmla="*/ 316989 h 251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894" h="2513011">
                <a:moveTo>
                  <a:pt x="0" y="316989"/>
                </a:moveTo>
                <a:cubicBezTo>
                  <a:pt x="0" y="141921"/>
                  <a:pt x="141921" y="0"/>
                  <a:pt x="316989" y="0"/>
                </a:cubicBezTo>
                <a:lnTo>
                  <a:pt x="1584905" y="0"/>
                </a:lnTo>
                <a:cubicBezTo>
                  <a:pt x="1759973" y="0"/>
                  <a:pt x="1901894" y="141921"/>
                  <a:pt x="1901894" y="316989"/>
                </a:cubicBezTo>
                <a:lnTo>
                  <a:pt x="1901894" y="2196022"/>
                </a:lnTo>
                <a:cubicBezTo>
                  <a:pt x="1901894" y="2371090"/>
                  <a:pt x="1759973" y="2513011"/>
                  <a:pt x="1584905" y="2513011"/>
                </a:cubicBezTo>
                <a:lnTo>
                  <a:pt x="316989" y="2513011"/>
                </a:lnTo>
                <a:cubicBezTo>
                  <a:pt x="141921" y="2513011"/>
                  <a:pt x="0" y="2371090"/>
                  <a:pt x="0" y="2196022"/>
                </a:cubicBezTo>
                <a:lnTo>
                  <a:pt x="0" y="316989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8187" tIns="178187" rIns="206635" bIns="220859" spcCol="1270"/>
          <a:lstStyle/>
          <a:p>
            <a:pPr marL="171450" lvl="1" indent="-171450" defTabSz="711200" fontAlgn="auto">
              <a:lnSpc>
                <a:spcPct val="90000"/>
              </a:lnSpc>
              <a:spcAft>
                <a:spcPts val="1200"/>
              </a:spcAft>
              <a:buFontTx/>
              <a:buChar char="••"/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Бизнес-инкубаторы</a:t>
            </a:r>
          </a:p>
          <a:p>
            <a:pPr marL="171450" lvl="1" indent="-171450" defTabSz="711200" fontAlgn="auto">
              <a:lnSpc>
                <a:spcPct val="90000"/>
              </a:lnSpc>
              <a:spcAft>
                <a:spcPts val="1200"/>
              </a:spcAft>
              <a:buFontTx/>
              <a:buChar char="••"/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Технопарки</a:t>
            </a:r>
          </a:p>
          <a:p>
            <a:pPr marL="171450" lvl="1" indent="-171450" defTabSz="711200" fontAlgn="auto">
              <a:lnSpc>
                <a:spcPct val="90000"/>
              </a:lnSpc>
              <a:spcAft>
                <a:spcPts val="1200"/>
              </a:spcAft>
              <a:buFontTx/>
              <a:buChar char="••"/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Фонды поддержки </a:t>
            </a:r>
          </a:p>
          <a:p>
            <a:pPr marL="171450" lvl="1" indent="-171450" defTabSz="711200" fontAlgn="auto">
              <a:lnSpc>
                <a:spcPct val="90000"/>
              </a:lnSpc>
              <a:spcAft>
                <a:spcPts val="1200"/>
              </a:spcAft>
              <a:buFontTx/>
              <a:buChar char="••"/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Служба занятости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907213" y="2133600"/>
            <a:ext cx="1928812" cy="771525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МСП Банк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937375" y="3154363"/>
            <a:ext cx="1901825" cy="2511425"/>
          </a:xfrm>
          <a:custGeom>
            <a:avLst/>
            <a:gdLst>
              <a:gd name="connsiteX0" fmla="*/ 0 w 1901894"/>
              <a:gd name="connsiteY0" fmla="*/ 316989 h 2510312"/>
              <a:gd name="connsiteX1" fmla="*/ 316989 w 1901894"/>
              <a:gd name="connsiteY1" fmla="*/ 0 h 2510312"/>
              <a:gd name="connsiteX2" fmla="*/ 1584905 w 1901894"/>
              <a:gd name="connsiteY2" fmla="*/ 0 h 2510312"/>
              <a:gd name="connsiteX3" fmla="*/ 1901894 w 1901894"/>
              <a:gd name="connsiteY3" fmla="*/ 316989 h 2510312"/>
              <a:gd name="connsiteX4" fmla="*/ 1901894 w 1901894"/>
              <a:gd name="connsiteY4" fmla="*/ 2193323 h 2510312"/>
              <a:gd name="connsiteX5" fmla="*/ 1584905 w 1901894"/>
              <a:gd name="connsiteY5" fmla="*/ 2510312 h 2510312"/>
              <a:gd name="connsiteX6" fmla="*/ 316989 w 1901894"/>
              <a:gd name="connsiteY6" fmla="*/ 2510312 h 2510312"/>
              <a:gd name="connsiteX7" fmla="*/ 0 w 1901894"/>
              <a:gd name="connsiteY7" fmla="*/ 2193323 h 2510312"/>
              <a:gd name="connsiteX8" fmla="*/ 0 w 1901894"/>
              <a:gd name="connsiteY8" fmla="*/ 316989 h 251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894" h="2510312">
                <a:moveTo>
                  <a:pt x="0" y="316989"/>
                </a:moveTo>
                <a:cubicBezTo>
                  <a:pt x="0" y="141921"/>
                  <a:pt x="141921" y="0"/>
                  <a:pt x="316989" y="0"/>
                </a:cubicBezTo>
                <a:lnTo>
                  <a:pt x="1584905" y="0"/>
                </a:lnTo>
                <a:cubicBezTo>
                  <a:pt x="1759973" y="0"/>
                  <a:pt x="1901894" y="141921"/>
                  <a:pt x="1901894" y="316989"/>
                </a:cubicBezTo>
                <a:lnTo>
                  <a:pt x="1901894" y="2193323"/>
                </a:lnTo>
                <a:cubicBezTo>
                  <a:pt x="1901894" y="2368391"/>
                  <a:pt x="1759973" y="2510312"/>
                  <a:pt x="1584905" y="2510312"/>
                </a:cubicBezTo>
                <a:lnTo>
                  <a:pt x="316989" y="2510312"/>
                </a:lnTo>
                <a:cubicBezTo>
                  <a:pt x="141921" y="2510312"/>
                  <a:pt x="0" y="2368391"/>
                  <a:pt x="0" y="2193323"/>
                </a:cubicBezTo>
                <a:lnTo>
                  <a:pt x="0" y="316989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8187" tIns="178187" rIns="206635" bIns="220859" spcCol="1270"/>
          <a:lstStyle/>
          <a:p>
            <a:pPr marL="171450" lvl="1" indent="-171450" defTabSz="711200" fontAlgn="auto">
              <a:lnSpc>
                <a:spcPct val="90000"/>
              </a:lnSpc>
              <a:spcAft>
                <a:spcPts val="1200"/>
              </a:spcAft>
              <a:buFontTx/>
              <a:buChar char="••"/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Банки-партнеры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lvl="1" indent="-171450" defTabSz="711200" fontAlgn="auto">
              <a:lnSpc>
                <a:spcPct val="90000"/>
              </a:lnSpc>
              <a:spcAft>
                <a:spcPts val="1200"/>
              </a:spcAft>
              <a:buFontTx/>
              <a:buChar char="••"/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Агентство по поддержке малого бизнеса в Чувашской Республике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lvl="1" indent="-171450" defTabSz="711200" fontAlgn="auto">
              <a:lnSpc>
                <a:spcPct val="90000"/>
              </a:lnSpc>
              <a:spcAft>
                <a:spcPts val="1200"/>
              </a:spcAft>
              <a:buFontTx/>
              <a:buChar char="••"/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принцип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финансирования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4663" y="1219200"/>
            <a:ext cx="8194675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двухуровневая система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416425" y="2743200"/>
            <a:ext cx="560388" cy="90487"/>
          </a:xfrm>
          <a:custGeom>
            <a:avLst/>
            <a:gdLst>
              <a:gd name="connsiteX0" fmla="*/ 0 w 560354"/>
              <a:gd name="connsiteY0" fmla="*/ 45720 h 91440"/>
              <a:gd name="connsiteX1" fmla="*/ 560354 w 560354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0354" h="91440">
                <a:moveTo>
                  <a:pt x="0" y="45720"/>
                </a:moveTo>
                <a:lnTo>
                  <a:pt x="560354" y="4572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8103" tIns="42765" rIns="278104" bIns="42766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500" dirty="0"/>
          </a:p>
        </p:txBody>
      </p:sp>
      <p:sp>
        <p:nvSpPr>
          <p:cNvPr id="7" name="Freeform 6"/>
          <p:cNvSpPr/>
          <p:nvPr/>
        </p:nvSpPr>
        <p:spPr>
          <a:xfrm>
            <a:off x="1774825" y="1981200"/>
            <a:ext cx="2568575" cy="1541463"/>
          </a:xfrm>
          <a:custGeom>
            <a:avLst/>
            <a:gdLst>
              <a:gd name="connsiteX0" fmla="*/ 0 w 2569367"/>
              <a:gd name="connsiteY0" fmla="*/ 256942 h 1541620"/>
              <a:gd name="connsiteX1" fmla="*/ 256942 w 2569367"/>
              <a:gd name="connsiteY1" fmla="*/ 0 h 1541620"/>
              <a:gd name="connsiteX2" fmla="*/ 2312425 w 2569367"/>
              <a:gd name="connsiteY2" fmla="*/ 0 h 1541620"/>
              <a:gd name="connsiteX3" fmla="*/ 2569367 w 2569367"/>
              <a:gd name="connsiteY3" fmla="*/ 256942 h 1541620"/>
              <a:gd name="connsiteX4" fmla="*/ 2569367 w 2569367"/>
              <a:gd name="connsiteY4" fmla="*/ 1284678 h 1541620"/>
              <a:gd name="connsiteX5" fmla="*/ 2312425 w 2569367"/>
              <a:gd name="connsiteY5" fmla="*/ 1541620 h 1541620"/>
              <a:gd name="connsiteX6" fmla="*/ 256942 w 2569367"/>
              <a:gd name="connsiteY6" fmla="*/ 1541620 h 1541620"/>
              <a:gd name="connsiteX7" fmla="*/ 0 w 2569367"/>
              <a:gd name="connsiteY7" fmla="*/ 1284678 h 1541620"/>
              <a:gd name="connsiteX8" fmla="*/ 0 w 2569367"/>
              <a:gd name="connsiteY8" fmla="*/ 256942 h 154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9367" h="1541620">
                <a:moveTo>
                  <a:pt x="0" y="256942"/>
                </a:moveTo>
                <a:cubicBezTo>
                  <a:pt x="0" y="115037"/>
                  <a:pt x="115037" y="0"/>
                  <a:pt x="256942" y="0"/>
                </a:cubicBezTo>
                <a:lnTo>
                  <a:pt x="2312425" y="0"/>
                </a:lnTo>
                <a:cubicBezTo>
                  <a:pt x="2454330" y="0"/>
                  <a:pt x="2569367" y="115037"/>
                  <a:pt x="2569367" y="256942"/>
                </a:cubicBezTo>
                <a:lnTo>
                  <a:pt x="2569367" y="1284678"/>
                </a:lnTo>
                <a:cubicBezTo>
                  <a:pt x="2569367" y="1426583"/>
                  <a:pt x="2454330" y="1541620"/>
                  <a:pt x="2312425" y="1541620"/>
                </a:cubicBezTo>
                <a:lnTo>
                  <a:pt x="256942" y="1541620"/>
                </a:lnTo>
                <a:cubicBezTo>
                  <a:pt x="115037" y="1541620"/>
                  <a:pt x="0" y="1426583"/>
                  <a:pt x="0" y="1284678"/>
                </a:cubicBezTo>
                <a:lnTo>
                  <a:pt x="0" y="256942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7280" tIns="267280" rIns="267280" bIns="267280" spcCol="1270" anchor="ctr"/>
          <a:lstStyle/>
          <a:p>
            <a:pPr algn="ctr" defTabSz="1200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700" b="1" dirty="0">
                <a:solidFill>
                  <a:srgbClr val="FF6902"/>
                </a:solidFill>
                <a:latin typeface="+mj-lt"/>
              </a:rPr>
              <a:t>МСП Банк</a:t>
            </a:r>
            <a:endParaRPr lang="en-US" sz="2700" b="1" dirty="0">
              <a:solidFill>
                <a:srgbClr val="FF6902"/>
              </a:solidFill>
              <a:latin typeface="+mj-lt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10150" y="1981200"/>
            <a:ext cx="2568575" cy="1541463"/>
          </a:xfrm>
          <a:custGeom>
            <a:avLst/>
            <a:gdLst>
              <a:gd name="connsiteX0" fmla="*/ 0 w 2569367"/>
              <a:gd name="connsiteY0" fmla="*/ 256942 h 1541620"/>
              <a:gd name="connsiteX1" fmla="*/ 256942 w 2569367"/>
              <a:gd name="connsiteY1" fmla="*/ 0 h 1541620"/>
              <a:gd name="connsiteX2" fmla="*/ 2312425 w 2569367"/>
              <a:gd name="connsiteY2" fmla="*/ 0 h 1541620"/>
              <a:gd name="connsiteX3" fmla="*/ 2569367 w 2569367"/>
              <a:gd name="connsiteY3" fmla="*/ 256942 h 1541620"/>
              <a:gd name="connsiteX4" fmla="*/ 2569367 w 2569367"/>
              <a:gd name="connsiteY4" fmla="*/ 1284678 h 1541620"/>
              <a:gd name="connsiteX5" fmla="*/ 2312425 w 2569367"/>
              <a:gd name="connsiteY5" fmla="*/ 1541620 h 1541620"/>
              <a:gd name="connsiteX6" fmla="*/ 256942 w 2569367"/>
              <a:gd name="connsiteY6" fmla="*/ 1541620 h 1541620"/>
              <a:gd name="connsiteX7" fmla="*/ 0 w 2569367"/>
              <a:gd name="connsiteY7" fmla="*/ 1284678 h 1541620"/>
              <a:gd name="connsiteX8" fmla="*/ 0 w 2569367"/>
              <a:gd name="connsiteY8" fmla="*/ 256942 h 154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9367" h="1541620">
                <a:moveTo>
                  <a:pt x="0" y="256942"/>
                </a:moveTo>
                <a:cubicBezTo>
                  <a:pt x="0" y="115037"/>
                  <a:pt x="115037" y="0"/>
                  <a:pt x="256942" y="0"/>
                </a:cubicBezTo>
                <a:lnTo>
                  <a:pt x="2312425" y="0"/>
                </a:lnTo>
                <a:cubicBezTo>
                  <a:pt x="2454330" y="0"/>
                  <a:pt x="2569367" y="115037"/>
                  <a:pt x="2569367" y="256942"/>
                </a:cubicBezTo>
                <a:lnTo>
                  <a:pt x="2569367" y="1284678"/>
                </a:lnTo>
                <a:cubicBezTo>
                  <a:pt x="2569367" y="1426583"/>
                  <a:pt x="2454330" y="1541620"/>
                  <a:pt x="2312425" y="1541620"/>
                </a:cubicBezTo>
                <a:lnTo>
                  <a:pt x="256942" y="1541620"/>
                </a:lnTo>
                <a:cubicBezTo>
                  <a:pt x="115037" y="1541620"/>
                  <a:pt x="0" y="1426583"/>
                  <a:pt x="0" y="1284678"/>
                </a:cubicBezTo>
                <a:lnTo>
                  <a:pt x="0" y="256942"/>
                </a:lnTo>
                <a:close/>
              </a:path>
            </a:pathLst>
          </a:custGeom>
          <a:noFill/>
          <a:ln w="28575">
            <a:solidFill>
              <a:srgbClr val="FF690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7280" tIns="267280" rIns="267280" bIns="267280" spcCol="1270" anchor="ctr"/>
          <a:lstStyle/>
          <a:p>
            <a:pPr algn="ctr" defTabSz="1200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700" dirty="0">
                <a:solidFill>
                  <a:schemeClr val="tx1"/>
                </a:solidFill>
                <a:latin typeface="+mj-lt"/>
              </a:rPr>
              <a:t>банки</a:t>
            </a:r>
            <a:endParaRPr lang="en-US" sz="27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468812" y="4914900"/>
            <a:ext cx="560388" cy="92075"/>
          </a:xfrm>
          <a:custGeom>
            <a:avLst/>
            <a:gdLst>
              <a:gd name="connsiteX0" fmla="*/ 0 w 560354"/>
              <a:gd name="connsiteY0" fmla="*/ 45720 h 91440"/>
              <a:gd name="connsiteX1" fmla="*/ 560354 w 560354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0354" h="91440">
                <a:moveTo>
                  <a:pt x="0" y="45720"/>
                </a:moveTo>
                <a:lnTo>
                  <a:pt x="560354" y="4572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8103" tIns="42766" rIns="278104" bIns="42765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500" dirty="0"/>
          </a:p>
        </p:txBody>
      </p:sp>
      <p:sp>
        <p:nvSpPr>
          <p:cNvPr id="11" name="Freeform 10"/>
          <p:cNvSpPr/>
          <p:nvPr/>
        </p:nvSpPr>
        <p:spPr>
          <a:xfrm>
            <a:off x="1752600" y="4189413"/>
            <a:ext cx="2665413" cy="1543050"/>
          </a:xfrm>
          <a:custGeom>
            <a:avLst/>
            <a:gdLst>
              <a:gd name="connsiteX0" fmla="*/ 0 w 2569367"/>
              <a:gd name="connsiteY0" fmla="*/ 256942 h 1541620"/>
              <a:gd name="connsiteX1" fmla="*/ 256942 w 2569367"/>
              <a:gd name="connsiteY1" fmla="*/ 0 h 1541620"/>
              <a:gd name="connsiteX2" fmla="*/ 2312425 w 2569367"/>
              <a:gd name="connsiteY2" fmla="*/ 0 h 1541620"/>
              <a:gd name="connsiteX3" fmla="*/ 2569367 w 2569367"/>
              <a:gd name="connsiteY3" fmla="*/ 256942 h 1541620"/>
              <a:gd name="connsiteX4" fmla="*/ 2569367 w 2569367"/>
              <a:gd name="connsiteY4" fmla="*/ 1284678 h 1541620"/>
              <a:gd name="connsiteX5" fmla="*/ 2312425 w 2569367"/>
              <a:gd name="connsiteY5" fmla="*/ 1541620 h 1541620"/>
              <a:gd name="connsiteX6" fmla="*/ 256942 w 2569367"/>
              <a:gd name="connsiteY6" fmla="*/ 1541620 h 1541620"/>
              <a:gd name="connsiteX7" fmla="*/ 0 w 2569367"/>
              <a:gd name="connsiteY7" fmla="*/ 1284678 h 1541620"/>
              <a:gd name="connsiteX8" fmla="*/ 0 w 2569367"/>
              <a:gd name="connsiteY8" fmla="*/ 256942 h 154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9367" h="1541620">
                <a:moveTo>
                  <a:pt x="0" y="256942"/>
                </a:moveTo>
                <a:cubicBezTo>
                  <a:pt x="0" y="115037"/>
                  <a:pt x="115037" y="0"/>
                  <a:pt x="256942" y="0"/>
                </a:cubicBezTo>
                <a:lnTo>
                  <a:pt x="2312425" y="0"/>
                </a:lnTo>
                <a:cubicBezTo>
                  <a:pt x="2454330" y="0"/>
                  <a:pt x="2569367" y="115037"/>
                  <a:pt x="2569367" y="256942"/>
                </a:cubicBezTo>
                <a:lnTo>
                  <a:pt x="2569367" y="1284678"/>
                </a:lnTo>
                <a:cubicBezTo>
                  <a:pt x="2569367" y="1426583"/>
                  <a:pt x="2454330" y="1541620"/>
                  <a:pt x="2312425" y="1541620"/>
                </a:cubicBezTo>
                <a:lnTo>
                  <a:pt x="256942" y="1541620"/>
                </a:lnTo>
                <a:cubicBezTo>
                  <a:pt x="115037" y="1541620"/>
                  <a:pt x="0" y="1426583"/>
                  <a:pt x="0" y="1284678"/>
                </a:cubicBezTo>
                <a:lnTo>
                  <a:pt x="0" y="256942"/>
                </a:lnTo>
                <a:close/>
              </a:path>
            </a:pathLst>
          </a:custGeom>
          <a:noFill/>
          <a:ln w="28575">
            <a:solidFill>
              <a:srgbClr val="FF690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7280" tIns="267280" rIns="267280" bIns="267280" spcCol="1270" anchor="ctr"/>
          <a:lstStyle/>
          <a:p>
            <a:pPr algn="ctr" defTabSz="1200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100" dirty="0">
                <a:solidFill>
                  <a:schemeClr val="tx1"/>
                </a:solidFill>
                <a:latin typeface="+mj-lt"/>
              </a:rPr>
              <a:t>организации инфраструктуры</a:t>
            </a:r>
            <a:endParaRPr lang="en-US" sz="2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010150" y="4189413"/>
            <a:ext cx="2568575" cy="1543050"/>
          </a:xfrm>
          <a:custGeom>
            <a:avLst/>
            <a:gdLst>
              <a:gd name="connsiteX0" fmla="*/ 0 w 2569367"/>
              <a:gd name="connsiteY0" fmla="*/ 256937 h 1541620"/>
              <a:gd name="connsiteX1" fmla="*/ 256937 w 2569367"/>
              <a:gd name="connsiteY1" fmla="*/ 0 h 1541620"/>
              <a:gd name="connsiteX2" fmla="*/ 2312430 w 2569367"/>
              <a:gd name="connsiteY2" fmla="*/ 0 h 1541620"/>
              <a:gd name="connsiteX3" fmla="*/ 2569367 w 2569367"/>
              <a:gd name="connsiteY3" fmla="*/ 256937 h 1541620"/>
              <a:gd name="connsiteX4" fmla="*/ 2569367 w 2569367"/>
              <a:gd name="connsiteY4" fmla="*/ 1284683 h 1541620"/>
              <a:gd name="connsiteX5" fmla="*/ 2312430 w 2569367"/>
              <a:gd name="connsiteY5" fmla="*/ 1541620 h 1541620"/>
              <a:gd name="connsiteX6" fmla="*/ 256937 w 2569367"/>
              <a:gd name="connsiteY6" fmla="*/ 1541620 h 1541620"/>
              <a:gd name="connsiteX7" fmla="*/ 0 w 2569367"/>
              <a:gd name="connsiteY7" fmla="*/ 1284683 h 1541620"/>
              <a:gd name="connsiteX8" fmla="*/ 0 w 2569367"/>
              <a:gd name="connsiteY8" fmla="*/ 256937 h 154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9367" h="1541620">
                <a:moveTo>
                  <a:pt x="0" y="256937"/>
                </a:moveTo>
                <a:cubicBezTo>
                  <a:pt x="0" y="115035"/>
                  <a:pt x="115035" y="0"/>
                  <a:pt x="256937" y="0"/>
                </a:cubicBezTo>
                <a:lnTo>
                  <a:pt x="2312430" y="0"/>
                </a:lnTo>
                <a:cubicBezTo>
                  <a:pt x="2454332" y="0"/>
                  <a:pt x="2569367" y="115035"/>
                  <a:pt x="2569367" y="256937"/>
                </a:cubicBezTo>
                <a:lnTo>
                  <a:pt x="2569367" y="1284683"/>
                </a:lnTo>
                <a:cubicBezTo>
                  <a:pt x="2569367" y="1426585"/>
                  <a:pt x="2454332" y="1541620"/>
                  <a:pt x="2312430" y="1541620"/>
                </a:cubicBezTo>
                <a:lnTo>
                  <a:pt x="256937" y="1541620"/>
                </a:lnTo>
                <a:cubicBezTo>
                  <a:pt x="115035" y="1541620"/>
                  <a:pt x="0" y="1426585"/>
                  <a:pt x="0" y="1284683"/>
                </a:cubicBezTo>
                <a:lnTo>
                  <a:pt x="0" y="2569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7278" tIns="267278" rIns="267278" bIns="267278" spcCol="1270" anchor="ctr"/>
          <a:lstStyle/>
          <a:p>
            <a:pPr algn="ctr" defTabSz="1200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700" b="1" dirty="0">
                <a:solidFill>
                  <a:schemeClr val="bg1"/>
                </a:solidFill>
                <a:latin typeface="+mj-lt"/>
              </a:rPr>
              <a:t>субъекты МСП</a:t>
            </a:r>
            <a:endParaRPr lang="en-US" sz="27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Freeform 9"/>
          <p:cNvSpPr/>
          <p:nvPr/>
        </p:nvSpPr>
        <p:spPr>
          <a:xfrm rot="5400000">
            <a:off x="6027738" y="3871913"/>
            <a:ext cx="590550" cy="44450"/>
          </a:xfrm>
          <a:custGeom>
            <a:avLst/>
            <a:gdLst>
              <a:gd name="connsiteX0" fmla="*/ 0 w 560354"/>
              <a:gd name="connsiteY0" fmla="*/ 45720 h 91440"/>
              <a:gd name="connsiteX1" fmla="*/ 560354 w 560354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0354" h="91440">
                <a:moveTo>
                  <a:pt x="0" y="45720"/>
                </a:moveTo>
                <a:lnTo>
                  <a:pt x="560354" y="4572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8103" tIns="42766" rIns="278104" bIns="42765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500" dirty="0"/>
          </a:p>
        </p:txBody>
      </p:sp>
      <p:sp>
        <p:nvSpPr>
          <p:cNvPr id="18" name="Freeform 9"/>
          <p:cNvSpPr/>
          <p:nvPr/>
        </p:nvSpPr>
        <p:spPr>
          <a:xfrm rot="5400000">
            <a:off x="2860675" y="3862388"/>
            <a:ext cx="573087" cy="46038"/>
          </a:xfrm>
          <a:custGeom>
            <a:avLst/>
            <a:gdLst>
              <a:gd name="connsiteX0" fmla="*/ 0 w 560354"/>
              <a:gd name="connsiteY0" fmla="*/ 45720 h 91440"/>
              <a:gd name="connsiteX1" fmla="*/ 560354 w 560354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0354" h="91440">
                <a:moveTo>
                  <a:pt x="0" y="45720"/>
                </a:moveTo>
                <a:lnTo>
                  <a:pt x="560354" y="4572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8103" tIns="42766" rIns="278104" bIns="42765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 чего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начать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4663" y="1219200"/>
            <a:ext cx="8194675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поиск ответов на непростые вопросы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962400" y="3251200"/>
            <a:ext cx="1219200" cy="1219200"/>
          </a:xfrm>
          <a:custGeom>
            <a:avLst/>
            <a:gdLst>
              <a:gd name="connsiteX0" fmla="*/ 0 w 1219200"/>
              <a:gd name="connsiteY0" fmla="*/ 203204 h 1219200"/>
              <a:gd name="connsiteX1" fmla="*/ 203204 w 1219200"/>
              <a:gd name="connsiteY1" fmla="*/ 0 h 1219200"/>
              <a:gd name="connsiteX2" fmla="*/ 1015996 w 1219200"/>
              <a:gd name="connsiteY2" fmla="*/ 0 h 1219200"/>
              <a:gd name="connsiteX3" fmla="*/ 1219200 w 1219200"/>
              <a:gd name="connsiteY3" fmla="*/ 203204 h 1219200"/>
              <a:gd name="connsiteX4" fmla="*/ 1219200 w 1219200"/>
              <a:gd name="connsiteY4" fmla="*/ 1015996 h 1219200"/>
              <a:gd name="connsiteX5" fmla="*/ 1015996 w 1219200"/>
              <a:gd name="connsiteY5" fmla="*/ 1219200 h 1219200"/>
              <a:gd name="connsiteX6" fmla="*/ 203204 w 1219200"/>
              <a:gd name="connsiteY6" fmla="*/ 1219200 h 1219200"/>
              <a:gd name="connsiteX7" fmla="*/ 0 w 1219200"/>
              <a:gd name="connsiteY7" fmla="*/ 1015996 h 1219200"/>
              <a:gd name="connsiteX8" fmla="*/ 0 w 1219200"/>
              <a:gd name="connsiteY8" fmla="*/ 203204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" h="1219200">
                <a:moveTo>
                  <a:pt x="0" y="203204"/>
                </a:moveTo>
                <a:cubicBezTo>
                  <a:pt x="0" y="90978"/>
                  <a:pt x="90978" y="0"/>
                  <a:pt x="203204" y="0"/>
                </a:cubicBezTo>
                <a:lnTo>
                  <a:pt x="1015996" y="0"/>
                </a:lnTo>
                <a:cubicBezTo>
                  <a:pt x="1128222" y="0"/>
                  <a:pt x="1219200" y="90978"/>
                  <a:pt x="1219200" y="203204"/>
                </a:cubicBezTo>
                <a:lnTo>
                  <a:pt x="1219200" y="1015996"/>
                </a:lnTo>
                <a:cubicBezTo>
                  <a:pt x="1219200" y="1128222"/>
                  <a:pt x="1128222" y="1219200"/>
                  <a:pt x="1015996" y="1219200"/>
                </a:cubicBez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203204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03356" tIns="303356" rIns="303356" bIns="303356" spcCol="1270" anchor="ctr"/>
          <a:lstStyle/>
          <a:p>
            <a:pPr algn="ctr" defTabSz="4267200" fontAlgn="auto"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bg1"/>
                </a:solidFill>
                <a:latin typeface="+mj-lt"/>
              </a:rPr>
              <a:t>?</a:t>
            </a:r>
            <a:endParaRPr lang="en-US" sz="9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Freeform 6"/>
          <p:cNvSpPr/>
          <p:nvPr/>
        </p:nvSpPr>
        <p:spPr>
          <a:xfrm rot="16200000">
            <a:off x="4269581" y="2948782"/>
            <a:ext cx="604837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605186" y="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oval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671888" y="1752600"/>
            <a:ext cx="1800225" cy="817563"/>
          </a:xfrm>
          <a:custGeom>
            <a:avLst/>
            <a:gdLst>
              <a:gd name="connsiteX0" fmla="*/ 0 w 1800000"/>
              <a:gd name="connsiteY0" fmla="*/ 136147 h 816864"/>
              <a:gd name="connsiteX1" fmla="*/ 136147 w 1800000"/>
              <a:gd name="connsiteY1" fmla="*/ 0 h 816864"/>
              <a:gd name="connsiteX2" fmla="*/ 1663853 w 1800000"/>
              <a:gd name="connsiteY2" fmla="*/ 0 h 816864"/>
              <a:gd name="connsiteX3" fmla="*/ 1800000 w 1800000"/>
              <a:gd name="connsiteY3" fmla="*/ 136147 h 816864"/>
              <a:gd name="connsiteX4" fmla="*/ 1800000 w 1800000"/>
              <a:gd name="connsiteY4" fmla="*/ 680717 h 816864"/>
              <a:gd name="connsiteX5" fmla="*/ 1663853 w 1800000"/>
              <a:gd name="connsiteY5" fmla="*/ 816864 h 816864"/>
              <a:gd name="connsiteX6" fmla="*/ 136147 w 1800000"/>
              <a:gd name="connsiteY6" fmla="*/ 816864 h 816864"/>
              <a:gd name="connsiteX7" fmla="*/ 0 w 1800000"/>
              <a:gd name="connsiteY7" fmla="*/ 680717 h 816864"/>
              <a:gd name="connsiteX8" fmla="*/ 0 w 1800000"/>
              <a:gd name="connsiteY8" fmla="*/ 136147 h 81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000" h="816864">
                <a:moveTo>
                  <a:pt x="0" y="136147"/>
                </a:moveTo>
                <a:cubicBezTo>
                  <a:pt x="0" y="60955"/>
                  <a:pt x="60955" y="0"/>
                  <a:pt x="136147" y="0"/>
                </a:cubicBezTo>
                <a:lnTo>
                  <a:pt x="1663853" y="0"/>
                </a:lnTo>
                <a:cubicBezTo>
                  <a:pt x="1739045" y="0"/>
                  <a:pt x="1800000" y="60955"/>
                  <a:pt x="1800000" y="136147"/>
                </a:cubicBezTo>
                <a:lnTo>
                  <a:pt x="1800000" y="680717"/>
                </a:lnTo>
                <a:cubicBezTo>
                  <a:pt x="1800000" y="755909"/>
                  <a:pt x="1739045" y="816864"/>
                  <a:pt x="1663853" y="816864"/>
                </a:cubicBezTo>
                <a:lnTo>
                  <a:pt x="136147" y="816864"/>
                </a:lnTo>
                <a:cubicBezTo>
                  <a:pt x="60955" y="816864"/>
                  <a:pt x="0" y="755909"/>
                  <a:pt x="0" y="680717"/>
                </a:cubicBezTo>
                <a:lnTo>
                  <a:pt x="0" y="136147"/>
                </a:lnTo>
                <a:close/>
              </a:path>
            </a:pathLst>
          </a:custGeom>
          <a:noFill/>
          <a:ln>
            <a:solidFill>
              <a:srgbClr val="FF690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0836" tIns="100836" rIns="100836" bIns="100836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что делать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Freeform 8"/>
          <p:cNvSpPr/>
          <p:nvPr/>
        </p:nvSpPr>
        <p:spPr>
          <a:xfrm rot="20393154">
            <a:off x="5168900" y="3570288"/>
            <a:ext cx="39370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392494" y="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oval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5591175" y="2743200"/>
            <a:ext cx="1800225" cy="817562"/>
          </a:xfrm>
          <a:custGeom>
            <a:avLst/>
            <a:gdLst>
              <a:gd name="connsiteX0" fmla="*/ 0 w 1800000"/>
              <a:gd name="connsiteY0" fmla="*/ 136147 h 816864"/>
              <a:gd name="connsiteX1" fmla="*/ 136147 w 1800000"/>
              <a:gd name="connsiteY1" fmla="*/ 0 h 816864"/>
              <a:gd name="connsiteX2" fmla="*/ 1663853 w 1800000"/>
              <a:gd name="connsiteY2" fmla="*/ 0 h 816864"/>
              <a:gd name="connsiteX3" fmla="*/ 1800000 w 1800000"/>
              <a:gd name="connsiteY3" fmla="*/ 136147 h 816864"/>
              <a:gd name="connsiteX4" fmla="*/ 1800000 w 1800000"/>
              <a:gd name="connsiteY4" fmla="*/ 680717 h 816864"/>
              <a:gd name="connsiteX5" fmla="*/ 1663853 w 1800000"/>
              <a:gd name="connsiteY5" fmla="*/ 816864 h 816864"/>
              <a:gd name="connsiteX6" fmla="*/ 136147 w 1800000"/>
              <a:gd name="connsiteY6" fmla="*/ 816864 h 816864"/>
              <a:gd name="connsiteX7" fmla="*/ 0 w 1800000"/>
              <a:gd name="connsiteY7" fmla="*/ 680717 h 816864"/>
              <a:gd name="connsiteX8" fmla="*/ 0 w 1800000"/>
              <a:gd name="connsiteY8" fmla="*/ 136147 h 81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000" h="816864">
                <a:moveTo>
                  <a:pt x="0" y="136147"/>
                </a:moveTo>
                <a:cubicBezTo>
                  <a:pt x="0" y="60955"/>
                  <a:pt x="60955" y="0"/>
                  <a:pt x="136147" y="0"/>
                </a:cubicBezTo>
                <a:lnTo>
                  <a:pt x="1663853" y="0"/>
                </a:lnTo>
                <a:cubicBezTo>
                  <a:pt x="1739045" y="0"/>
                  <a:pt x="1800000" y="60955"/>
                  <a:pt x="1800000" y="136147"/>
                </a:cubicBezTo>
                <a:lnTo>
                  <a:pt x="1800000" y="680717"/>
                </a:lnTo>
                <a:cubicBezTo>
                  <a:pt x="1800000" y="755909"/>
                  <a:pt x="1739045" y="816864"/>
                  <a:pt x="1663853" y="816864"/>
                </a:cubicBezTo>
                <a:lnTo>
                  <a:pt x="136147" y="816864"/>
                </a:lnTo>
                <a:cubicBezTo>
                  <a:pt x="60955" y="816864"/>
                  <a:pt x="0" y="755909"/>
                  <a:pt x="0" y="680717"/>
                </a:cubicBezTo>
                <a:lnTo>
                  <a:pt x="0" y="136147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0836" tIns="100836" rIns="100836" bIns="100836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где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Freeform 10"/>
          <p:cNvSpPr/>
          <p:nvPr/>
        </p:nvSpPr>
        <p:spPr>
          <a:xfrm rot="1637190">
            <a:off x="5151438" y="4297363"/>
            <a:ext cx="53340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533016" y="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oval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5667375" y="4419600"/>
            <a:ext cx="1800225" cy="817563"/>
          </a:xfrm>
          <a:custGeom>
            <a:avLst/>
            <a:gdLst>
              <a:gd name="connsiteX0" fmla="*/ 0 w 1800000"/>
              <a:gd name="connsiteY0" fmla="*/ 136147 h 816864"/>
              <a:gd name="connsiteX1" fmla="*/ 136147 w 1800000"/>
              <a:gd name="connsiteY1" fmla="*/ 0 h 816864"/>
              <a:gd name="connsiteX2" fmla="*/ 1663853 w 1800000"/>
              <a:gd name="connsiteY2" fmla="*/ 0 h 816864"/>
              <a:gd name="connsiteX3" fmla="*/ 1800000 w 1800000"/>
              <a:gd name="connsiteY3" fmla="*/ 136147 h 816864"/>
              <a:gd name="connsiteX4" fmla="*/ 1800000 w 1800000"/>
              <a:gd name="connsiteY4" fmla="*/ 680717 h 816864"/>
              <a:gd name="connsiteX5" fmla="*/ 1663853 w 1800000"/>
              <a:gd name="connsiteY5" fmla="*/ 816864 h 816864"/>
              <a:gd name="connsiteX6" fmla="*/ 136147 w 1800000"/>
              <a:gd name="connsiteY6" fmla="*/ 816864 h 816864"/>
              <a:gd name="connsiteX7" fmla="*/ 0 w 1800000"/>
              <a:gd name="connsiteY7" fmla="*/ 680717 h 816864"/>
              <a:gd name="connsiteX8" fmla="*/ 0 w 1800000"/>
              <a:gd name="connsiteY8" fmla="*/ 136147 h 81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000" h="816864">
                <a:moveTo>
                  <a:pt x="0" y="136147"/>
                </a:moveTo>
                <a:cubicBezTo>
                  <a:pt x="0" y="60955"/>
                  <a:pt x="60955" y="0"/>
                  <a:pt x="136147" y="0"/>
                </a:cubicBezTo>
                <a:lnTo>
                  <a:pt x="1663853" y="0"/>
                </a:lnTo>
                <a:cubicBezTo>
                  <a:pt x="1739045" y="0"/>
                  <a:pt x="1800000" y="60955"/>
                  <a:pt x="1800000" y="136147"/>
                </a:cubicBezTo>
                <a:lnTo>
                  <a:pt x="1800000" y="680717"/>
                </a:lnTo>
                <a:cubicBezTo>
                  <a:pt x="1800000" y="755909"/>
                  <a:pt x="1739045" y="816864"/>
                  <a:pt x="1663853" y="816864"/>
                </a:cubicBezTo>
                <a:lnTo>
                  <a:pt x="136147" y="816864"/>
                </a:lnTo>
                <a:cubicBezTo>
                  <a:pt x="60955" y="816864"/>
                  <a:pt x="0" y="755909"/>
                  <a:pt x="0" y="680717"/>
                </a:cubicBezTo>
                <a:lnTo>
                  <a:pt x="0" y="136147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0836" tIns="100836" rIns="100836" bIns="100836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почему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Freeform 12"/>
          <p:cNvSpPr/>
          <p:nvPr/>
        </p:nvSpPr>
        <p:spPr>
          <a:xfrm rot="5400000">
            <a:off x="4269581" y="4772819"/>
            <a:ext cx="604838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605186" y="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oval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3671888" y="5126038"/>
            <a:ext cx="1800225" cy="817562"/>
          </a:xfrm>
          <a:custGeom>
            <a:avLst/>
            <a:gdLst>
              <a:gd name="connsiteX0" fmla="*/ 0 w 1800000"/>
              <a:gd name="connsiteY0" fmla="*/ 136147 h 816864"/>
              <a:gd name="connsiteX1" fmla="*/ 136147 w 1800000"/>
              <a:gd name="connsiteY1" fmla="*/ 0 h 816864"/>
              <a:gd name="connsiteX2" fmla="*/ 1663853 w 1800000"/>
              <a:gd name="connsiteY2" fmla="*/ 0 h 816864"/>
              <a:gd name="connsiteX3" fmla="*/ 1800000 w 1800000"/>
              <a:gd name="connsiteY3" fmla="*/ 136147 h 816864"/>
              <a:gd name="connsiteX4" fmla="*/ 1800000 w 1800000"/>
              <a:gd name="connsiteY4" fmla="*/ 680717 h 816864"/>
              <a:gd name="connsiteX5" fmla="*/ 1663853 w 1800000"/>
              <a:gd name="connsiteY5" fmla="*/ 816864 h 816864"/>
              <a:gd name="connsiteX6" fmla="*/ 136147 w 1800000"/>
              <a:gd name="connsiteY6" fmla="*/ 816864 h 816864"/>
              <a:gd name="connsiteX7" fmla="*/ 0 w 1800000"/>
              <a:gd name="connsiteY7" fmla="*/ 680717 h 816864"/>
              <a:gd name="connsiteX8" fmla="*/ 0 w 1800000"/>
              <a:gd name="connsiteY8" fmla="*/ 136147 h 81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000" h="816864">
                <a:moveTo>
                  <a:pt x="0" y="136147"/>
                </a:moveTo>
                <a:cubicBezTo>
                  <a:pt x="0" y="60955"/>
                  <a:pt x="60955" y="0"/>
                  <a:pt x="136147" y="0"/>
                </a:cubicBezTo>
                <a:lnTo>
                  <a:pt x="1663853" y="0"/>
                </a:lnTo>
                <a:cubicBezTo>
                  <a:pt x="1739045" y="0"/>
                  <a:pt x="1800000" y="60955"/>
                  <a:pt x="1800000" y="136147"/>
                </a:cubicBezTo>
                <a:lnTo>
                  <a:pt x="1800000" y="680717"/>
                </a:lnTo>
                <a:cubicBezTo>
                  <a:pt x="1800000" y="755909"/>
                  <a:pt x="1739045" y="816864"/>
                  <a:pt x="1663853" y="816864"/>
                </a:cubicBezTo>
                <a:lnTo>
                  <a:pt x="136147" y="816864"/>
                </a:lnTo>
                <a:cubicBezTo>
                  <a:pt x="60955" y="816864"/>
                  <a:pt x="0" y="755909"/>
                  <a:pt x="0" y="680717"/>
                </a:cubicBezTo>
                <a:lnTo>
                  <a:pt x="0" y="136147"/>
                </a:lnTo>
                <a:close/>
              </a:path>
            </a:pathLst>
          </a:custGeom>
          <a:noFill/>
          <a:ln>
            <a:solidFill>
              <a:srgbClr val="FF690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0836" tIns="100836" rIns="100836" bIns="100836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сколько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Freeform 14"/>
          <p:cNvSpPr/>
          <p:nvPr/>
        </p:nvSpPr>
        <p:spPr>
          <a:xfrm rot="9179874">
            <a:off x="3444875" y="4295775"/>
            <a:ext cx="547688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546594" y="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oval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1676400" y="4419600"/>
            <a:ext cx="1800225" cy="817563"/>
          </a:xfrm>
          <a:custGeom>
            <a:avLst/>
            <a:gdLst>
              <a:gd name="connsiteX0" fmla="*/ 0 w 1800000"/>
              <a:gd name="connsiteY0" fmla="*/ 136147 h 816864"/>
              <a:gd name="connsiteX1" fmla="*/ 136147 w 1800000"/>
              <a:gd name="connsiteY1" fmla="*/ 0 h 816864"/>
              <a:gd name="connsiteX2" fmla="*/ 1663853 w 1800000"/>
              <a:gd name="connsiteY2" fmla="*/ 0 h 816864"/>
              <a:gd name="connsiteX3" fmla="*/ 1800000 w 1800000"/>
              <a:gd name="connsiteY3" fmla="*/ 136147 h 816864"/>
              <a:gd name="connsiteX4" fmla="*/ 1800000 w 1800000"/>
              <a:gd name="connsiteY4" fmla="*/ 680717 h 816864"/>
              <a:gd name="connsiteX5" fmla="*/ 1663853 w 1800000"/>
              <a:gd name="connsiteY5" fmla="*/ 816864 h 816864"/>
              <a:gd name="connsiteX6" fmla="*/ 136147 w 1800000"/>
              <a:gd name="connsiteY6" fmla="*/ 816864 h 816864"/>
              <a:gd name="connsiteX7" fmla="*/ 0 w 1800000"/>
              <a:gd name="connsiteY7" fmla="*/ 680717 h 816864"/>
              <a:gd name="connsiteX8" fmla="*/ 0 w 1800000"/>
              <a:gd name="connsiteY8" fmla="*/ 136147 h 81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000" h="816864">
                <a:moveTo>
                  <a:pt x="0" y="136147"/>
                </a:moveTo>
                <a:cubicBezTo>
                  <a:pt x="0" y="60955"/>
                  <a:pt x="60955" y="0"/>
                  <a:pt x="136147" y="0"/>
                </a:cubicBezTo>
                <a:lnTo>
                  <a:pt x="1663853" y="0"/>
                </a:lnTo>
                <a:cubicBezTo>
                  <a:pt x="1739045" y="0"/>
                  <a:pt x="1800000" y="60955"/>
                  <a:pt x="1800000" y="136147"/>
                </a:cubicBezTo>
                <a:lnTo>
                  <a:pt x="1800000" y="680717"/>
                </a:lnTo>
                <a:cubicBezTo>
                  <a:pt x="1800000" y="755909"/>
                  <a:pt x="1739045" y="816864"/>
                  <a:pt x="1663853" y="816864"/>
                </a:cubicBezTo>
                <a:lnTo>
                  <a:pt x="136147" y="816864"/>
                </a:lnTo>
                <a:cubicBezTo>
                  <a:pt x="60955" y="816864"/>
                  <a:pt x="0" y="755909"/>
                  <a:pt x="0" y="680717"/>
                </a:cubicBezTo>
                <a:lnTo>
                  <a:pt x="0" y="136147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0836" tIns="100836" rIns="100836" bIns="100836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когда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Freeform 16"/>
          <p:cNvSpPr/>
          <p:nvPr/>
        </p:nvSpPr>
        <p:spPr>
          <a:xfrm rot="12034188">
            <a:off x="3627438" y="3571875"/>
            <a:ext cx="346075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345283" y="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  <a:headEnd type="triangle"/>
            <a:tailEnd type="oval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1782763" y="2743200"/>
            <a:ext cx="1798637" cy="817562"/>
          </a:xfrm>
          <a:custGeom>
            <a:avLst/>
            <a:gdLst>
              <a:gd name="connsiteX0" fmla="*/ 0 w 1800000"/>
              <a:gd name="connsiteY0" fmla="*/ 136147 h 816864"/>
              <a:gd name="connsiteX1" fmla="*/ 136147 w 1800000"/>
              <a:gd name="connsiteY1" fmla="*/ 0 h 816864"/>
              <a:gd name="connsiteX2" fmla="*/ 1663853 w 1800000"/>
              <a:gd name="connsiteY2" fmla="*/ 0 h 816864"/>
              <a:gd name="connsiteX3" fmla="*/ 1800000 w 1800000"/>
              <a:gd name="connsiteY3" fmla="*/ 136147 h 816864"/>
              <a:gd name="connsiteX4" fmla="*/ 1800000 w 1800000"/>
              <a:gd name="connsiteY4" fmla="*/ 680717 h 816864"/>
              <a:gd name="connsiteX5" fmla="*/ 1663853 w 1800000"/>
              <a:gd name="connsiteY5" fmla="*/ 816864 h 816864"/>
              <a:gd name="connsiteX6" fmla="*/ 136147 w 1800000"/>
              <a:gd name="connsiteY6" fmla="*/ 816864 h 816864"/>
              <a:gd name="connsiteX7" fmla="*/ 0 w 1800000"/>
              <a:gd name="connsiteY7" fmla="*/ 680717 h 816864"/>
              <a:gd name="connsiteX8" fmla="*/ 0 w 1800000"/>
              <a:gd name="connsiteY8" fmla="*/ 136147 h 81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000" h="816864">
                <a:moveTo>
                  <a:pt x="0" y="136147"/>
                </a:moveTo>
                <a:cubicBezTo>
                  <a:pt x="0" y="60955"/>
                  <a:pt x="60955" y="0"/>
                  <a:pt x="136147" y="0"/>
                </a:cubicBezTo>
                <a:lnTo>
                  <a:pt x="1663853" y="0"/>
                </a:lnTo>
                <a:cubicBezTo>
                  <a:pt x="1739045" y="0"/>
                  <a:pt x="1800000" y="60955"/>
                  <a:pt x="1800000" y="136147"/>
                </a:cubicBezTo>
                <a:lnTo>
                  <a:pt x="1800000" y="680717"/>
                </a:lnTo>
                <a:cubicBezTo>
                  <a:pt x="1800000" y="755909"/>
                  <a:pt x="1739045" y="816864"/>
                  <a:pt x="1663853" y="816864"/>
                </a:cubicBezTo>
                <a:lnTo>
                  <a:pt x="136147" y="816864"/>
                </a:lnTo>
                <a:cubicBezTo>
                  <a:pt x="60955" y="816864"/>
                  <a:pt x="0" y="755909"/>
                  <a:pt x="0" y="680717"/>
                </a:cubicBezTo>
                <a:lnTo>
                  <a:pt x="0" y="136147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0836" tIns="100836" rIns="100836" bIns="100836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кто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оценка</a:t>
            </a:r>
            <a:r>
              <a:rPr lang="en-US" b="1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соответствия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4663" y="1219200"/>
            <a:ext cx="8194675" cy="5334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программе кредитования МСП Банка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20888" y="2689225"/>
            <a:ext cx="3289300" cy="329088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Oval 8"/>
          <p:cNvSpPr/>
          <p:nvPr/>
        </p:nvSpPr>
        <p:spPr>
          <a:xfrm>
            <a:off x="2386013" y="3054350"/>
            <a:ext cx="2559050" cy="255905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 9"/>
          <p:cNvSpPr/>
          <p:nvPr/>
        </p:nvSpPr>
        <p:spPr>
          <a:xfrm>
            <a:off x="2751138" y="3419475"/>
            <a:ext cx="1828800" cy="18288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117850" y="3786188"/>
            <a:ext cx="1096963" cy="109696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3482975" y="4151313"/>
            <a:ext cx="365125" cy="365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5867400" y="1912938"/>
            <a:ext cx="2514600" cy="498475"/>
          </a:xfrm>
          <a:custGeom>
            <a:avLst/>
            <a:gdLst>
              <a:gd name="connsiteX0" fmla="*/ 0 w 1645366"/>
              <a:gd name="connsiteY0" fmla="*/ 82872 h 497224"/>
              <a:gd name="connsiteX1" fmla="*/ 82872 w 1645366"/>
              <a:gd name="connsiteY1" fmla="*/ 0 h 497224"/>
              <a:gd name="connsiteX2" fmla="*/ 1562494 w 1645366"/>
              <a:gd name="connsiteY2" fmla="*/ 0 h 497224"/>
              <a:gd name="connsiteX3" fmla="*/ 1645366 w 1645366"/>
              <a:gd name="connsiteY3" fmla="*/ 82872 h 497224"/>
              <a:gd name="connsiteX4" fmla="*/ 1645366 w 1645366"/>
              <a:gd name="connsiteY4" fmla="*/ 414352 h 497224"/>
              <a:gd name="connsiteX5" fmla="*/ 1562494 w 1645366"/>
              <a:gd name="connsiteY5" fmla="*/ 497224 h 497224"/>
              <a:gd name="connsiteX6" fmla="*/ 82872 w 1645366"/>
              <a:gd name="connsiteY6" fmla="*/ 497224 h 497224"/>
              <a:gd name="connsiteX7" fmla="*/ 0 w 1645366"/>
              <a:gd name="connsiteY7" fmla="*/ 414352 h 497224"/>
              <a:gd name="connsiteX8" fmla="*/ 0 w 1645366"/>
              <a:gd name="connsiteY8" fmla="*/ 82872 h 4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5366" h="497224">
                <a:moveTo>
                  <a:pt x="0" y="82872"/>
                </a:moveTo>
                <a:cubicBezTo>
                  <a:pt x="0" y="37103"/>
                  <a:pt x="37103" y="0"/>
                  <a:pt x="82872" y="0"/>
                </a:cubicBezTo>
                <a:lnTo>
                  <a:pt x="1562494" y="0"/>
                </a:lnTo>
                <a:cubicBezTo>
                  <a:pt x="1608263" y="0"/>
                  <a:pt x="1645366" y="37103"/>
                  <a:pt x="1645366" y="82872"/>
                </a:cubicBezTo>
                <a:lnTo>
                  <a:pt x="1645366" y="414352"/>
                </a:lnTo>
                <a:cubicBezTo>
                  <a:pt x="1645366" y="460121"/>
                  <a:pt x="1608263" y="497224"/>
                  <a:pt x="1562494" y="497224"/>
                </a:cubicBezTo>
                <a:lnTo>
                  <a:pt x="82872" y="497224"/>
                </a:lnTo>
                <a:cubicBezTo>
                  <a:pt x="37103" y="497224"/>
                  <a:pt x="0" y="460121"/>
                  <a:pt x="0" y="414352"/>
                </a:cubicBezTo>
                <a:lnTo>
                  <a:pt x="0" y="8287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3840" tIns="42052" rIns="42052" bIns="42052" spcCol="1270" anchor="ctr"/>
          <a:lstStyle/>
          <a:p>
            <a:pPr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субъект МСП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5448300" y="2162175"/>
            <a:ext cx="411163" cy="0"/>
          </a:xfrm>
          <a:prstGeom prst="line">
            <a:avLst/>
          </a:prstGeom>
          <a:ln>
            <a:solidFill>
              <a:schemeClr val="accent1"/>
            </a:solidFill>
            <a:prstDash val="sysDot"/>
            <a:tailEnd type="triangle"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Straight Connector 14"/>
          <p:cNvSpPr/>
          <p:nvPr/>
        </p:nvSpPr>
        <p:spPr>
          <a:xfrm rot="5400000">
            <a:off x="3469482" y="2358231"/>
            <a:ext cx="2171700" cy="1779587"/>
          </a:xfrm>
          <a:prstGeom prst="line">
            <a:avLst/>
          </a:prstGeom>
          <a:ln>
            <a:solidFill>
              <a:schemeClr val="accent1"/>
            </a:solidFill>
            <a:prstDash val="sysDot"/>
            <a:tailEnd type="oval" w="lg" len="lg"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5867400" y="2527300"/>
            <a:ext cx="2514600" cy="498475"/>
          </a:xfrm>
          <a:custGeom>
            <a:avLst/>
            <a:gdLst>
              <a:gd name="connsiteX0" fmla="*/ 0 w 1645366"/>
              <a:gd name="connsiteY0" fmla="*/ 82872 h 497224"/>
              <a:gd name="connsiteX1" fmla="*/ 82872 w 1645366"/>
              <a:gd name="connsiteY1" fmla="*/ 0 h 497224"/>
              <a:gd name="connsiteX2" fmla="*/ 1562494 w 1645366"/>
              <a:gd name="connsiteY2" fmla="*/ 0 h 497224"/>
              <a:gd name="connsiteX3" fmla="*/ 1645366 w 1645366"/>
              <a:gd name="connsiteY3" fmla="*/ 82872 h 497224"/>
              <a:gd name="connsiteX4" fmla="*/ 1645366 w 1645366"/>
              <a:gd name="connsiteY4" fmla="*/ 414352 h 497224"/>
              <a:gd name="connsiteX5" fmla="*/ 1562494 w 1645366"/>
              <a:gd name="connsiteY5" fmla="*/ 497224 h 497224"/>
              <a:gd name="connsiteX6" fmla="*/ 82872 w 1645366"/>
              <a:gd name="connsiteY6" fmla="*/ 497224 h 497224"/>
              <a:gd name="connsiteX7" fmla="*/ 0 w 1645366"/>
              <a:gd name="connsiteY7" fmla="*/ 414352 h 497224"/>
              <a:gd name="connsiteX8" fmla="*/ 0 w 1645366"/>
              <a:gd name="connsiteY8" fmla="*/ 82872 h 4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5366" h="497224">
                <a:moveTo>
                  <a:pt x="0" y="82872"/>
                </a:moveTo>
                <a:cubicBezTo>
                  <a:pt x="0" y="37103"/>
                  <a:pt x="37103" y="0"/>
                  <a:pt x="82872" y="0"/>
                </a:cubicBezTo>
                <a:lnTo>
                  <a:pt x="1562494" y="0"/>
                </a:lnTo>
                <a:cubicBezTo>
                  <a:pt x="1608263" y="0"/>
                  <a:pt x="1645366" y="37103"/>
                  <a:pt x="1645366" y="82872"/>
                </a:cubicBezTo>
                <a:lnTo>
                  <a:pt x="1645366" y="414352"/>
                </a:lnTo>
                <a:cubicBezTo>
                  <a:pt x="1645366" y="460121"/>
                  <a:pt x="1608263" y="497224"/>
                  <a:pt x="1562494" y="497224"/>
                </a:cubicBezTo>
                <a:lnTo>
                  <a:pt x="82872" y="497224"/>
                </a:lnTo>
                <a:cubicBezTo>
                  <a:pt x="37103" y="497224"/>
                  <a:pt x="0" y="460121"/>
                  <a:pt x="0" y="414352"/>
                </a:cubicBezTo>
                <a:lnTo>
                  <a:pt x="0" y="82872"/>
                </a:lnTo>
                <a:close/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3840" tIns="42052" rIns="42052" bIns="42052" spcCol="1270" anchor="ctr"/>
          <a:lstStyle/>
          <a:p>
            <a:pPr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 деятельности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traight Connector 16"/>
          <p:cNvSpPr/>
          <p:nvPr/>
        </p:nvSpPr>
        <p:spPr>
          <a:xfrm>
            <a:off x="5448300" y="2776538"/>
            <a:ext cx="4111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Straight Connector 17"/>
          <p:cNvSpPr/>
          <p:nvPr/>
        </p:nvSpPr>
        <p:spPr>
          <a:xfrm rot="5400000">
            <a:off x="3787776" y="2925762"/>
            <a:ext cx="1809750" cy="15081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oval" w="lg" len="lg"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5867400" y="3141663"/>
            <a:ext cx="2514600" cy="496887"/>
          </a:xfrm>
          <a:custGeom>
            <a:avLst/>
            <a:gdLst>
              <a:gd name="connsiteX0" fmla="*/ 0 w 1645366"/>
              <a:gd name="connsiteY0" fmla="*/ 82872 h 497224"/>
              <a:gd name="connsiteX1" fmla="*/ 82872 w 1645366"/>
              <a:gd name="connsiteY1" fmla="*/ 0 h 497224"/>
              <a:gd name="connsiteX2" fmla="*/ 1562494 w 1645366"/>
              <a:gd name="connsiteY2" fmla="*/ 0 h 497224"/>
              <a:gd name="connsiteX3" fmla="*/ 1645366 w 1645366"/>
              <a:gd name="connsiteY3" fmla="*/ 82872 h 497224"/>
              <a:gd name="connsiteX4" fmla="*/ 1645366 w 1645366"/>
              <a:gd name="connsiteY4" fmla="*/ 414352 h 497224"/>
              <a:gd name="connsiteX5" fmla="*/ 1562494 w 1645366"/>
              <a:gd name="connsiteY5" fmla="*/ 497224 h 497224"/>
              <a:gd name="connsiteX6" fmla="*/ 82872 w 1645366"/>
              <a:gd name="connsiteY6" fmla="*/ 497224 h 497224"/>
              <a:gd name="connsiteX7" fmla="*/ 0 w 1645366"/>
              <a:gd name="connsiteY7" fmla="*/ 414352 h 497224"/>
              <a:gd name="connsiteX8" fmla="*/ 0 w 1645366"/>
              <a:gd name="connsiteY8" fmla="*/ 82872 h 4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5366" h="497224">
                <a:moveTo>
                  <a:pt x="0" y="82872"/>
                </a:moveTo>
                <a:cubicBezTo>
                  <a:pt x="0" y="37103"/>
                  <a:pt x="37103" y="0"/>
                  <a:pt x="82872" y="0"/>
                </a:cubicBezTo>
                <a:lnTo>
                  <a:pt x="1562494" y="0"/>
                </a:lnTo>
                <a:cubicBezTo>
                  <a:pt x="1608263" y="0"/>
                  <a:pt x="1645366" y="37103"/>
                  <a:pt x="1645366" y="82872"/>
                </a:cubicBezTo>
                <a:lnTo>
                  <a:pt x="1645366" y="414352"/>
                </a:lnTo>
                <a:cubicBezTo>
                  <a:pt x="1645366" y="460121"/>
                  <a:pt x="1608263" y="497224"/>
                  <a:pt x="1562494" y="497224"/>
                </a:cubicBezTo>
                <a:lnTo>
                  <a:pt x="82872" y="497224"/>
                </a:lnTo>
                <a:cubicBezTo>
                  <a:pt x="37103" y="497224"/>
                  <a:pt x="0" y="460121"/>
                  <a:pt x="0" y="414352"/>
                </a:cubicBezTo>
                <a:lnTo>
                  <a:pt x="0" y="82872"/>
                </a:lnTo>
                <a:close/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3840" tIns="42052" rIns="42052" bIns="42052" spcCol="1270" anchor="ctr"/>
          <a:lstStyle/>
          <a:p>
            <a:pPr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выручки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traight Connector 19"/>
          <p:cNvSpPr/>
          <p:nvPr/>
        </p:nvSpPr>
        <p:spPr>
          <a:xfrm>
            <a:off x="5448300" y="3390900"/>
            <a:ext cx="4111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Straight Connector 20"/>
          <p:cNvSpPr/>
          <p:nvPr/>
        </p:nvSpPr>
        <p:spPr>
          <a:xfrm rot="5400000">
            <a:off x="4102100" y="3470275"/>
            <a:ext cx="1425575" cy="12668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oval" w="lg" len="lg"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5867400" y="3743325"/>
            <a:ext cx="2514600" cy="496888"/>
          </a:xfrm>
          <a:custGeom>
            <a:avLst/>
            <a:gdLst>
              <a:gd name="connsiteX0" fmla="*/ 0 w 1645366"/>
              <a:gd name="connsiteY0" fmla="*/ 82872 h 497224"/>
              <a:gd name="connsiteX1" fmla="*/ 82872 w 1645366"/>
              <a:gd name="connsiteY1" fmla="*/ 0 h 497224"/>
              <a:gd name="connsiteX2" fmla="*/ 1562494 w 1645366"/>
              <a:gd name="connsiteY2" fmla="*/ 0 h 497224"/>
              <a:gd name="connsiteX3" fmla="*/ 1645366 w 1645366"/>
              <a:gd name="connsiteY3" fmla="*/ 82872 h 497224"/>
              <a:gd name="connsiteX4" fmla="*/ 1645366 w 1645366"/>
              <a:gd name="connsiteY4" fmla="*/ 414352 h 497224"/>
              <a:gd name="connsiteX5" fmla="*/ 1562494 w 1645366"/>
              <a:gd name="connsiteY5" fmla="*/ 497224 h 497224"/>
              <a:gd name="connsiteX6" fmla="*/ 82872 w 1645366"/>
              <a:gd name="connsiteY6" fmla="*/ 497224 h 497224"/>
              <a:gd name="connsiteX7" fmla="*/ 0 w 1645366"/>
              <a:gd name="connsiteY7" fmla="*/ 414352 h 497224"/>
              <a:gd name="connsiteX8" fmla="*/ 0 w 1645366"/>
              <a:gd name="connsiteY8" fmla="*/ 82872 h 4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5366" h="497224">
                <a:moveTo>
                  <a:pt x="0" y="82872"/>
                </a:moveTo>
                <a:cubicBezTo>
                  <a:pt x="0" y="37103"/>
                  <a:pt x="37103" y="0"/>
                  <a:pt x="82872" y="0"/>
                </a:cubicBezTo>
                <a:lnTo>
                  <a:pt x="1562494" y="0"/>
                </a:lnTo>
                <a:cubicBezTo>
                  <a:pt x="1608263" y="0"/>
                  <a:pt x="1645366" y="37103"/>
                  <a:pt x="1645366" y="82872"/>
                </a:cubicBezTo>
                <a:lnTo>
                  <a:pt x="1645366" y="414352"/>
                </a:lnTo>
                <a:cubicBezTo>
                  <a:pt x="1645366" y="460121"/>
                  <a:pt x="1608263" y="497224"/>
                  <a:pt x="1562494" y="497224"/>
                </a:cubicBezTo>
                <a:lnTo>
                  <a:pt x="82872" y="497224"/>
                </a:lnTo>
                <a:cubicBezTo>
                  <a:pt x="37103" y="497224"/>
                  <a:pt x="0" y="460121"/>
                  <a:pt x="0" y="414352"/>
                </a:cubicBezTo>
                <a:lnTo>
                  <a:pt x="0" y="82872"/>
                </a:lnTo>
                <a:close/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3840" tIns="42052" rIns="42052" bIns="42052" spcCol="1270" anchor="ctr"/>
          <a:lstStyle/>
          <a:p>
            <a:pPr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численность работников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traight Connector 22"/>
          <p:cNvSpPr/>
          <p:nvPr/>
        </p:nvSpPr>
        <p:spPr>
          <a:xfrm>
            <a:off x="5448300" y="3990975"/>
            <a:ext cx="4111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Straight Connector 23"/>
          <p:cNvSpPr/>
          <p:nvPr/>
        </p:nvSpPr>
        <p:spPr>
          <a:xfrm rot="5400000">
            <a:off x="4412456" y="4044157"/>
            <a:ext cx="1089025" cy="9826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oval" w="lg" len="lg"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 24"/>
          <p:cNvSpPr/>
          <p:nvPr/>
        </p:nvSpPr>
        <p:spPr>
          <a:xfrm>
            <a:off x="5867400" y="4325938"/>
            <a:ext cx="2514600" cy="498475"/>
          </a:xfrm>
          <a:custGeom>
            <a:avLst/>
            <a:gdLst>
              <a:gd name="connsiteX0" fmla="*/ 0 w 1645366"/>
              <a:gd name="connsiteY0" fmla="*/ 82872 h 497224"/>
              <a:gd name="connsiteX1" fmla="*/ 82872 w 1645366"/>
              <a:gd name="connsiteY1" fmla="*/ 0 h 497224"/>
              <a:gd name="connsiteX2" fmla="*/ 1562494 w 1645366"/>
              <a:gd name="connsiteY2" fmla="*/ 0 h 497224"/>
              <a:gd name="connsiteX3" fmla="*/ 1645366 w 1645366"/>
              <a:gd name="connsiteY3" fmla="*/ 82872 h 497224"/>
              <a:gd name="connsiteX4" fmla="*/ 1645366 w 1645366"/>
              <a:gd name="connsiteY4" fmla="*/ 414352 h 497224"/>
              <a:gd name="connsiteX5" fmla="*/ 1562494 w 1645366"/>
              <a:gd name="connsiteY5" fmla="*/ 497224 h 497224"/>
              <a:gd name="connsiteX6" fmla="*/ 82872 w 1645366"/>
              <a:gd name="connsiteY6" fmla="*/ 497224 h 497224"/>
              <a:gd name="connsiteX7" fmla="*/ 0 w 1645366"/>
              <a:gd name="connsiteY7" fmla="*/ 414352 h 497224"/>
              <a:gd name="connsiteX8" fmla="*/ 0 w 1645366"/>
              <a:gd name="connsiteY8" fmla="*/ 82872 h 4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5366" h="497224">
                <a:moveTo>
                  <a:pt x="0" y="82872"/>
                </a:moveTo>
                <a:cubicBezTo>
                  <a:pt x="0" y="37103"/>
                  <a:pt x="37103" y="0"/>
                  <a:pt x="82872" y="0"/>
                </a:cubicBezTo>
                <a:lnTo>
                  <a:pt x="1562494" y="0"/>
                </a:lnTo>
                <a:cubicBezTo>
                  <a:pt x="1608263" y="0"/>
                  <a:pt x="1645366" y="37103"/>
                  <a:pt x="1645366" y="82872"/>
                </a:cubicBezTo>
                <a:lnTo>
                  <a:pt x="1645366" y="414352"/>
                </a:lnTo>
                <a:cubicBezTo>
                  <a:pt x="1645366" y="460121"/>
                  <a:pt x="1608263" y="497224"/>
                  <a:pt x="1562494" y="497224"/>
                </a:cubicBezTo>
                <a:lnTo>
                  <a:pt x="82872" y="497224"/>
                </a:lnTo>
                <a:cubicBezTo>
                  <a:pt x="37103" y="497224"/>
                  <a:pt x="0" y="460121"/>
                  <a:pt x="0" y="414352"/>
                </a:cubicBezTo>
                <a:lnTo>
                  <a:pt x="0" y="82872"/>
                </a:lnTo>
                <a:close/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3840" tIns="42052" rIns="42052" bIns="42052" spcCol="1270" anchor="ctr"/>
          <a:lstStyle/>
          <a:p>
            <a:pPr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структура собственности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traight Connector 25"/>
          <p:cNvSpPr/>
          <p:nvPr/>
        </p:nvSpPr>
        <p:spPr>
          <a:xfrm>
            <a:off x="5448300" y="4575175"/>
            <a:ext cx="4111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Straight Connector 26"/>
          <p:cNvSpPr/>
          <p:nvPr/>
        </p:nvSpPr>
        <p:spPr>
          <a:xfrm rot="5400000">
            <a:off x="4707732" y="4602956"/>
            <a:ext cx="768350" cy="7127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oval" w="lg" len="lg"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ounded Rectangular Callout 1"/>
          <p:cNvSpPr/>
          <p:nvPr/>
        </p:nvSpPr>
        <p:spPr>
          <a:xfrm rot="18848519">
            <a:off x="638175" y="2287588"/>
            <a:ext cx="1819275" cy="1273175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 bwMode="auto">
          <a:xfrm rot="-2785377">
            <a:off x="690562" y="2376488"/>
            <a:ext cx="164306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3200" b="1">
                <a:solidFill>
                  <a:schemeClr val="bg1"/>
                </a:solidFill>
                <a:latin typeface="Arial" charset="0"/>
              </a:rPr>
              <a:t>209-ФЗ </a:t>
            </a:r>
            <a:r>
              <a:rPr lang="ru-RU" b="1">
                <a:solidFill>
                  <a:schemeClr val="bg1"/>
                </a:solidFill>
                <a:latin typeface="Arial" charset="0"/>
              </a:rPr>
              <a:t>от 24.07.2007</a:t>
            </a:r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2171700" y="1425575"/>
            <a:ext cx="4876800" cy="2617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pc="-300" dirty="0" smtClean="0">
                <a:solidFill>
                  <a:schemeClr val="bg1"/>
                </a:solidFill>
              </a:rPr>
              <a:t>выбор  партнера</a:t>
            </a:r>
            <a:endParaRPr lang="en-US" spc="-300" dirty="0">
              <a:solidFill>
                <a:schemeClr val="bg1"/>
              </a:solidFill>
            </a:endParaRPr>
          </a:p>
        </p:txBody>
      </p:sp>
      <p:sp>
        <p:nvSpPr>
          <p:cNvPr id="5" name="Rounded Rectangular Callout 1"/>
          <p:cNvSpPr/>
          <p:nvPr/>
        </p:nvSpPr>
        <p:spPr>
          <a:xfrm>
            <a:off x="1905000" y="1404938"/>
            <a:ext cx="5410200" cy="316706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noFill/>
          <a:ln w="889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ular Callout 1"/>
          <p:cNvSpPr/>
          <p:nvPr/>
        </p:nvSpPr>
        <p:spPr>
          <a:xfrm rot="9629775">
            <a:off x="6361113" y="4240213"/>
            <a:ext cx="2351087" cy="13573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 rot="-1170225">
            <a:off x="6497638" y="4776788"/>
            <a:ext cx="22352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3200">
                <a:solidFill>
                  <a:srgbClr val="FF6902"/>
                </a:solidFill>
                <a:latin typeface="Quicksand Bold" pitchFamily="50" charset="0"/>
              </a:rPr>
              <a:t>в Чувашии</a:t>
            </a:r>
            <a:endParaRPr lang="en-US" sz="3200">
              <a:solidFill>
                <a:srgbClr val="FF6902"/>
              </a:solidFill>
              <a:latin typeface="Quicksand Bold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Pragma Violete Theme">
  <a:themeElements>
    <a:clrScheme name="Smart Goals Blue &amp; Orange">
      <a:dk1>
        <a:sysClr val="windowText" lastClr="000000"/>
      </a:dk1>
      <a:lt1>
        <a:sysClr val="window" lastClr="FFFFFF"/>
      </a:lt1>
      <a:dk2>
        <a:srgbClr val="2A5A82"/>
      </a:dk2>
      <a:lt2>
        <a:srgbClr val="7F7F7F"/>
      </a:lt2>
      <a:accent1>
        <a:srgbClr val="FF690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Smart Goals">
      <a:majorFont>
        <a:latin typeface="Quicksand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agma Violete Theme">
  <a:themeElements>
    <a:clrScheme name="Smart Goals Brown &amp; Blue">
      <a:dk1>
        <a:sysClr val="windowText" lastClr="000000"/>
      </a:dk1>
      <a:lt1>
        <a:sysClr val="window" lastClr="FFFFFF"/>
      </a:lt1>
      <a:dk2>
        <a:srgbClr val="624738"/>
      </a:dk2>
      <a:lt2>
        <a:srgbClr val="7F7F7F"/>
      </a:lt2>
      <a:accent1>
        <a:srgbClr val="00DCF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Smart Goals">
      <a:majorFont>
        <a:latin typeface="Quicksand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ragma Violete Theme">
  <a:themeElements>
    <a:clrScheme name="Smart Goals Brown &amp; Green">
      <a:dk1>
        <a:sysClr val="windowText" lastClr="000000"/>
      </a:dk1>
      <a:lt1>
        <a:sysClr val="window" lastClr="FFFFFF"/>
      </a:lt1>
      <a:dk2>
        <a:srgbClr val="584A42"/>
      </a:dk2>
      <a:lt2>
        <a:srgbClr val="7F7F7F"/>
      </a:lt2>
      <a:accent1>
        <a:srgbClr val="A1E20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Smart Goals">
      <a:majorFont>
        <a:latin typeface="Quicksand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ragma Violete Theme">
  <a:themeElements>
    <a:clrScheme name="Smart Goals Green &amp; Pink">
      <a:dk1>
        <a:sysClr val="windowText" lastClr="000000"/>
      </a:dk1>
      <a:lt1>
        <a:sysClr val="window" lastClr="FFFFFF"/>
      </a:lt1>
      <a:dk2>
        <a:srgbClr val="648251"/>
      </a:dk2>
      <a:lt2>
        <a:srgbClr val="7F7F7F"/>
      </a:lt2>
      <a:accent1>
        <a:srgbClr val="FF897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Smart Goals">
      <a:majorFont>
        <a:latin typeface="Quicksand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Pragma Violete Theme">
  <a:themeElements>
    <a:clrScheme name="Smart Goals Red &amp; Yello">
      <a:dk1>
        <a:sysClr val="windowText" lastClr="000000"/>
      </a:dk1>
      <a:lt1>
        <a:sysClr val="window" lastClr="FFFFFF"/>
      </a:lt1>
      <a:dk2>
        <a:srgbClr val="800000"/>
      </a:dk2>
      <a:lt2>
        <a:srgbClr val="7F7F7F"/>
      </a:lt2>
      <a:accent1>
        <a:srgbClr val="D8CB1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Smart Goals">
      <a:majorFont>
        <a:latin typeface="Quicksand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Pragma Violete Theme">
  <a:themeElements>
    <a:clrScheme name="Smart Goals Violette &amp; Light Brown">
      <a:dk1>
        <a:sysClr val="windowText" lastClr="000000"/>
      </a:dk1>
      <a:lt1>
        <a:sysClr val="window" lastClr="FFFFFF"/>
      </a:lt1>
      <a:dk2>
        <a:srgbClr val="734A6C"/>
      </a:dk2>
      <a:lt2>
        <a:srgbClr val="7F7F7F"/>
      </a:lt2>
      <a:accent1>
        <a:srgbClr val="CDB96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Smart Goals">
      <a:majorFont>
        <a:latin typeface="Quicksand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mart Goals Blue &amp; Orange">
    <a:dk1>
      <a:sysClr val="windowText" lastClr="000000"/>
    </a:dk1>
    <a:lt1>
      <a:sysClr val="window" lastClr="FFFFFF"/>
    </a:lt1>
    <a:dk2>
      <a:srgbClr val="2A5A82"/>
    </a:dk2>
    <a:lt2>
      <a:srgbClr val="7F7F7F"/>
    </a:lt2>
    <a:accent1>
      <a:srgbClr val="FF6902"/>
    </a:accent1>
    <a:accent2>
      <a:srgbClr val="FFFFFF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Smart Goals Blue &amp; Orange">
    <a:dk1>
      <a:sysClr val="windowText" lastClr="000000"/>
    </a:dk1>
    <a:lt1>
      <a:sysClr val="window" lastClr="FFFFFF"/>
    </a:lt1>
    <a:dk2>
      <a:srgbClr val="2A5A82"/>
    </a:dk2>
    <a:lt2>
      <a:srgbClr val="7F7F7F"/>
    </a:lt2>
    <a:accent1>
      <a:srgbClr val="FF6902"/>
    </a:accent1>
    <a:accent2>
      <a:srgbClr val="FFFFFF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7305</TotalTime>
  <Words>566</Words>
  <Application>Microsoft Office PowerPoint</Application>
  <PresentationFormat>Экран (4:3)</PresentationFormat>
  <Paragraphs>185</Paragraphs>
  <Slides>24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1_Pragma Violete Theme</vt:lpstr>
      <vt:lpstr>Специальное оформление</vt:lpstr>
      <vt:lpstr>2_Pragma Violete Theme</vt:lpstr>
      <vt:lpstr>3_Pragma Violete Theme</vt:lpstr>
      <vt:lpstr>4_Pragma Violete Theme</vt:lpstr>
      <vt:lpstr>5_Pragma Violete Theme</vt:lpstr>
      <vt:lpstr>6_Pragma Violete Theme</vt:lpstr>
      <vt:lpstr>Презентация PowerPoint</vt:lpstr>
      <vt:lpstr>Презентация PowerPoint</vt:lpstr>
      <vt:lpstr>развитие инноваций </vt:lpstr>
      <vt:lpstr>Презентация PowerPoint</vt:lpstr>
      <vt:lpstr>инфраструктура поддержки</vt:lpstr>
      <vt:lpstr>принцип финансирования</vt:lpstr>
      <vt:lpstr>с чего начать</vt:lpstr>
      <vt:lpstr>оценка соответствия</vt:lpstr>
      <vt:lpstr>Презентация PowerPoint</vt:lpstr>
      <vt:lpstr>наши партнеры</vt:lpstr>
      <vt:lpstr>партнеры по всей стране</vt:lpstr>
      <vt:lpstr>наш приоритет – инновации </vt:lpstr>
      <vt:lpstr>наш приоритет – инновации </vt:lpstr>
      <vt:lpstr>об инновациях</vt:lpstr>
      <vt:lpstr>Презентация PowerPoint</vt:lpstr>
      <vt:lpstr>критерии инновационности</vt:lpstr>
      <vt:lpstr>участники соглашения</vt:lpstr>
      <vt:lpstr>ооо «мастер»</vt:lpstr>
      <vt:lpstr>ооо «леспром-2000»</vt:lpstr>
      <vt:lpstr>ип Чамжаев Юрий </vt:lpstr>
      <vt:lpstr>финансирование мсп</vt:lpstr>
      <vt:lpstr>наши контакты</vt:lpstr>
      <vt:lpstr>инновации вокруг нас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Swanatee</dc:creator>
  <cp:lastModifiedBy> </cp:lastModifiedBy>
  <cp:revision>605</cp:revision>
  <dcterms:created xsi:type="dcterms:W3CDTF">2006-08-16T00:00:00Z</dcterms:created>
  <dcterms:modified xsi:type="dcterms:W3CDTF">2012-11-29T13:15:22Z</dcterms:modified>
</cp:coreProperties>
</file>