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87" r:id="rId2"/>
    <p:sldId id="345" r:id="rId3"/>
    <p:sldId id="346" r:id="rId4"/>
    <p:sldId id="347" r:id="rId5"/>
    <p:sldId id="354" r:id="rId6"/>
    <p:sldId id="355" r:id="rId7"/>
    <p:sldId id="331" r:id="rId8"/>
    <p:sldId id="340" r:id="rId9"/>
    <p:sldId id="334" r:id="rId10"/>
    <p:sldId id="329" r:id="rId11"/>
    <p:sldId id="335" r:id="rId12"/>
    <p:sldId id="321" r:id="rId13"/>
    <p:sldId id="336" r:id="rId14"/>
    <p:sldId id="348" r:id="rId15"/>
    <p:sldId id="357" r:id="rId16"/>
    <p:sldId id="349" r:id="rId17"/>
    <p:sldId id="351" r:id="rId18"/>
    <p:sldId id="352" r:id="rId19"/>
    <p:sldId id="312" r:id="rId20"/>
    <p:sldId id="358" r:id="rId21"/>
  </p:sldIdLst>
  <p:sldSz cx="9144000" cy="6858000" type="screen4x3"/>
  <p:notesSz cx="6815138" cy="99314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CC"/>
    <a:srgbClr val="9999FF"/>
    <a:srgbClr val="A0C7CC"/>
    <a:srgbClr val="A59BCF"/>
    <a:srgbClr val="5644D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33" autoAdjust="0"/>
  </p:normalViewPr>
  <p:slideViewPr>
    <p:cSldViewPr>
      <p:cViewPr varScale="1">
        <p:scale>
          <a:sx n="107" d="100"/>
          <a:sy n="107" d="100"/>
        </p:scale>
        <p:origin x="-90"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55699337555128E-2"/>
          <c:y val="6.3404936940341688E-2"/>
          <c:w val="0.88610701976986261"/>
          <c:h val="0.82668112681936179"/>
        </c:manualLayout>
      </c:layout>
      <c:lineChart>
        <c:grouping val="standard"/>
        <c:ser>
          <c:idx val="0"/>
          <c:order val="0"/>
          <c:tx>
            <c:strRef>
              <c:f>Лист1!$A$2</c:f>
              <c:strCache>
                <c:ptCount val="1"/>
                <c:pt idx="0">
                  <c:v>Доля</c:v>
                </c:pt>
              </c:strCache>
            </c:strRef>
          </c:tx>
          <c:spPr>
            <a:ln w="34925"/>
          </c:spPr>
          <c:dLbls>
            <c:dLbl>
              <c:idx val="0"/>
              <c:layout>
                <c:manualLayout>
                  <c:x val="6.1704147077422025E-3"/>
                  <c:y val="3.6672905323264289E-2"/>
                </c:manualLayout>
              </c:layout>
              <c:showVal val="1"/>
            </c:dLbl>
            <c:dLbl>
              <c:idx val="2"/>
              <c:layout>
                <c:manualLayout>
                  <c:x val="0"/>
                  <c:y val="3.6672905323264289E-2"/>
                </c:manualLayout>
              </c:layout>
              <c:showVal val="1"/>
            </c:dLbl>
            <c:txPr>
              <a:bodyPr/>
              <a:lstStyle/>
              <a:p>
                <a:pPr>
                  <a:defRPr sz="1100" b="1" i="0" baseline="0"/>
                </a:pPr>
                <a:endParaRPr lang="ru-RU"/>
              </a:p>
            </c:txPr>
            <c:showVal val="1"/>
          </c:dLbls>
          <c:cat>
            <c:numRef>
              <c:f>Лист1!$B$1:$H$1</c:f>
              <c:numCache>
                <c:formatCode>General</c:formatCode>
                <c:ptCount val="7"/>
                <c:pt idx="0">
                  <c:v>2011</c:v>
                </c:pt>
                <c:pt idx="1">
                  <c:v>2012</c:v>
                </c:pt>
                <c:pt idx="2">
                  <c:v>2013</c:v>
                </c:pt>
                <c:pt idx="3">
                  <c:v>2014</c:v>
                </c:pt>
                <c:pt idx="4">
                  <c:v>2015</c:v>
                </c:pt>
                <c:pt idx="5">
                  <c:v>2016</c:v>
                </c:pt>
                <c:pt idx="6">
                  <c:v>2020</c:v>
                </c:pt>
              </c:numCache>
            </c:numRef>
          </c:cat>
          <c:val>
            <c:numRef>
              <c:f>Лист1!$B$2:$H$2</c:f>
              <c:numCache>
                <c:formatCode>General</c:formatCode>
                <c:ptCount val="7"/>
                <c:pt idx="0">
                  <c:v>22.5</c:v>
                </c:pt>
                <c:pt idx="1">
                  <c:v>27.5</c:v>
                </c:pt>
                <c:pt idx="2">
                  <c:v>42.5</c:v>
                </c:pt>
                <c:pt idx="3">
                  <c:v>50</c:v>
                </c:pt>
                <c:pt idx="4">
                  <c:v>58</c:v>
                </c:pt>
                <c:pt idx="5">
                  <c:v>67.8</c:v>
                </c:pt>
                <c:pt idx="6">
                  <c:v>77</c:v>
                </c:pt>
              </c:numCache>
            </c:numRef>
          </c:val>
        </c:ser>
        <c:marker val="1"/>
        <c:axId val="55521664"/>
        <c:axId val="55523200"/>
      </c:lineChart>
      <c:catAx>
        <c:axId val="55521664"/>
        <c:scaling>
          <c:orientation val="minMax"/>
        </c:scaling>
        <c:axPos val="b"/>
        <c:numFmt formatCode="General" sourceLinked="1"/>
        <c:tickLblPos val="nextTo"/>
        <c:txPr>
          <a:bodyPr/>
          <a:lstStyle/>
          <a:p>
            <a:pPr>
              <a:defRPr sz="900" b="1" i="0" baseline="0">
                <a:latin typeface="Arial" pitchFamily="34" charset="0"/>
                <a:cs typeface="Arial" pitchFamily="34" charset="0"/>
              </a:defRPr>
            </a:pPr>
            <a:endParaRPr lang="ru-RU"/>
          </a:p>
        </c:txPr>
        <c:crossAx val="55523200"/>
        <c:crosses val="autoZero"/>
        <c:auto val="1"/>
        <c:lblAlgn val="ctr"/>
        <c:lblOffset val="100"/>
      </c:catAx>
      <c:valAx>
        <c:axId val="55523200"/>
        <c:scaling>
          <c:orientation val="minMax"/>
        </c:scaling>
        <c:axPos val="l"/>
        <c:numFmt formatCode="General" sourceLinked="1"/>
        <c:tickLblPos val="nextTo"/>
        <c:txPr>
          <a:bodyPr/>
          <a:lstStyle/>
          <a:p>
            <a:pPr>
              <a:defRPr b="1" i="0" baseline="0"/>
            </a:pPr>
            <a:endParaRPr lang="ru-RU"/>
          </a:p>
        </c:txPr>
        <c:crossAx val="55521664"/>
        <c:crosses val="autoZero"/>
        <c:crossBetween val="between"/>
      </c:valAx>
      <c:spPr>
        <a:noFill/>
        <a:ln w="25400">
          <a:noFill/>
        </a:ln>
      </c:spPr>
    </c:plotArea>
    <c:plotVisOnly val="1"/>
    <c:dispBlanksAs val="gap"/>
  </c:chart>
  <c:spPr>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13D78-1428-40BB-AD4C-A514CD63B139}" type="doc">
      <dgm:prSet loTypeId="urn:microsoft.com/office/officeart/2005/8/layout/vList5" loCatId="list" qsTypeId="urn:microsoft.com/office/officeart/2005/8/quickstyle/simple1#4" qsCatId="simple" csTypeId="urn:microsoft.com/office/officeart/2005/8/colors/accent1_2#4" csCatId="accent1" phldr="1"/>
      <dgm:spPr/>
      <dgm:t>
        <a:bodyPr/>
        <a:lstStyle/>
        <a:p>
          <a:endParaRPr lang="ru-RU"/>
        </a:p>
      </dgm:t>
    </dgm:pt>
    <dgm:pt modelId="{78258904-6157-49DD-BEBC-85E507C9B0EF}">
      <dgm:prSet phldrT="[Текст]" custT="1"/>
      <dgm:spPr>
        <a:solidFill>
          <a:schemeClr val="accent5">
            <a:lumMod val="75000"/>
          </a:schemeClr>
        </a:solidFill>
        <a:ln>
          <a:solidFill>
            <a:schemeClr val="accent3">
              <a:lumMod val="75000"/>
            </a:schemeClr>
          </a:solidFill>
        </a:ln>
      </dgm:spPr>
      <dgm:t>
        <a:bodyPr/>
        <a:lstStyle/>
        <a:p>
          <a:r>
            <a:rPr lang="ru-RU" sz="1800" dirty="0" smtClean="0"/>
            <a:t>Порядок формирования перечня пилотных программ</a:t>
          </a:r>
          <a:endParaRPr lang="ru-RU" sz="1800" dirty="0"/>
        </a:p>
      </dgm:t>
    </dgm:pt>
    <dgm:pt modelId="{E6E27B21-106D-4949-86A9-6AC2B4B40783}" type="parTrans" cxnId="{8D60BE1F-F882-44A7-9427-964381F623ED}">
      <dgm:prSet/>
      <dgm:spPr/>
      <dgm:t>
        <a:bodyPr/>
        <a:lstStyle/>
        <a:p>
          <a:endParaRPr lang="ru-RU"/>
        </a:p>
      </dgm:t>
    </dgm:pt>
    <dgm:pt modelId="{FD6DAA11-D764-4D49-B90B-3A91B115D22D}" type="sibTrans" cxnId="{8D60BE1F-F882-44A7-9427-964381F623ED}">
      <dgm:prSet/>
      <dgm:spPr/>
      <dgm:t>
        <a:bodyPr/>
        <a:lstStyle/>
        <a:p>
          <a:endParaRPr lang="ru-RU"/>
        </a:p>
      </dgm:t>
    </dgm:pt>
    <dgm:pt modelId="{4C5F0023-6788-4388-B74D-10B70786A971}">
      <dgm:prSet phldrT="[Текст]" custT="1"/>
      <dgm:spPr/>
      <dgm:t>
        <a:bodyPr lIns="108000" rIns="72000"/>
        <a:lstStyle/>
        <a:p>
          <a:r>
            <a:rPr lang="ru-RU" sz="1400" dirty="0" smtClean="0"/>
            <a:t>Осуществляется в рамках деятельности Рабочей группы по развитию частно-государственного партнерства в инновационной сфере</a:t>
          </a:r>
          <a:endParaRPr lang="ru-RU" sz="1400" dirty="0"/>
        </a:p>
      </dgm:t>
    </dgm:pt>
    <dgm:pt modelId="{969D574F-3155-4359-B382-DA125E612F9F}" type="parTrans" cxnId="{A162D56F-C371-4036-9445-C349466F474E}">
      <dgm:prSet/>
      <dgm:spPr/>
      <dgm:t>
        <a:bodyPr/>
        <a:lstStyle/>
        <a:p>
          <a:endParaRPr lang="ru-RU"/>
        </a:p>
      </dgm:t>
    </dgm:pt>
    <dgm:pt modelId="{A768750C-0D3A-449B-9A00-B0E4EA11A95B}" type="sibTrans" cxnId="{A162D56F-C371-4036-9445-C349466F474E}">
      <dgm:prSet/>
      <dgm:spPr/>
      <dgm:t>
        <a:bodyPr/>
        <a:lstStyle/>
        <a:p>
          <a:endParaRPr lang="ru-RU"/>
        </a:p>
      </dgm:t>
    </dgm:pt>
    <dgm:pt modelId="{E7A55C93-8D9B-42EE-82BF-0F2E05A334EA}">
      <dgm:prSet phldrT="[Текст]" custT="1"/>
      <dgm:spPr>
        <a:solidFill>
          <a:schemeClr val="accent5">
            <a:lumMod val="75000"/>
          </a:schemeClr>
        </a:solidFill>
        <a:ln>
          <a:solidFill>
            <a:schemeClr val="accent3">
              <a:lumMod val="75000"/>
            </a:schemeClr>
          </a:solidFill>
        </a:ln>
      </dgm:spPr>
      <dgm:t>
        <a:bodyPr/>
        <a:lstStyle/>
        <a:p>
          <a:r>
            <a:rPr lang="ru-RU" sz="1800" dirty="0" smtClean="0"/>
            <a:t>Критерии отбора программ развития кластеров</a:t>
          </a:r>
          <a:endParaRPr lang="ru-RU" sz="1800" dirty="0"/>
        </a:p>
      </dgm:t>
    </dgm:pt>
    <dgm:pt modelId="{349EDD67-EEEA-4A07-A77D-2E864FC14E39}" type="parTrans" cxnId="{C5E5202A-6116-42A6-B9A5-D08862AC7E07}">
      <dgm:prSet/>
      <dgm:spPr/>
      <dgm:t>
        <a:bodyPr/>
        <a:lstStyle/>
        <a:p>
          <a:endParaRPr lang="ru-RU"/>
        </a:p>
      </dgm:t>
    </dgm:pt>
    <dgm:pt modelId="{CF9F0E56-F03B-42F5-B227-CD8FC3ABF388}" type="sibTrans" cxnId="{C5E5202A-6116-42A6-B9A5-D08862AC7E07}">
      <dgm:prSet/>
      <dgm:spPr/>
      <dgm:t>
        <a:bodyPr/>
        <a:lstStyle/>
        <a:p>
          <a:endParaRPr lang="ru-RU"/>
        </a:p>
      </dgm:t>
    </dgm:pt>
    <dgm:pt modelId="{D5380306-023B-4ECC-B529-5822E1D4064B}">
      <dgm:prSet phldrT="[Текст]" custT="1"/>
      <dgm:spPr/>
      <dgm:t>
        <a:bodyPr lIns="108000" rIns="72000"/>
        <a:lstStyle/>
        <a:p>
          <a:r>
            <a:rPr lang="ru-RU" sz="1400" dirty="0" smtClean="0"/>
            <a:t>Научно-технологический и образовательный потенциал кластера</a:t>
          </a:r>
          <a:endParaRPr lang="ru-RU" sz="1400" dirty="0"/>
        </a:p>
      </dgm:t>
    </dgm:pt>
    <dgm:pt modelId="{985BBC1F-0A46-4DE6-86D9-40122BAD971E}" type="parTrans" cxnId="{8A9D6680-00F8-4C14-B987-6C68A96664F1}">
      <dgm:prSet/>
      <dgm:spPr/>
      <dgm:t>
        <a:bodyPr/>
        <a:lstStyle/>
        <a:p>
          <a:endParaRPr lang="ru-RU"/>
        </a:p>
      </dgm:t>
    </dgm:pt>
    <dgm:pt modelId="{387B6D68-26B6-45B6-82FE-D33464A58DC4}" type="sibTrans" cxnId="{8A9D6680-00F8-4C14-B987-6C68A96664F1}">
      <dgm:prSet/>
      <dgm:spPr/>
      <dgm:t>
        <a:bodyPr/>
        <a:lstStyle/>
        <a:p>
          <a:endParaRPr lang="ru-RU"/>
        </a:p>
      </dgm:t>
    </dgm:pt>
    <dgm:pt modelId="{2F7DE4EF-5F3F-485E-B5E2-B2B021C06138}">
      <dgm:prSet phldrT="[Текст]" custT="1"/>
      <dgm:spPr/>
      <dgm:t>
        <a:bodyPr lIns="108000" rIns="72000"/>
        <a:lstStyle/>
        <a:p>
          <a:r>
            <a:rPr lang="ru-RU" sz="1400" dirty="0" smtClean="0"/>
            <a:t>Качество жизни и уровень развития транспортной, энергетической, инженерной, жилищной и социальной инфраструктуры территории базирования кластера</a:t>
          </a:r>
          <a:endParaRPr lang="ru-RU" sz="1400" dirty="0"/>
        </a:p>
      </dgm:t>
    </dgm:pt>
    <dgm:pt modelId="{2969D138-964C-4B10-8D10-4D0A2FB4AAEC}" type="parTrans" cxnId="{03D423B7-A048-48BF-A89E-EBEC108E2088}">
      <dgm:prSet/>
      <dgm:spPr/>
      <dgm:t>
        <a:bodyPr/>
        <a:lstStyle/>
        <a:p>
          <a:endParaRPr lang="ru-RU"/>
        </a:p>
      </dgm:t>
    </dgm:pt>
    <dgm:pt modelId="{3E05D76F-2E72-4A68-BF70-8FEB3E7EF991}" type="sibTrans" cxnId="{03D423B7-A048-48BF-A89E-EBEC108E2088}">
      <dgm:prSet/>
      <dgm:spPr/>
      <dgm:t>
        <a:bodyPr/>
        <a:lstStyle/>
        <a:p>
          <a:endParaRPr lang="ru-RU"/>
        </a:p>
      </dgm:t>
    </dgm:pt>
    <dgm:pt modelId="{5D5200F9-10EF-418D-B123-DAB087CFFA98}">
      <dgm:prSet phldrT="[Текст]" custT="1"/>
      <dgm:spPr>
        <a:solidFill>
          <a:schemeClr val="accent5">
            <a:lumMod val="75000"/>
          </a:schemeClr>
        </a:solidFill>
        <a:ln>
          <a:solidFill>
            <a:schemeClr val="accent3">
              <a:lumMod val="75000"/>
            </a:schemeClr>
          </a:solidFill>
        </a:ln>
      </dgm:spPr>
      <dgm:t>
        <a:bodyPr/>
        <a:lstStyle/>
        <a:p>
          <a:r>
            <a:rPr lang="ru-RU" sz="1800" dirty="0" smtClean="0"/>
            <a:t>Методические материалы по разработке программы</a:t>
          </a:r>
          <a:endParaRPr lang="ru-RU" sz="1800" dirty="0"/>
        </a:p>
      </dgm:t>
    </dgm:pt>
    <dgm:pt modelId="{A3B6F9D2-D741-411C-8E5D-6176686C2400}" type="parTrans" cxnId="{224A093D-2F52-4F03-B6C6-3F08DC10D054}">
      <dgm:prSet/>
      <dgm:spPr/>
      <dgm:t>
        <a:bodyPr/>
        <a:lstStyle/>
        <a:p>
          <a:endParaRPr lang="ru-RU"/>
        </a:p>
      </dgm:t>
    </dgm:pt>
    <dgm:pt modelId="{8AF7E489-D871-4DF1-8E00-C2C7961E6273}" type="sibTrans" cxnId="{224A093D-2F52-4F03-B6C6-3F08DC10D054}">
      <dgm:prSet/>
      <dgm:spPr/>
      <dgm:t>
        <a:bodyPr/>
        <a:lstStyle/>
        <a:p>
          <a:endParaRPr lang="ru-RU"/>
        </a:p>
      </dgm:t>
    </dgm:pt>
    <dgm:pt modelId="{E5E44B4A-5F3B-4BF9-9A7B-80C3C7DC9E16}">
      <dgm:prSet phldrT="[Текст]" custT="1"/>
      <dgm:spPr/>
      <dgm:t>
        <a:bodyPr lIns="108000" rIns="72000"/>
        <a:lstStyle/>
        <a:p>
          <a:r>
            <a:rPr lang="ru-RU" sz="1400" dirty="0" smtClean="0"/>
            <a:t>Программа носит рамочный характер</a:t>
          </a:r>
          <a:endParaRPr lang="ru-RU" sz="1400" dirty="0"/>
        </a:p>
      </dgm:t>
    </dgm:pt>
    <dgm:pt modelId="{208B7217-BD3D-48A5-9870-EF3362B70FE3}" type="parTrans" cxnId="{E4AA702D-9B3B-4FA3-BB04-AABB54851E7D}">
      <dgm:prSet/>
      <dgm:spPr/>
      <dgm:t>
        <a:bodyPr/>
        <a:lstStyle/>
        <a:p>
          <a:endParaRPr lang="ru-RU"/>
        </a:p>
      </dgm:t>
    </dgm:pt>
    <dgm:pt modelId="{FECCA9BC-B01C-431D-92A3-C2BC15CA058D}" type="sibTrans" cxnId="{E4AA702D-9B3B-4FA3-BB04-AABB54851E7D}">
      <dgm:prSet/>
      <dgm:spPr/>
      <dgm:t>
        <a:bodyPr/>
        <a:lstStyle/>
        <a:p>
          <a:endParaRPr lang="ru-RU"/>
        </a:p>
      </dgm:t>
    </dgm:pt>
    <dgm:pt modelId="{F6B03690-250A-4B5A-902F-9E21C7C9D414}">
      <dgm:prSet phldrT="[Текст]" custT="1"/>
      <dgm:spPr/>
      <dgm:t>
        <a:bodyPr lIns="108000" rIns="72000"/>
        <a:lstStyle/>
        <a:p>
          <a:r>
            <a:rPr lang="ru-RU" sz="1400" dirty="0" smtClean="0"/>
            <a:t>Программа содержит описание важнейших инвестиционных проектов развития кластера</a:t>
          </a:r>
          <a:endParaRPr lang="ru-RU" sz="1400" dirty="0"/>
        </a:p>
      </dgm:t>
    </dgm:pt>
    <dgm:pt modelId="{69E11980-AC7D-4750-B44A-73802216B212}" type="parTrans" cxnId="{B83B6F94-25A3-424E-9721-D6FC9594DFFB}">
      <dgm:prSet/>
      <dgm:spPr/>
      <dgm:t>
        <a:bodyPr/>
        <a:lstStyle/>
        <a:p>
          <a:endParaRPr lang="ru-RU"/>
        </a:p>
      </dgm:t>
    </dgm:pt>
    <dgm:pt modelId="{CDDB4945-650D-408E-B05B-2CE031D50D6D}" type="sibTrans" cxnId="{B83B6F94-25A3-424E-9721-D6FC9594DFFB}">
      <dgm:prSet/>
      <dgm:spPr/>
      <dgm:t>
        <a:bodyPr/>
        <a:lstStyle/>
        <a:p>
          <a:endParaRPr lang="ru-RU"/>
        </a:p>
      </dgm:t>
    </dgm:pt>
    <dgm:pt modelId="{64A76795-C984-405E-A256-B342E4AC4B70}">
      <dgm:prSet custT="1"/>
      <dgm:spPr>
        <a:solidFill>
          <a:schemeClr val="accent5">
            <a:lumMod val="75000"/>
          </a:schemeClr>
        </a:solidFill>
        <a:ln>
          <a:solidFill>
            <a:schemeClr val="accent3">
              <a:lumMod val="75000"/>
            </a:schemeClr>
          </a:solidFill>
        </a:ln>
      </dgm:spPr>
      <dgm:t>
        <a:bodyPr/>
        <a:lstStyle/>
        <a:p>
          <a:r>
            <a:rPr lang="ru-RU" sz="1800" dirty="0" smtClean="0"/>
            <a:t>Порядок предоставления субсидий из бюджета РФ</a:t>
          </a:r>
          <a:endParaRPr lang="ru-RU" sz="1800" dirty="0"/>
        </a:p>
      </dgm:t>
    </dgm:pt>
    <dgm:pt modelId="{9EA51685-2CE5-407E-9C23-FB5DB23B299C}" type="parTrans" cxnId="{6B2CB0C8-FD83-4BB4-9BC8-4596CB3872A7}">
      <dgm:prSet/>
      <dgm:spPr/>
      <dgm:t>
        <a:bodyPr/>
        <a:lstStyle/>
        <a:p>
          <a:endParaRPr lang="ru-RU"/>
        </a:p>
      </dgm:t>
    </dgm:pt>
    <dgm:pt modelId="{0AD9D3B0-18C8-4D64-9183-09F24223949D}" type="sibTrans" cxnId="{6B2CB0C8-FD83-4BB4-9BC8-4596CB3872A7}">
      <dgm:prSet/>
      <dgm:spPr/>
      <dgm:t>
        <a:bodyPr/>
        <a:lstStyle/>
        <a:p>
          <a:endParaRPr lang="ru-RU"/>
        </a:p>
      </dgm:t>
    </dgm:pt>
    <dgm:pt modelId="{3F70F9B0-7310-4B2E-92B0-EA6FBD026F6C}">
      <dgm:prSet custT="1"/>
      <dgm:spPr/>
      <dgm:t>
        <a:bodyPr lIns="108000" rIns="72000"/>
        <a:lstStyle/>
        <a:p>
          <a:r>
            <a:rPr lang="ru-RU" sz="1400" dirty="0" smtClean="0"/>
            <a:t>Кластеры, прошедшие конкурсный отбор в перечень, подают отдельные заявки на предоставление субсидии</a:t>
          </a:r>
          <a:endParaRPr lang="ru-RU" sz="1400" dirty="0"/>
        </a:p>
      </dgm:t>
    </dgm:pt>
    <dgm:pt modelId="{C9BE6306-6856-481D-BD24-346E20B7C6FD}" type="parTrans" cxnId="{EF7F5CED-BCD0-4E55-A90D-0A527BE9E314}">
      <dgm:prSet/>
      <dgm:spPr/>
      <dgm:t>
        <a:bodyPr/>
        <a:lstStyle/>
        <a:p>
          <a:endParaRPr lang="ru-RU"/>
        </a:p>
      </dgm:t>
    </dgm:pt>
    <dgm:pt modelId="{3C84D181-7BAE-4C0C-BAF3-FD8C35291367}" type="sibTrans" cxnId="{EF7F5CED-BCD0-4E55-A90D-0A527BE9E314}">
      <dgm:prSet/>
      <dgm:spPr/>
      <dgm:t>
        <a:bodyPr/>
        <a:lstStyle/>
        <a:p>
          <a:endParaRPr lang="ru-RU"/>
        </a:p>
      </dgm:t>
    </dgm:pt>
    <dgm:pt modelId="{D38CAF54-4493-405B-A8FC-84177CEFA9B9}">
      <dgm:prSet phldrT="[Текст]" custT="1"/>
      <dgm:spPr/>
      <dgm:t>
        <a:bodyPr lIns="108000" rIns="72000"/>
        <a:lstStyle/>
        <a:p>
          <a:r>
            <a:rPr lang="ru-RU" sz="1400" dirty="0" smtClean="0"/>
            <a:t>Предусматривается сбор проектов программ развития кластеров</a:t>
          </a:r>
          <a:endParaRPr lang="ru-RU" sz="1400" dirty="0"/>
        </a:p>
      </dgm:t>
    </dgm:pt>
    <dgm:pt modelId="{0FD6252F-2D79-43FA-AC62-9EF9B7F3F533}" type="parTrans" cxnId="{20F2C160-2B37-43B0-BB13-301292915D3F}">
      <dgm:prSet/>
      <dgm:spPr/>
      <dgm:t>
        <a:bodyPr/>
        <a:lstStyle/>
        <a:p>
          <a:endParaRPr lang="ru-RU"/>
        </a:p>
      </dgm:t>
    </dgm:pt>
    <dgm:pt modelId="{55D82220-899D-45EA-BC44-7BEC92264A4F}" type="sibTrans" cxnId="{20F2C160-2B37-43B0-BB13-301292915D3F}">
      <dgm:prSet/>
      <dgm:spPr/>
      <dgm:t>
        <a:bodyPr/>
        <a:lstStyle/>
        <a:p>
          <a:endParaRPr lang="ru-RU"/>
        </a:p>
      </dgm:t>
    </dgm:pt>
    <dgm:pt modelId="{D2553FCA-724E-4DC2-9037-0AEDDD3E84D4}">
      <dgm:prSet phldrT="[Текст]" custT="1"/>
      <dgm:spPr/>
      <dgm:t>
        <a:bodyPr lIns="108000" rIns="72000"/>
        <a:lstStyle/>
        <a:p>
          <a:r>
            <a:rPr lang="ru-RU" sz="1400" dirty="0" smtClean="0"/>
            <a:t>Предполагает оценку проектов программ членами Рабочей группы и др. экспертами</a:t>
          </a:r>
          <a:endParaRPr lang="ru-RU" sz="1400" dirty="0"/>
        </a:p>
      </dgm:t>
    </dgm:pt>
    <dgm:pt modelId="{F7AA1A33-76A5-4D64-B258-1F374163AF1C}" type="parTrans" cxnId="{38E0BF4A-6330-4001-A683-FDDFA361D1C0}">
      <dgm:prSet/>
      <dgm:spPr/>
      <dgm:t>
        <a:bodyPr/>
        <a:lstStyle/>
        <a:p>
          <a:endParaRPr lang="ru-RU"/>
        </a:p>
      </dgm:t>
    </dgm:pt>
    <dgm:pt modelId="{D20FB167-D744-4B5D-B069-13FC3F871882}" type="sibTrans" cxnId="{38E0BF4A-6330-4001-A683-FDDFA361D1C0}">
      <dgm:prSet/>
      <dgm:spPr/>
      <dgm:t>
        <a:bodyPr/>
        <a:lstStyle/>
        <a:p>
          <a:endParaRPr lang="ru-RU"/>
        </a:p>
      </dgm:t>
    </dgm:pt>
    <dgm:pt modelId="{6C896108-D535-4EC2-8F37-CF77DE25FA88}">
      <dgm:prSet custT="1"/>
      <dgm:spPr/>
      <dgm:t>
        <a:bodyPr lIns="108000" rIns="72000"/>
        <a:lstStyle/>
        <a:p>
          <a:r>
            <a:rPr lang="ru-RU" sz="1400" dirty="0" smtClean="0"/>
            <a:t>Производственный потенциал кластера</a:t>
          </a:r>
          <a:endParaRPr lang="ru-RU" sz="1400" dirty="0"/>
        </a:p>
      </dgm:t>
    </dgm:pt>
    <dgm:pt modelId="{786AD517-5874-479B-A065-1BC0F6400D3D}" type="parTrans" cxnId="{192F5CA5-FB73-467C-81C2-7BB7C9ECC6B1}">
      <dgm:prSet/>
      <dgm:spPr/>
      <dgm:t>
        <a:bodyPr/>
        <a:lstStyle/>
        <a:p>
          <a:endParaRPr lang="ru-RU"/>
        </a:p>
      </dgm:t>
    </dgm:pt>
    <dgm:pt modelId="{4E257D9B-F50A-44E4-8878-EEB7134C90B8}" type="sibTrans" cxnId="{192F5CA5-FB73-467C-81C2-7BB7C9ECC6B1}">
      <dgm:prSet/>
      <dgm:spPr/>
      <dgm:t>
        <a:bodyPr/>
        <a:lstStyle/>
        <a:p>
          <a:endParaRPr lang="ru-RU"/>
        </a:p>
      </dgm:t>
    </dgm:pt>
    <dgm:pt modelId="{3001A228-3ACD-4816-BA7C-9ABEA32E494E}">
      <dgm:prSet custT="1"/>
      <dgm:spPr/>
      <dgm:t>
        <a:bodyPr lIns="108000" rIns="72000"/>
        <a:lstStyle/>
        <a:p>
          <a:r>
            <a:rPr lang="ru-RU" sz="1400" dirty="0" smtClean="0"/>
            <a:t>Уровень организационного развития кластера</a:t>
          </a:r>
          <a:endParaRPr lang="ru-RU" sz="1400" dirty="0"/>
        </a:p>
      </dgm:t>
    </dgm:pt>
    <dgm:pt modelId="{28F20692-EAE8-4833-8C4D-A2E91CE410A4}" type="parTrans" cxnId="{5DCE7733-7787-40F9-B40D-16E6F2684B08}">
      <dgm:prSet/>
      <dgm:spPr/>
      <dgm:t>
        <a:bodyPr/>
        <a:lstStyle/>
        <a:p>
          <a:endParaRPr lang="ru-RU"/>
        </a:p>
      </dgm:t>
    </dgm:pt>
    <dgm:pt modelId="{AE33D5FB-543B-48A7-8F45-6DEA0282D4D9}" type="sibTrans" cxnId="{5DCE7733-7787-40F9-B40D-16E6F2684B08}">
      <dgm:prSet/>
      <dgm:spPr/>
      <dgm:t>
        <a:bodyPr/>
        <a:lstStyle/>
        <a:p>
          <a:endParaRPr lang="ru-RU"/>
        </a:p>
      </dgm:t>
    </dgm:pt>
    <dgm:pt modelId="{FBF1DBCF-C1D9-4769-A557-4B2FB669D7EC}">
      <dgm:prSet custT="1"/>
      <dgm:spPr/>
      <dgm:t>
        <a:bodyPr lIns="108000" rIns="72000"/>
        <a:lstStyle/>
        <a:p>
          <a:r>
            <a:rPr lang="ru-RU" sz="1400" dirty="0" smtClean="0"/>
            <a:t>Оценка текущего уровня, перспектив развития, проработанности мер</a:t>
          </a:r>
          <a:endParaRPr lang="ru-RU" sz="1400" dirty="0"/>
        </a:p>
      </dgm:t>
    </dgm:pt>
    <dgm:pt modelId="{820202FC-8993-4454-8C3C-8489DA1E3FEE}" type="parTrans" cxnId="{2173D23A-6B8B-4307-9FD4-A4983F818EDA}">
      <dgm:prSet/>
      <dgm:spPr/>
      <dgm:t>
        <a:bodyPr/>
        <a:lstStyle/>
        <a:p>
          <a:endParaRPr lang="ru-RU"/>
        </a:p>
      </dgm:t>
    </dgm:pt>
    <dgm:pt modelId="{547827D8-7C33-4019-A32C-FC479E91A346}" type="sibTrans" cxnId="{2173D23A-6B8B-4307-9FD4-A4983F818EDA}">
      <dgm:prSet/>
      <dgm:spPr/>
      <dgm:t>
        <a:bodyPr/>
        <a:lstStyle/>
        <a:p>
          <a:endParaRPr lang="ru-RU"/>
        </a:p>
      </dgm:t>
    </dgm:pt>
    <dgm:pt modelId="{1532BD82-E11B-4296-AC19-E45C23D4384F}">
      <dgm:prSet custT="1"/>
      <dgm:spPr/>
      <dgm:t>
        <a:bodyPr lIns="108000" rIns="72000"/>
        <a:lstStyle/>
        <a:p>
          <a:r>
            <a:rPr lang="ru-RU" sz="1400" dirty="0" smtClean="0"/>
            <a:t>Равнозначность критериев</a:t>
          </a:r>
          <a:endParaRPr lang="ru-RU" sz="1400" dirty="0"/>
        </a:p>
      </dgm:t>
    </dgm:pt>
    <dgm:pt modelId="{982D9F89-ED35-4146-A6F1-69D358F2CAEB}" type="parTrans" cxnId="{6B399785-9F48-4D0C-9B57-477B08FD42D6}">
      <dgm:prSet/>
      <dgm:spPr/>
      <dgm:t>
        <a:bodyPr/>
        <a:lstStyle/>
        <a:p>
          <a:endParaRPr lang="ru-RU"/>
        </a:p>
      </dgm:t>
    </dgm:pt>
    <dgm:pt modelId="{08B48958-3F5B-4D1B-914E-985157205564}" type="sibTrans" cxnId="{6B399785-9F48-4D0C-9B57-477B08FD42D6}">
      <dgm:prSet/>
      <dgm:spPr/>
      <dgm:t>
        <a:bodyPr/>
        <a:lstStyle/>
        <a:p>
          <a:endParaRPr lang="ru-RU"/>
        </a:p>
      </dgm:t>
    </dgm:pt>
    <dgm:pt modelId="{A328DC47-F2FB-4160-AE4D-CADFE129A7D5}">
      <dgm:prSet custT="1"/>
      <dgm:spPr/>
      <dgm:t>
        <a:bodyPr lIns="108000" rIns="72000"/>
        <a:lstStyle/>
        <a:p>
          <a:r>
            <a:rPr lang="ru-RU" sz="1400" dirty="0" smtClean="0"/>
            <a:t>Экспертная оценка по каждому из критериев</a:t>
          </a:r>
          <a:endParaRPr lang="ru-RU" sz="1400" dirty="0"/>
        </a:p>
      </dgm:t>
    </dgm:pt>
    <dgm:pt modelId="{8ABB97F7-BB6C-429D-9BD5-622B4078FB26}" type="parTrans" cxnId="{CD1F4637-E2AD-4D45-A25F-02A904F5B957}">
      <dgm:prSet/>
      <dgm:spPr/>
      <dgm:t>
        <a:bodyPr/>
        <a:lstStyle/>
        <a:p>
          <a:endParaRPr lang="ru-RU"/>
        </a:p>
      </dgm:t>
    </dgm:pt>
    <dgm:pt modelId="{B499E1F1-35CF-4C95-A72E-EFFDD8319670}" type="sibTrans" cxnId="{CD1F4637-E2AD-4D45-A25F-02A904F5B957}">
      <dgm:prSet/>
      <dgm:spPr/>
      <dgm:t>
        <a:bodyPr/>
        <a:lstStyle/>
        <a:p>
          <a:endParaRPr lang="ru-RU"/>
        </a:p>
      </dgm:t>
    </dgm:pt>
    <dgm:pt modelId="{72A9EE43-1C10-4FBD-9254-92CFB18234EC}">
      <dgm:prSet phldrT="[Текст]" custT="1"/>
      <dgm:spPr/>
      <dgm:t>
        <a:bodyPr lIns="108000" rIns="72000"/>
        <a:lstStyle/>
        <a:p>
          <a:r>
            <a:rPr lang="ru-RU" sz="1400" dirty="0" smtClean="0"/>
            <a:t>Предусматривается создание органов управления и специализированной организации развития кластера</a:t>
          </a:r>
          <a:endParaRPr lang="ru-RU" sz="1400" dirty="0"/>
        </a:p>
      </dgm:t>
    </dgm:pt>
    <dgm:pt modelId="{DCDFDC5A-65CA-4BB1-8A06-9A1E7E54FFB7}" type="parTrans" cxnId="{3E5B94EA-BA08-4F5D-B45B-80BA0352C476}">
      <dgm:prSet/>
      <dgm:spPr/>
      <dgm:t>
        <a:bodyPr/>
        <a:lstStyle/>
        <a:p>
          <a:endParaRPr lang="ru-RU"/>
        </a:p>
      </dgm:t>
    </dgm:pt>
    <dgm:pt modelId="{B3F89D9E-2978-45B2-9FD5-4DD09172CE76}" type="sibTrans" cxnId="{3E5B94EA-BA08-4F5D-B45B-80BA0352C476}">
      <dgm:prSet/>
      <dgm:spPr/>
      <dgm:t>
        <a:bodyPr/>
        <a:lstStyle/>
        <a:p>
          <a:endParaRPr lang="ru-RU"/>
        </a:p>
      </dgm:t>
    </dgm:pt>
    <dgm:pt modelId="{1EB0CB37-69E5-4C4E-B236-F029B4AEAC26}">
      <dgm:prSet custT="1"/>
      <dgm:spPr/>
      <dgm:t>
        <a:bodyPr lIns="108000" rIns="72000"/>
        <a:lstStyle/>
        <a:p>
          <a:r>
            <a:rPr lang="ru-RU" sz="1400" dirty="0" smtClean="0"/>
            <a:t>Заявитель – субъект РФ, в котором расположен кластер</a:t>
          </a:r>
          <a:endParaRPr lang="ru-RU" sz="1400" dirty="0"/>
        </a:p>
      </dgm:t>
    </dgm:pt>
    <dgm:pt modelId="{36965ECC-0F62-421A-9CC1-39ADAD5FFD18}" type="parTrans" cxnId="{E91CE788-A15C-46A2-A553-A0C15CA507C1}">
      <dgm:prSet/>
      <dgm:spPr/>
      <dgm:t>
        <a:bodyPr/>
        <a:lstStyle/>
        <a:p>
          <a:endParaRPr lang="ru-RU"/>
        </a:p>
      </dgm:t>
    </dgm:pt>
    <dgm:pt modelId="{3B8CB794-56CB-4933-A774-87C88CB572AB}" type="sibTrans" cxnId="{E91CE788-A15C-46A2-A553-A0C15CA507C1}">
      <dgm:prSet/>
      <dgm:spPr/>
      <dgm:t>
        <a:bodyPr/>
        <a:lstStyle/>
        <a:p>
          <a:endParaRPr lang="ru-RU"/>
        </a:p>
      </dgm:t>
    </dgm:pt>
    <dgm:pt modelId="{BFAC60E6-BF61-45DC-B12B-62311EFAE420}">
      <dgm:prSet custT="1"/>
      <dgm:spPr/>
      <dgm:t>
        <a:bodyPr lIns="108000" rIns="72000"/>
        <a:lstStyle/>
        <a:p>
          <a:r>
            <a:rPr lang="ru-RU" sz="1400" dirty="0" smtClean="0"/>
            <a:t>Основное направление государственной поддержки – развитие инфраструктуры</a:t>
          </a:r>
          <a:endParaRPr lang="ru-RU" sz="1400" dirty="0"/>
        </a:p>
      </dgm:t>
    </dgm:pt>
    <dgm:pt modelId="{ADF30870-6C55-428E-A616-E9BA57FAD8CB}" type="parTrans" cxnId="{B376DF3D-497D-4CDB-BD25-91BA47FD126E}">
      <dgm:prSet/>
      <dgm:spPr/>
      <dgm:t>
        <a:bodyPr/>
        <a:lstStyle/>
        <a:p>
          <a:endParaRPr lang="ru-RU"/>
        </a:p>
      </dgm:t>
    </dgm:pt>
    <dgm:pt modelId="{0F39E1FF-DFEB-48A1-A60B-249E89E892B6}" type="sibTrans" cxnId="{B376DF3D-497D-4CDB-BD25-91BA47FD126E}">
      <dgm:prSet/>
      <dgm:spPr/>
      <dgm:t>
        <a:bodyPr/>
        <a:lstStyle/>
        <a:p>
          <a:endParaRPr lang="ru-RU"/>
        </a:p>
      </dgm:t>
    </dgm:pt>
    <dgm:pt modelId="{F7436514-5221-42BC-8250-9E11BF095979}">
      <dgm:prSet custT="1"/>
      <dgm:spPr/>
      <dgm:t>
        <a:bodyPr lIns="108000" rIns="72000"/>
        <a:lstStyle/>
        <a:p>
          <a:r>
            <a:rPr lang="ru-RU" sz="1400" dirty="0" smtClean="0"/>
            <a:t>Дифференцированные объемы поддержки различных кластеров</a:t>
          </a:r>
          <a:endParaRPr lang="ru-RU" sz="1400" dirty="0"/>
        </a:p>
      </dgm:t>
    </dgm:pt>
    <dgm:pt modelId="{5B259696-E0D1-4A5C-9B18-050CADCDCDEF}" type="parTrans" cxnId="{877A4F4E-FDD9-4FD3-910E-E0D7957D5265}">
      <dgm:prSet/>
      <dgm:spPr/>
      <dgm:t>
        <a:bodyPr/>
        <a:lstStyle/>
        <a:p>
          <a:endParaRPr lang="ru-RU"/>
        </a:p>
      </dgm:t>
    </dgm:pt>
    <dgm:pt modelId="{EC47DCB2-6963-42BC-915D-122463FAA1C5}" type="sibTrans" cxnId="{877A4F4E-FDD9-4FD3-910E-E0D7957D5265}">
      <dgm:prSet/>
      <dgm:spPr/>
      <dgm:t>
        <a:bodyPr/>
        <a:lstStyle/>
        <a:p>
          <a:endParaRPr lang="ru-RU"/>
        </a:p>
      </dgm:t>
    </dgm:pt>
    <dgm:pt modelId="{B5A5A4F1-A6E2-4F0F-8E09-368143052E2C}">
      <dgm:prSet phldrT="[Текст]" custT="1"/>
      <dgm:spPr/>
      <dgm:t>
        <a:bodyPr lIns="108000" rIns="72000"/>
        <a:lstStyle/>
        <a:p>
          <a:r>
            <a:rPr lang="ru-RU" sz="1400" smtClean="0"/>
            <a:t>Срок – май 2012 года</a:t>
          </a:r>
          <a:endParaRPr lang="ru-RU" sz="1400" dirty="0"/>
        </a:p>
      </dgm:t>
    </dgm:pt>
    <dgm:pt modelId="{0CAA4E81-5B92-40F0-8C1A-A69CCE9709C3}" type="sibTrans" cxnId="{0336A28D-7FE7-4AD5-84E4-69C64C692684}">
      <dgm:prSet/>
      <dgm:spPr/>
      <dgm:t>
        <a:bodyPr/>
        <a:lstStyle/>
        <a:p>
          <a:endParaRPr lang="ru-RU"/>
        </a:p>
      </dgm:t>
    </dgm:pt>
    <dgm:pt modelId="{E90E1E98-7232-4B5A-94E9-73369D60BA23}" type="parTrans" cxnId="{0336A28D-7FE7-4AD5-84E4-69C64C692684}">
      <dgm:prSet/>
      <dgm:spPr/>
      <dgm:t>
        <a:bodyPr/>
        <a:lstStyle/>
        <a:p>
          <a:endParaRPr lang="ru-RU"/>
        </a:p>
      </dgm:t>
    </dgm:pt>
    <dgm:pt modelId="{76A9F275-14C1-44F4-A2E7-ADF27711529C}" type="pres">
      <dgm:prSet presAssocID="{90A13D78-1428-40BB-AD4C-A514CD63B139}" presName="Name0" presStyleCnt="0">
        <dgm:presLayoutVars>
          <dgm:dir/>
          <dgm:animLvl val="lvl"/>
          <dgm:resizeHandles val="exact"/>
        </dgm:presLayoutVars>
      </dgm:prSet>
      <dgm:spPr/>
      <dgm:t>
        <a:bodyPr/>
        <a:lstStyle/>
        <a:p>
          <a:endParaRPr lang="ru-RU"/>
        </a:p>
      </dgm:t>
    </dgm:pt>
    <dgm:pt modelId="{6F92FDD6-B681-42BF-87E1-7547F5FF8B1F}" type="pres">
      <dgm:prSet presAssocID="{78258904-6157-49DD-BEBC-85E507C9B0EF}" presName="linNode" presStyleCnt="0"/>
      <dgm:spPr/>
    </dgm:pt>
    <dgm:pt modelId="{D41D2BC6-BE1F-477A-A668-B01F20669C36}" type="pres">
      <dgm:prSet presAssocID="{78258904-6157-49DD-BEBC-85E507C9B0EF}" presName="parentText" presStyleLbl="node1" presStyleIdx="0" presStyleCnt="4" custScaleX="72933" custScaleY="138083" custLinFactNeighborX="-5070">
        <dgm:presLayoutVars>
          <dgm:chMax val="1"/>
          <dgm:bulletEnabled val="1"/>
        </dgm:presLayoutVars>
      </dgm:prSet>
      <dgm:spPr/>
      <dgm:t>
        <a:bodyPr/>
        <a:lstStyle/>
        <a:p>
          <a:endParaRPr lang="ru-RU"/>
        </a:p>
      </dgm:t>
    </dgm:pt>
    <dgm:pt modelId="{CC61A042-57AA-4212-B2DD-7F529265BE15}" type="pres">
      <dgm:prSet presAssocID="{78258904-6157-49DD-BEBC-85E507C9B0EF}" presName="descendantText" presStyleLbl="alignAccFollowNode1" presStyleIdx="0" presStyleCnt="4" custScaleX="116890" custScaleY="167112">
        <dgm:presLayoutVars>
          <dgm:bulletEnabled val="1"/>
        </dgm:presLayoutVars>
      </dgm:prSet>
      <dgm:spPr/>
      <dgm:t>
        <a:bodyPr/>
        <a:lstStyle/>
        <a:p>
          <a:endParaRPr lang="ru-RU"/>
        </a:p>
      </dgm:t>
    </dgm:pt>
    <dgm:pt modelId="{A61D52EE-A168-4D39-99B6-4CA0D0320717}" type="pres">
      <dgm:prSet presAssocID="{FD6DAA11-D764-4D49-B90B-3A91B115D22D}" presName="sp" presStyleCnt="0"/>
      <dgm:spPr/>
    </dgm:pt>
    <dgm:pt modelId="{28D726CC-3909-4344-87EC-647369A9E576}" type="pres">
      <dgm:prSet presAssocID="{E7A55C93-8D9B-42EE-82BF-0F2E05A334EA}" presName="linNode" presStyleCnt="0"/>
      <dgm:spPr/>
    </dgm:pt>
    <dgm:pt modelId="{F984DE7D-E897-45A5-BAB8-07AB48A44FBC}" type="pres">
      <dgm:prSet presAssocID="{E7A55C93-8D9B-42EE-82BF-0F2E05A334EA}" presName="parentText" presStyleLbl="node1" presStyleIdx="1" presStyleCnt="4" custScaleX="72933" custScaleY="173186" custLinFactNeighborX="-5070">
        <dgm:presLayoutVars>
          <dgm:chMax val="1"/>
          <dgm:bulletEnabled val="1"/>
        </dgm:presLayoutVars>
      </dgm:prSet>
      <dgm:spPr/>
      <dgm:t>
        <a:bodyPr/>
        <a:lstStyle/>
        <a:p>
          <a:endParaRPr lang="ru-RU"/>
        </a:p>
      </dgm:t>
    </dgm:pt>
    <dgm:pt modelId="{45135EF9-1F52-4631-AF2E-1802687CF16C}" type="pres">
      <dgm:prSet presAssocID="{E7A55C93-8D9B-42EE-82BF-0F2E05A334EA}" presName="descendantText" presStyleLbl="alignAccFollowNode1" presStyleIdx="1" presStyleCnt="4" custScaleX="116890" custScaleY="215046">
        <dgm:presLayoutVars>
          <dgm:bulletEnabled val="1"/>
        </dgm:presLayoutVars>
      </dgm:prSet>
      <dgm:spPr/>
      <dgm:t>
        <a:bodyPr/>
        <a:lstStyle/>
        <a:p>
          <a:endParaRPr lang="ru-RU"/>
        </a:p>
      </dgm:t>
    </dgm:pt>
    <dgm:pt modelId="{CA466826-0C27-4CA2-B7EE-A2B7579F39E4}" type="pres">
      <dgm:prSet presAssocID="{CF9F0E56-F03B-42F5-B227-CD8FC3ABF388}" presName="sp" presStyleCnt="0"/>
      <dgm:spPr/>
    </dgm:pt>
    <dgm:pt modelId="{E00F8242-05CA-4683-AE3B-AA4A1C757E71}" type="pres">
      <dgm:prSet presAssocID="{5D5200F9-10EF-418D-B123-DAB087CFFA98}" presName="linNode" presStyleCnt="0"/>
      <dgm:spPr/>
    </dgm:pt>
    <dgm:pt modelId="{8081A5C9-E4A5-40DE-BBB8-AB99DF3D6C13}" type="pres">
      <dgm:prSet presAssocID="{5D5200F9-10EF-418D-B123-DAB087CFFA98}" presName="parentText" presStyleLbl="node1" presStyleIdx="2" presStyleCnt="4" custScaleX="72933" custScaleY="103453" custLinFactNeighborX="-5070">
        <dgm:presLayoutVars>
          <dgm:chMax val="1"/>
          <dgm:bulletEnabled val="1"/>
        </dgm:presLayoutVars>
      </dgm:prSet>
      <dgm:spPr/>
      <dgm:t>
        <a:bodyPr/>
        <a:lstStyle/>
        <a:p>
          <a:endParaRPr lang="ru-RU"/>
        </a:p>
      </dgm:t>
    </dgm:pt>
    <dgm:pt modelId="{9B0D3583-9107-47ED-880F-DB31BF62F195}" type="pres">
      <dgm:prSet presAssocID="{5D5200F9-10EF-418D-B123-DAB087CFFA98}" presName="descendantText" presStyleLbl="alignAccFollowNode1" presStyleIdx="2" presStyleCnt="4" custScaleX="116890" custScaleY="128755">
        <dgm:presLayoutVars>
          <dgm:bulletEnabled val="1"/>
        </dgm:presLayoutVars>
      </dgm:prSet>
      <dgm:spPr/>
      <dgm:t>
        <a:bodyPr/>
        <a:lstStyle/>
        <a:p>
          <a:endParaRPr lang="ru-RU"/>
        </a:p>
      </dgm:t>
    </dgm:pt>
    <dgm:pt modelId="{C00CDD56-C89C-4D3D-B383-3B0D9C0D6287}" type="pres">
      <dgm:prSet presAssocID="{8AF7E489-D871-4DF1-8E00-C2C7961E6273}" presName="sp" presStyleCnt="0"/>
      <dgm:spPr/>
    </dgm:pt>
    <dgm:pt modelId="{FDF0FB56-E5EA-43F4-9326-7754D6724420}" type="pres">
      <dgm:prSet presAssocID="{64A76795-C984-405E-A256-B342E4AC4B70}" presName="linNode" presStyleCnt="0"/>
      <dgm:spPr/>
    </dgm:pt>
    <dgm:pt modelId="{7B97D475-BCC0-4A30-A13A-C6A9FB3CCE1A}" type="pres">
      <dgm:prSet presAssocID="{64A76795-C984-405E-A256-B342E4AC4B70}" presName="parentText" presStyleLbl="node1" presStyleIdx="3" presStyleCnt="4" custScaleX="72933" custLinFactNeighborX="-5070">
        <dgm:presLayoutVars>
          <dgm:chMax val="1"/>
          <dgm:bulletEnabled val="1"/>
        </dgm:presLayoutVars>
      </dgm:prSet>
      <dgm:spPr/>
      <dgm:t>
        <a:bodyPr/>
        <a:lstStyle/>
        <a:p>
          <a:endParaRPr lang="ru-RU"/>
        </a:p>
      </dgm:t>
    </dgm:pt>
    <dgm:pt modelId="{2F56AB8B-C474-46D0-ABB0-0D14A09033D6}" type="pres">
      <dgm:prSet presAssocID="{64A76795-C984-405E-A256-B342E4AC4B70}" presName="descendantText" presStyleLbl="alignAccFollowNode1" presStyleIdx="3" presStyleCnt="4" custScaleX="116890" custScaleY="149532">
        <dgm:presLayoutVars>
          <dgm:bulletEnabled val="1"/>
        </dgm:presLayoutVars>
      </dgm:prSet>
      <dgm:spPr/>
      <dgm:t>
        <a:bodyPr/>
        <a:lstStyle/>
        <a:p>
          <a:endParaRPr lang="ru-RU"/>
        </a:p>
      </dgm:t>
    </dgm:pt>
  </dgm:ptLst>
  <dgm:cxnLst>
    <dgm:cxn modelId="{EF7F5CED-BCD0-4E55-A90D-0A527BE9E314}" srcId="{64A76795-C984-405E-A256-B342E4AC4B70}" destId="{3F70F9B0-7310-4B2E-92B0-EA6FBD026F6C}" srcOrd="0" destOrd="0" parTransId="{C9BE6306-6856-481D-BD24-346E20B7C6FD}" sibTransId="{3C84D181-7BAE-4C0C-BAF3-FD8C35291367}"/>
    <dgm:cxn modelId="{A162D56F-C371-4036-9445-C349466F474E}" srcId="{78258904-6157-49DD-BEBC-85E507C9B0EF}" destId="{4C5F0023-6788-4388-B74D-10B70786A971}" srcOrd="0" destOrd="0" parTransId="{969D574F-3155-4359-B382-DA125E612F9F}" sibTransId="{A768750C-0D3A-449B-9A00-B0E4EA11A95B}"/>
    <dgm:cxn modelId="{8A9D6680-00F8-4C14-B987-6C68A96664F1}" srcId="{E7A55C93-8D9B-42EE-82BF-0F2E05A334EA}" destId="{D5380306-023B-4ECC-B529-5822E1D4064B}" srcOrd="0" destOrd="0" parTransId="{985BBC1F-0A46-4DE6-86D9-40122BAD971E}" sibTransId="{387B6D68-26B6-45B6-82FE-D33464A58DC4}"/>
    <dgm:cxn modelId="{03D423B7-A048-48BF-A89E-EBEC108E2088}" srcId="{E7A55C93-8D9B-42EE-82BF-0F2E05A334EA}" destId="{2F7DE4EF-5F3F-485E-B5E2-B2B021C06138}" srcOrd="2" destOrd="0" parTransId="{2969D138-964C-4B10-8D10-4D0A2FB4AAEC}" sibTransId="{3E05D76F-2E72-4A68-BF70-8FEB3E7EF991}"/>
    <dgm:cxn modelId="{BA9AFBD1-85CB-407B-A58B-715BED0BD63F}" type="presOf" srcId="{90A13D78-1428-40BB-AD4C-A514CD63B139}" destId="{76A9F275-14C1-44F4-A2E7-ADF27711529C}" srcOrd="0" destOrd="0" presId="urn:microsoft.com/office/officeart/2005/8/layout/vList5"/>
    <dgm:cxn modelId="{362FCF82-0D8F-4BF1-85C1-8B8B411AB790}" type="presOf" srcId="{5D5200F9-10EF-418D-B123-DAB087CFFA98}" destId="{8081A5C9-E4A5-40DE-BBB8-AB99DF3D6C13}" srcOrd="0" destOrd="0" presId="urn:microsoft.com/office/officeart/2005/8/layout/vList5"/>
    <dgm:cxn modelId="{7791FE53-2FC7-4231-AC97-9CD8FE6A3C3C}" type="presOf" srcId="{FBF1DBCF-C1D9-4769-A557-4B2FB669D7EC}" destId="{45135EF9-1F52-4631-AF2E-1802687CF16C}" srcOrd="0" destOrd="4" presId="urn:microsoft.com/office/officeart/2005/8/layout/vList5"/>
    <dgm:cxn modelId="{A431535A-1972-4316-A12E-61D0C2868BC5}" type="presOf" srcId="{3001A228-3ACD-4816-BA7C-9ABEA32E494E}" destId="{45135EF9-1F52-4631-AF2E-1802687CF16C}" srcOrd="0" destOrd="3" presId="urn:microsoft.com/office/officeart/2005/8/layout/vList5"/>
    <dgm:cxn modelId="{0336A28D-7FE7-4AD5-84E4-69C64C692684}" srcId="{78258904-6157-49DD-BEBC-85E507C9B0EF}" destId="{B5A5A4F1-A6E2-4F0F-8E09-368143052E2C}" srcOrd="3" destOrd="0" parTransId="{E90E1E98-7232-4B5A-94E9-73369D60BA23}" sibTransId="{0CAA4E81-5B92-40F0-8C1A-A69CCE9709C3}"/>
    <dgm:cxn modelId="{B74315FE-1ABA-4310-B1B8-C79019296A2D}" type="presOf" srcId="{3F70F9B0-7310-4B2E-92B0-EA6FBD026F6C}" destId="{2F56AB8B-C474-46D0-ABB0-0D14A09033D6}" srcOrd="0" destOrd="0" presId="urn:microsoft.com/office/officeart/2005/8/layout/vList5"/>
    <dgm:cxn modelId="{5FC76AA5-00BE-47E2-AC76-9D78D10D15EC}" type="presOf" srcId="{D38CAF54-4493-405B-A8FC-84177CEFA9B9}" destId="{CC61A042-57AA-4212-B2DD-7F529265BE15}" srcOrd="0" destOrd="1" presId="urn:microsoft.com/office/officeart/2005/8/layout/vList5"/>
    <dgm:cxn modelId="{BED4B621-F9F7-40C2-8C8B-2A26C9D3D766}" type="presOf" srcId="{4C5F0023-6788-4388-B74D-10B70786A971}" destId="{CC61A042-57AA-4212-B2DD-7F529265BE15}" srcOrd="0" destOrd="0" presId="urn:microsoft.com/office/officeart/2005/8/layout/vList5"/>
    <dgm:cxn modelId="{80E41C7A-743F-486F-A279-32D27FD05BB9}" type="presOf" srcId="{F7436514-5221-42BC-8250-9E11BF095979}" destId="{2F56AB8B-C474-46D0-ABB0-0D14A09033D6}" srcOrd="0" destOrd="3" presId="urn:microsoft.com/office/officeart/2005/8/layout/vList5"/>
    <dgm:cxn modelId="{BFE8E1A6-18F8-4749-8BF6-4A3EA2A2C5CF}" type="presOf" srcId="{D2553FCA-724E-4DC2-9037-0AEDDD3E84D4}" destId="{CC61A042-57AA-4212-B2DD-7F529265BE15}" srcOrd="0" destOrd="2" presId="urn:microsoft.com/office/officeart/2005/8/layout/vList5"/>
    <dgm:cxn modelId="{B83B6F94-25A3-424E-9721-D6FC9594DFFB}" srcId="{5D5200F9-10EF-418D-B123-DAB087CFFA98}" destId="{F6B03690-250A-4B5A-902F-9E21C7C9D414}" srcOrd="1" destOrd="0" parTransId="{69E11980-AC7D-4750-B44A-73802216B212}" sibTransId="{CDDB4945-650D-408E-B05B-2CE031D50D6D}"/>
    <dgm:cxn modelId="{877A4F4E-FDD9-4FD3-910E-E0D7957D5265}" srcId="{64A76795-C984-405E-A256-B342E4AC4B70}" destId="{F7436514-5221-42BC-8250-9E11BF095979}" srcOrd="3" destOrd="0" parTransId="{5B259696-E0D1-4A5C-9B18-050CADCDCDEF}" sibTransId="{EC47DCB2-6963-42BC-915D-122463FAA1C5}"/>
    <dgm:cxn modelId="{6B399785-9F48-4D0C-9B57-477B08FD42D6}" srcId="{E7A55C93-8D9B-42EE-82BF-0F2E05A334EA}" destId="{1532BD82-E11B-4296-AC19-E45C23D4384F}" srcOrd="5" destOrd="0" parTransId="{982D9F89-ED35-4146-A6F1-69D358F2CAEB}" sibTransId="{08B48958-3F5B-4D1B-914E-985157205564}"/>
    <dgm:cxn modelId="{2173D23A-6B8B-4307-9FD4-A4983F818EDA}" srcId="{E7A55C93-8D9B-42EE-82BF-0F2E05A334EA}" destId="{FBF1DBCF-C1D9-4769-A557-4B2FB669D7EC}" srcOrd="4" destOrd="0" parTransId="{820202FC-8993-4454-8C3C-8489DA1E3FEE}" sibTransId="{547827D8-7C33-4019-A32C-FC479E91A346}"/>
    <dgm:cxn modelId="{3C6DFAB6-937B-47F0-80DA-9E7133CCF854}" type="presOf" srcId="{6C896108-D535-4EC2-8F37-CF77DE25FA88}" destId="{45135EF9-1F52-4631-AF2E-1802687CF16C}" srcOrd="0" destOrd="1" presId="urn:microsoft.com/office/officeart/2005/8/layout/vList5"/>
    <dgm:cxn modelId="{8D60BE1F-F882-44A7-9427-964381F623ED}" srcId="{90A13D78-1428-40BB-AD4C-A514CD63B139}" destId="{78258904-6157-49DD-BEBC-85E507C9B0EF}" srcOrd="0" destOrd="0" parTransId="{E6E27B21-106D-4949-86A9-6AC2B4B40783}" sibTransId="{FD6DAA11-D764-4D49-B90B-3A91B115D22D}"/>
    <dgm:cxn modelId="{CD1F4637-E2AD-4D45-A25F-02A904F5B957}" srcId="{E7A55C93-8D9B-42EE-82BF-0F2E05A334EA}" destId="{A328DC47-F2FB-4160-AE4D-CADFE129A7D5}" srcOrd="6" destOrd="0" parTransId="{8ABB97F7-BB6C-429D-9BD5-622B4078FB26}" sibTransId="{B499E1F1-35CF-4C95-A72E-EFFDD8319670}"/>
    <dgm:cxn modelId="{FC7BBC14-1E8A-45F8-BE3A-24A1E6C886E1}" type="presOf" srcId="{2F7DE4EF-5F3F-485E-B5E2-B2B021C06138}" destId="{45135EF9-1F52-4631-AF2E-1802687CF16C}" srcOrd="0" destOrd="2" presId="urn:microsoft.com/office/officeart/2005/8/layout/vList5"/>
    <dgm:cxn modelId="{192F5CA5-FB73-467C-81C2-7BB7C9ECC6B1}" srcId="{E7A55C93-8D9B-42EE-82BF-0F2E05A334EA}" destId="{6C896108-D535-4EC2-8F37-CF77DE25FA88}" srcOrd="1" destOrd="0" parTransId="{786AD517-5874-479B-A065-1BC0F6400D3D}" sibTransId="{4E257D9B-F50A-44E4-8878-EEB7134C90B8}"/>
    <dgm:cxn modelId="{E4AA702D-9B3B-4FA3-BB04-AABB54851E7D}" srcId="{5D5200F9-10EF-418D-B123-DAB087CFFA98}" destId="{E5E44B4A-5F3B-4BF9-9A7B-80C3C7DC9E16}" srcOrd="0" destOrd="0" parTransId="{208B7217-BD3D-48A5-9870-EF3362B70FE3}" sibTransId="{FECCA9BC-B01C-431D-92A3-C2BC15CA058D}"/>
    <dgm:cxn modelId="{7A03A5AC-83FD-4761-900C-A2B3082ED50D}" type="presOf" srcId="{B5A5A4F1-A6E2-4F0F-8E09-368143052E2C}" destId="{CC61A042-57AA-4212-B2DD-7F529265BE15}" srcOrd="0" destOrd="3" presId="urn:microsoft.com/office/officeart/2005/8/layout/vList5"/>
    <dgm:cxn modelId="{A4C45739-13F5-4573-A0E4-510FBA1E77C8}" type="presOf" srcId="{78258904-6157-49DD-BEBC-85E507C9B0EF}" destId="{D41D2BC6-BE1F-477A-A668-B01F20669C36}" srcOrd="0" destOrd="0" presId="urn:microsoft.com/office/officeart/2005/8/layout/vList5"/>
    <dgm:cxn modelId="{DF5255D3-B131-4EC6-99D5-ECA4315B2974}" type="presOf" srcId="{1532BD82-E11B-4296-AC19-E45C23D4384F}" destId="{45135EF9-1F52-4631-AF2E-1802687CF16C}" srcOrd="0" destOrd="5" presId="urn:microsoft.com/office/officeart/2005/8/layout/vList5"/>
    <dgm:cxn modelId="{B70FD5F6-6B34-4D9C-94FC-37FD041E2D53}" type="presOf" srcId="{E7A55C93-8D9B-42EE-82BF-0F2E05A334EA}" destId="{F984DE7D-E897-45A5-BAB8-07AB48A44FBC}" srcOrd="0" destOrd="0" presId="urn:microsoft.com/office/officeart/2005/8/layout/vList5"/>
    <dgm:cxn modelId="{FF61B3B6-1F25-40A3-84E9-0392B539783F}" type="presOf" srcId="{1EB0CB37-69E5-4C4E-B236-F029B4AEAC26}" destId="{2F56AB8B-C474-46D0-ABB0-0D14A09033D6}" srcOrd="0" destOrd="1" presId="urn:microsoft.com/office/officeart/2005/8/layout/vList5"/>
    <dgm:cxn modelId="{E91CE788-A15C-46A2-A553-A0C15CA507C1}" srcId="{64A76795-C984-405E-A256-B342E4AC4B70}" destId="{1EB0CB37-69E5-4C4E-B236-F029B4AEAC26}" srcOrd="1" destOrd="0" parTransId="{36965ECC-0F62-421A-9CC1-39ADAD5FFD18}" sibTransId="{3B8CB794-56CB-4933-A774-87C88CB572AB}"/>
    <dgm:cxn modelId="{927389AF-8AC4-4B67-8B31-4A9B39A9F325}" type="presOf" srcId="{F6B03690-250A-4B5A-902F-9E21C7C9D414}" destId="{9B0D3583-9107-47ED-880F-DB31BF62F195}" srcOrd="0" destOrd="1" presId="urn:microsoft.com/office/officeart/2005/8/layout/vList5"/>
    <dgm:cxn modelId="{56DC62AC-9FB2-4429-8F69-236C6DA67DF7}" type="presOf" srcId="{D5380306-023B-4ECC-B529-5822E1D4064B}" destId="{45135EF9-1F52-4631-AF2E-1802687CF16C}" srcOrd="0" destOrd="0" presId="urn:microsoft.com/office/officeart/2005/8/layout/vList5"/>
    <dgm:cxn modelId="{20F2C160-2B37-43B0-BB13-301292915D3F}" srcId="{78258904-6157-49DD-BEBC-85E507C9B0EF}" destId="{D38CAF54-4493-405B-A8FC-84177CEFA9B9}" srcOrd="1" destOrd="0" parTransId="{0FD6252F-2D79-43FA-AC62-9EF9B7F3F533}" sibTransId="{55D82220-899D-45EA-BC44-7BEC92264A4F}"/>
    <dgm:cxn modelId="{C24C9746-DFD1-46CA-A889-FF928D4D0DBF}" type="presOf" srcId="{64A76795-C984-405E-A256-B342E4AC4B70}" destId="{7B97D475-BCC0-4A30-A13A-C6A9FB3CCE1A}" srcOrd="0" destOrd="0" presId="urn:microsoft.com/office/officeart/2005/8/layout/vList5"/>
    <dgm:cxn modelId="{572BAF11-842E-40CE-8377-8D32967357BA}" type="presOf" srcId="{A328DC47-F2FB-4160-AE4D-CADFE129A7D5}" destId="{45135EF9-1F52-4631-AF2E-1802687CF16C}" srcOrd="0" destOrd="6" presId="urn:microsoft.com/office/officeart/2005/8/layout/vList5"/>
    <dgm:cxn modelId="{B376DF3D-497D-4CDB-BD25-91BA47FD126E}" srcId="{64A76795-C984-405E-A256-B342E4AC4B70}" destId="{BFAC60E6-BF61-45DC-B12B-62311EFAE420}" srcOrd="2" destOrd="0" parTransId="{ADF30870-6C55-428E-A616-E9BA57FAD8CB}" sibTransId="{0F39E1FF-DFEB-48A1-A60B-249E89E892B6}"/>
    <dgm:cxn modelId="{845B436E-5C00-408D-A954-AC10538D8FA3}" type="presOf" srcId="{BFAC60E6-BF61-45DC-B12B-62311EFAE420}" destId="{2F56AB8B-C474-46D0-ABB0-0D14A09033D6}" srcOrd="0" destOrd="2" presId="urn:microsoft.com/office/officeart/2005/8/layout/vList5"/>
    <dgm:cxn modelId="{6B2CB0C8-FD83-4BB4-9BC8-4596CB3872A7}" srcId="{90A13D78-1428-40BB-AD4C-A514CD63B139}" destId="{64A76795-C984-405E-A256-B342E4AC4B70}" srcOrd="3" destOrd="0" parTransId="{9EA51685-2CE5-407E-9C23-FB5DB23B299C}" sibTransId="{0AD9D3B0-18C8-4D64-9183-09F24223949D}"/>
    <dgm:cxn modelId="{43AA6427-394F-4E7C-81CA-B5C2F0A801E2}" type="presOf" srcId="{E5E44B4A-5F3B-4BF9-9A7B-80C3C7DC9E16}" destId="{9B0D3583-9107-47ED-880F-DB31BF62F195}" srcOrd="0" destOrd="0" presId="urn:microsoft.com/office/officeart/2005/8/layout/vList5"/>
    <dgm:cxn modelId="{38E0BF4A-6330-4001-A683-FDDFA361D1C0}" srcId="{78258904-6157-49DD-BEBC-85E507C9B0EF}" destId="{D2553FCA-724E-4DC2-9037-0AEDDD3E84D4}" srcOrd="2" destOrd="0" parTransId="{F7AA1A33-76A5-4D64-B258-1F374163AF1C}" sibTransId="{D20FB167-D744-4B5D-B069-13FC3F871882}"/>
    <dgm:cxn modelId="{3E5B94EA-BA08-4F5D-B45B-80BA0352C476}" srcId="{5D5200F9-10EF-418D-B123-DAB087CFFA98}" destId="{72A9EE43-1C10-4FBD-9254-92CFB18234EC}" srcOrd="2" destOrd="0" parTransId="{DCDFDC5A-65CA-4BB1-8A06-9A1E7E54FFB7}" sibTransId="{B3F89D9E-2978-45B2-9FD5-4DD09172CE76}"/>
    <dgm:cxn modelId="{66977C60-F132-479A-B354-AC10829924F2}" type="presOf" srcId="{72A9EE43-1C10-4FBD-9254-92CFB18234EC}" destId="{9B0D3583-9107-47ED-880F-DB31BF62F195}" srcOrd="0" destOrd="2" presId="urn:microsoft.com/office/officeart/2005/8/layout/vList5"/>
    <dgm:cxn modelId="{224A093D-2F52-4F03-B6C6-3F08DC10D054}" srcId="{90A13D78-1428-40BB-AD4C-A514CD63B139}" destId="{5D5200F9-10EF-418D-B123-DAB087CFFA98}" srcOrd="2" destOrd="0" parTransId="{A3B6F9D2-D741-411C-8E5D-6176686C2400}" sibTransId="{8AF7E489-D871-4DF1-8E00-C2C7961E6273}"/>
    <dgm:cxn modelId="{C5E5202A-6116-42A6-B9A5-D08862AC7E07}" srcId="{90A13D78-1428-40BB-AD4C-A514CD63B139}" destId="{E7A55C93-8D9B-42EE-82BF-0F2E05A334EA}" srcOrd="1" destOrd="0" parTransId="{349EDD67-EEEA-4A07-A77D-2E864FC14E39}" sibTransId="{CF9F0E56-F03B-42F5-B227-CD8FC3ABF388}"/>
    <dgm:cxn modelId="{5DCE7733-7787-40F9-B40D-16E6F2684B08}" srcId="{E7A55C93-8D9B-42EE-82BF-0F2E05A334EA}" destId="{3001A228-3ACD-4816-BA7C-9ABEA32E494E}" srcOrd="3" destOrd="0" parTransId="{28F20692-EAE8-4833-8C4D-A2E91CE410A4}" sibTransId="{AE33D5FB-543B-48A7-8F45-6DEA0282D4D9}"/>
    <dgm:cxn modelId="{24EB3E2B-D111-4182-8BB6-9948FBF39AD1}" type="presParOf" srcId="{76A9F275-14C1-44F4-A2E7-ADF27711529C}" destId="{6F92FDD6-B681-42BF-87E1-7547F5FF8B1F}" srcOrd="0" destOrd="0" presId="urn:microsoft.com/office/officeart/2005/8/layout/vList5"/>
    <dgm:cxn modelId="{75CB47E1-15BE-4F8E-9BBE-C797B1F0DB65}" type="presParOf" srcId="{6F92FDD6-B681-42BF-87E1-7547F5FF8B1F}" destId="{D41D2BC6-BE1F-477A-A668-B01F20669C36}" srcOrd="0" destOrd="0" presId="urn:microsoft.com/office/officeart/2005/8/layout/vList5"/>
    <dgm:cxn modelId="{485EF0C5-3EC0-4241-9CC6-7576FB0D2933}" type="presParOf" srcId="{6F92FDD6-B681-42BF-87E1-7547F5FF8B1F}" destId="{CC61A042-57AA-4212-B2DD-7F529265BE15}" srcOrd="1" destOrd="0" presId="urn:microsoft.com/office/officeart/2005/8/layout/vList5"/>
    <dgm:cxn modelId="{7067447B-8057-4658-9B9C-D19EBE27CDD0}" type="presParOf" srcId="{76A9F275-14C1-44F4-A2E7-ADF27711529C}" destId="{A61D52EE-A168-4D39-99B6-4CA0D0320717}" srcOrd="1" destOrd="0" presId="urn:microsoft.com/office/officeart/2005/8/layout/vList5"/>
    <dgm:cxn modelId="{D95792AD-881A-4A1F-B902-600CA68B5E9F}" type="presParOf" srcId="{76A9F275-14C1-44F4-A2E7-ADF27711529C}" destId="{28D726CC-3909-4344-87EC-647369A9E576}" srcOrd="2" destOrd="0" presId="urn:microsoft.com/office/officeart/2005/8/layout/vList5"/>
    <dgm:cxn modelId="{2252E828-921E-4966-87C7-0E3DB8DB7A79}" type="presParOf" srcId="{28D726CC-3909-4344-87EC-647369A9E576}" destId="{F984DE7D-E897-45A5-BAB8-07AB48A44FBC}" srcOrd="0" destOrd="0" presId="urn:microsoft.com/office/officeart/2005/8/layout/vList5"/>
    <dgm:cxn modelId="{959CF790-4BC9-4CC6-81A0-4FC2F57B9BD8}" type="presParOf" srcId="{28D726CC-3909-4344-87EC-647369A9E576}" destId="{45135EF9-1F52-4631-AF2E-1802687CF16C}" srcOrd="1" destOrd="0" presId="urn:microsoft.com/office/officeart/2005/8/layout/vList5"/>
    <dgm:cxn modelId="{BD62276B-F912-440A-8817-13ACE066EF31}" type="presParOf" srcId="{76A9F275-14C1-44F4-A2E7-ADF27711529C}" destId="{CA466826-0C27-4CA2-B7EE-A2B7579F39E4}" srcOrd="3" destOrd="0" presId="urn:microsoft.com/office/officeart/2005/8/layout/vList5"/>
    <dgm:cxn modelId="{C1D27E4E-BCC8-4331-904E-3B53560CAACB}" type="presParOf" srcId="{76A9F275-14C1-44F4-A2E7-ADF27711529C}" destId="{E00F8242-05CA-4683-AE3B-AA4A1C757E71}" srcOrd="4" destOrd="0" presId="urn:microsoft.com/office/officeart/2005/8/layout/vList5"/>
    <dgm:cxn modelId="{29C0743B-EED1-4F1F-98D5-D347DEBF9629}" type="presParOf" srcId="{E00F8242-05CA-4683-AE3B-AA4A1C757E71}" destId="{8081A5C9-E4A5-40DE-BBB8-AB99DF3D6C13}" srcOrd="0" destOrd="0" presId="urn:microsoft.com/office/officeart/2005/8/layout/vList5"/>
    <dgm:cxn modelId="{C7439191-3DFD-4829-9A9C-BA1D41798964}" type="presParOf" srcId="{E00F8242-05CA-4683-AE3B-AA4A1C757E71}" destId="{9B0D3583-9107-47ED-880F-DB31BF62F195}" srcOrd="1" destOrd="0" presId="urn:microsoft.com/office/officeart/2005/8/layout/vList5"/>
    <dgm:cxn modelId="{2A1F7483-A960-430F-9CDF-5ECF8735C441}" type="presParOf" srcId="{76A9F275-14C1-44F4-A2E7-ADF27711529C}" destId="{C00CDD56-C89C-4D3D-B383-3B0D9C0D6287}" srcOrd="5" destOrd="0" presId="urn:microsoft.com/office/officeart/2005/8/layout/vList5"/>
    <dgm:cxn modelId="{A7BEEA7F-345F-42A3-9283-AEF91622EEA2}" type="presParOf" srcId="{76A9F275-14C1-44F4-A2E7-ADF27711529C}" destId="{FDF0FB56-E5EA-43F4-9326-7754D6724420}" srcOrd="6" destOrd="0" presId="urn:microsoft.com/office/officeart/2005/8/layout/vList5"/>
    <dgm:cxn modelId="{56674A81-1DE1-4B04-952F-5470B4987D27}" type="presParOf" srcId="{FDF0FB56-E5EA-43F4-9326-7754D6724420}" destId="{7B97D475-BCC0-4A30-A13A-C6A9FB3CCE1A}" srcOrd="0" destOrd="0" presId="urn:microsoft.com/office/officeart/2005/8/layout/vList5"/>
    <dgm:cxn modelId="{D6DFEBC1-86E6-4F14-AF06-B2923DA8012B}" type="presParOf" srcId="{FDF0FB56-E5EA-43F4-9326-7754D6724420}" destId="{2F56AB8B-C474-46D0-ABB0-0D14A09033D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61A042-57AA-4212-B2DD-7F529265BE15}">
      <dsp:nvSpPr>
        <dsp:cNvPr id="0" name=""/>
        <dsp:cNvSpPr/>
      </dsp:nvSpPr>
      <dsp:spPr>
        <a:xfrm rot="5400000">
          <a:off x="4940390" y="-2599354"/>
          <a:ext cx="1350291" cy="65979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23825" rIns="7200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Осуществляется в рамках деятельности Рабочей группы по развитию частно-государственного партнерства в инновационной сфере</a:t>
          </a:r>
          <a:endParaRPr lang="ru-RU" sz="1400" kern="1200" dirty="0"/>
        </a:p>
        <a:p>
          <a:pPr marL="114300" lvl="1" indent="-114300" algn="l" defTabSz="622300">
            <a:lnSpc>
              <a:spcPct val="90000"/>
            </a:lnSpc>
            <a:spcBef>
              <a:spcPct val="0"/>
            </a:spcBef>
            <a:spcAft>
              <a:spcPct val="15000"/>
            </a:spcAft>
            <a:buChar char="••"/>
          </a:pPr>
          <a:r>
            <a:rPr lang="ru-RU" sz="1400" kern="1200" dirty="0" smtClean="0"/>
            <a:t>Предусматривается сбор проектов программ развития кластеров</a:t>
          </a:r>
          <a:endParaRPr lang="ru-RU" sz="1400" kern="1200" dirty="0"/>
        </a:p>
        <a:p>
          <a:pPr marL="114300" lvl="1" indent="-114300" algn="l" defTabSz="622300">
            <a:lnSpc>
              <a:spcPct val="90000"/>
            </a:lnSpc>
            <a:spcBef>
              <a:spcPct val="0"/>
            </a:spcBef>
            <a:spcAft>
              <a:spcPct val="15000"/>
            </a:spcAft>
            <a:buChar char="••"/>
          </a:pPr>
          <a:r>
            <a:rPr lang="ru-RU" sz="1400" kern="1200" dirty="0" smtClean="0"/>
            <a:t>Предполагает оценку проектов программ членами Рабочей группы и др. экспертами</a:t>
          </a:r>
          <a:endParaRPr lang="ru-RU" sz="1400" kern="1200" dirty="0"/>
        </a:p>
        <a:p>
          <a:pPr marL="114300" lvl="1" indent="-114300" algn="l" defTabSz="622300">
            <a:lnSpc>
              <a:spcPct val="90000"/>
            </a:lnSpc>
            <a:spcBef>
              <a:spcPct val="0"/>
            </a:spcBef>
            <a:spcAft>
              <a:spcPct val="15000"/>
            </a:spcAft>
            <a:buChar char="••"/>
          </a:pPr>
          <a:r>
            <a:rPr lang="ru-RU" sz="1400" kern="1200" smtClean="0"/>
            <a:t>Срок – май 2012 года</a:t>
          </a:r>
          <a:endParaRPr lang="ru-RU" sz="1400" kern="1200" dirty="0"/>
        </a:p>
      </dsp:txBody>
      <dsp:txXfrm rot="5400000">
        <a:off x="4940390" y="-2599354"/>
        <a:ext cx="1350291" cy="6597929"/>
      </dsp:txXfrm>
    </dsp:sp>
    <dsp:sp modelId="{D41D2BC6-BE1F-477A-A668-B01F20669C36}">
      <dsp:nvSpPr>
        <dsp:cNvPr id="0" name=""/>
        <dsp:cNvSpPr/>
      </dsp:nvSpPr>
      <dsp:spPr>
        <a:xfrm>
          <a:off x="0" y="2277"/>
          <a:ext cx="2315671" cy="1394665"/>
        </a:xfrm>
        <a:prstGeom prst="roundRect">
          <a:avLst/>
        </a:prstGeom>
        <a:solidFill>
          <a:schemeClr val="accent5">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Порядок формирования перечня пилотных программ</a:t>
          </a:r>
          <a:endParaRPr lang="ru-RU" sz="1800" kern="1200" dirty="0"/>
        </a:p>
      </dsp:txBody>
      <dsp:txXfrm>
        <a:off x="0" y="2277"/>
        <a:ext cx="2315671" cy="1394665"/>
      </dsp:txXfrm>
    </dsp:sp>
    <dsp:sp modelId="{45135EF9-1F52-4631-AF2E-1802687CF16C}">
      <dsp:nvSpPr>
        <dsp:cNvPr id="0" name=""/>
        <dsp:cNvSpPr/>
      </dsp:nvSpPr>
      <dsp:spPr>
        <a:xfrm rot="5400000">
          <a:off x="4746732" y="-976914"/>
          <a:ext cx="1737605" cy="65979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23825" rIns="7200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Научно-технологический и образовательный потенциал кластера</a:t>
          </a:r>
          <a:endParaRPr lang="ru-RU" sz="1400" kern="1200" dirty="0"/>
        </a:p>
        <a:p>
          <a:pPr marL="114300" lvl="1" indent="-114300" algn="l" defTabSz="622300">
            <a:lnSpc>
              <a:spcPct val="90000"/>
            </a:lnSpc>
            <a:spcBef>
              <a:spcPct val="0"/>
            </a:spcBef>
            <a:spcAft>
              <a:spcPct val="15000"/>
            </a:spcAft>
            <a:buChar char="••"/>
          </a:pPr>
          <a:r>
            <a:rPr lang="ru-RU" sz="1400" kern="1200" dirty="0" smtClean="0"/>
            <a:t>Производственный потенциал кластера</a:t>
          </a:r>
          <a:endParaRPr lang="ru-RU" sz="1400" kern="1200" dirty="0"/>
        </a:p>
        <a:p>
          <a:pPr marL="114300" lvl="1" indent="-114300" algn="l" defTabSz="622300">
            <a:lnSpc>
              <a:spcPct val="90000"/>
            </a:lnSpc>
            <a:spcBef>
              <a:spcPct val="0"/>
            </a:spcBef>
            <a:spcAft>
              <a:spcPct val="15000"/>
            </a:spcAft>
            <a:buChar char="••"/>
          </a:pPr>
          <a:r>
            <a:rPr lang="ru-RU" sz="1400" kern="1200" dirty="0" smtClean="0"/>
            <a:t>Качество жизни и уровень развития транспортной, энергетической, инженерной, жилищной и социальной инфраструктуры территории базирования кластера</a:t>
          </a:r>
          <a:endParaRPr lang="ru-RU" sz="1400" kern="1200" dirty="0"/>
        </a:p>
        <a:p>
          <a:pPr marL="114300" lvl="1" indent="-114300" algn="l" defTabSz="622300">
            <a:lnSpc>
              <a:spcPct val="90000"/>
            </a:lnSpc>
            <a:spcBef>
              <a:spcPct val="0"/>
            </a:spcBef>
            <a:spcAft>
              <a:spcPct val="15000"/>
            </a:spcAft>
            <a:buChar char="••"/>
          </a:pPr>
          <a:r>
            <a:rPr lang="ru-RU" sz="1400" kern="1200" dirty="0" smtClean="0"/>
            <a:t>Уровень организационного развития кластера</a:t>
          </a:r>
          <a:endParaRPr lang="ru-RU" sz="1400" kern="1200" dirty="0"/>
        </a:p>
        <a:p>
          <a:pPr marL="114300" lvl="1" indent="-114300" algn="l" defTabSz="622300">
            <a:lnSpc>
              <a:spcPct val="90000"/>
            </a:lnSpc>
            <a:spcBef>
              <a:spcPct val="0"/>
            </a:spcBef>
            <a:spcAft>
              <a:spcPct val="15000"/>
            </a:spcAft>
            <a:buChar char="••"/>
          </a:pPr>
          <a:r>
            <a:rPr lang="ru-RU" sz="1400" kern="1200" dirty="0" smtClean="0"/>
            <a:t>Оценка текущего уровня, перспектив развития, проработанности мер</a:t>
          </a:r>
          <a:endParaRPr lang="ru-RU" sz="1400" kern="1200" dirty="0"/>
        </a:p>
        <a:p>
          <a:pPr marL="114300" lvl="1" indent="-114300" algn="l" defTabSz="622300">
            <a:lnSpc>
              <a:spcPct val="90000"/>
            </a:lnSpc>
            <a:spcBef>
              <a:spcPct val="0"/>
            </a:spcBef>
            <a:spcAft>
              <a:spcPct val="15000"/>
            </a:spcAft>
            <a:buChar char="••"/>
          </a:pPr>
          <a:r>
            <a:rPr lang="ru-RU" sz="1400" kern="1200" dirty="0" smtClean="0"/>
            <a:t>Равнозначность критериев</a:t>
          </a:r>
          <a:endParaRPr lang="ru-RU" sz="1400" kern="1200" dirty="0"/>
        </a:p>
        <a:p>
          <a:pPr marL="114300" lvl="1" indent="-114300" algn="l" defTabSz="622300">
            <a:lnSpc>
              <a:spcPct val="90000"/>
            </a:lnSpc>
            <a:spcBef>
              <a:spcPct val="0"/>
            </a:spcBef>
            <a:spcAft>
              <a:spcPct val="15000"/>
            </a:spcAft>
            <a:buChar char="••"/>
          </a:pPr>
          <a:r>
            <a:rPr lang="ru-RU" sz="1400" kern="1200" dirty="0" smtClean="0"/>
            <a:t>Экспертная оценка по каждому из критериев</a:t>
          </a:r>
          <a:endParaRPr lang="ru-RU" sz="1400" kern="1200" dirty="0"/>
        </a:p>
      </dsp:txBody>
      <dsp:txXfrm rot="5400000">
        <a:off x="4746732" y="-976914"/>
        <a:ext cx="1737605" cy="6597929"/>
      </dsp:txXfrm>
    </dsp:sp>
    <dsp:sp modelId="{F984DE7D-E897-45A5-BAB8-07AB48A44FBC}">
      <dsp:nvSpPr>
        <dsp:cNvPr id="0" name=""/>
        <dsp:cNvSpPr/>
      </dsp:nvSpPr>
      <dsp:spPr>
        <a:xfrm>
          <a:off x="0" y="1447444"/>
          <a:ext cx="2315671" cy="1749212"/>
        </a:xfrm>
        <a:prstGeom prst="roundRect">
          <a:avLst/>
        </a:prstGeom>
        <a:solidFill>
          <a:schemeClr val="accent5">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Критерии отбора программ развития кластеров</a:t>
          </a:r>
          <a:endParaRPr lang="ru-RU" sz="1800" kern="1200" dirty="0"/>
        </a:p>
      </dsp:txBody>
      <dsp:txXfrm>
        <a:off x="0" y="1447444"/>
        <a:ext cx="2315671" cy="1749212"/>
      </dsp:txXfrm>
    </dsp:sp>
    <dsp:sp modelId="{9B0D3583-9107-47ED-880F-DB31BF62F195}">
      <dsp:nvSpPr>
        <dsp:cNvPr id="0" name=""/>
        <dsp:cNvSpPr/>
      </dsp:nvSpPr>
      <dsp:spPr>
        <a:xfrm rot="5400000">
          <a:off x="5095355" y="470640"/>
          <a:ext cx="1040360" cy="65979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23825" rIns="7200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Программа носит рамочный характер</a:t>
          </a:r>
          <a:endParaRPr lang="ru-RU" sz="1400" kern="1200" dirty="0"/>
        </a:p>
        <a:p>
          <a:pPr marL="114300" lvl="1" indent="-114300" algn="l" defTabSz="622300">
            <a:lnSpc>
              <a:spcPct val="90000"/>
            </a:lnSpc>
            <a:spcBef>
              <a:spcPct val="0"/>
            </a:spcBef>
            <a:spcAft>
              <a:spcPct val="15000"/>
            </a:spcAft>
            <a:buChar char="••"/>
          </a:pPr>
          <a:r>
            <a:rPr lang="ru-RU" sz="1400" kern="1200" dirty="0" smtClean="0"/>
            <a:t>Программа содержит описание важнейших инвестиционных проектов развития кластера</a:t>
          </a:r>
          <a:endParaRPr lang="ru-RU" sz="1400" kern="1200" dirty="0"/>
        </a:p>
        <a:p>
          <a:pPr marL="114300" lvl="1" indent="-114300" algn="l" defTabSz="622300">
            <a:lnSpc>
              <a:spcPct val="90000"/>
            </a:lnSpc>
            <a:spcBef>
              <a:spcPct val="0"/>
            </a:spcBef>
            <a:spcAft>
              <a:spcPct val="15000"/>
            </a:spcAft>
            <a:buChar char="••"/>
          </a:pPr>
          <a:r>
            <a:rPr lang="ru-RU" sz="1400" kern="1200" dirty="0" smtClean="0"/>
            <a:t>Предусматривается создание органов управления и специализированной организации развития кластера</a:t>
          </a:r>
          <a:endParaRPr lang="ru-RU" sz="1400" kern="1200" dirty="0"/>
        </a:p>
      </dsp:txBody>
      <dsp:txXfrm rot="5400000">
        <a:off x="5095355" y="470640"/>
        <a:ext cx="1040360" cy="6597929"/>
      </dsp:txXfrm>
    </dsp:sp>
    <dsp:sp modelId="{8081A5C9-E4A5-40DE-BBB8-AB99DF3D6C13}">
      <dsp:nvSpPr>
        <dsp:cNvPr id="0" name=""/>
        <dsp:cNvSpPr/>
      </dsp:nvSpPr>
      <dsp:spPr>
        <a:xfrm>
          <a:off x="0" y="3247157"/>
          <a:ext cx="2315671" cy="1044895"/>
        </a:xfrm>
        <a:prstGeom prst="roundRect">
          <a:avLst/>
        </a:prstGeom>
        <a:solidFill>
          <a:schemeClr val="accent5">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Методические материалы по разработке программы</a:t>
          </a:r>
          <a:endParaRPr lang="ru-RU" sz="1800" kern="1200" dirty="0"/>
        </a:p>
      </dsp:txBody>
      <dsp:txXfrm>
        <a:off x="0" y="3247157"/>
        <a:ext cx="2315671" cy="1044895"/>
      </dsp:txXfrm>
    </dsp:sp>
    <dsp:sp modelId="{2F56AB8B-C474-46D0-ABB0-0D14A09033D6}">
      <dsp:nvSpPr>
        <dsp:cNvPr id="0" name=""/>
        <dsp:cNvSpPr/>
      </dsp:nvSpPr>
      <dsp:spPr>
        <a:xfrm rot="5400000">
          <a:off x="5011414" y="1647710"/>
          <a:ext cx="1208241" cy="65979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23825" rIns="7200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Кластеры, прошедшие конкурсный отбор в перечень, подают отдельные заявки на предоставление субсидии</a:t>
          </a:r>
          <a:endParaRPr lang="ru-RU" sz="1400" kern="1200" dirty="0"/>
        </a:p>
        <a:p>
          <a:pPr marL="114300" lvl="1" indent="-114300" algn="l" defTabSz="622300">
            <a:lnSpc>
              <a:spcPct val="90000"/>
            </a:lnSpc>
            <a:spcBef>
              <a:spcPct val="0"/>
            </a:spcBef>
            <a:spcAft>
              <a:spcPct val="15000"/>
            </a:spcAft>
            <a:buChar char="••"/>
          </a:pPr>
          <a:r>
            <a:rPr lang="ru-RU" sz="1400" kern="1200" dirty="0" smtClean="0"/>
            <a:t>Заявитель – субъект РФ, в котором расположен кластер</a:t>
          </a:r>
          <a:endParaRPr lang="ru-RU" sz="1400" kern="1200" dirty="0"/>
        </a:p>
        <a:p>
          <a:pPr marL="114300" lvl="1" indent="-114300" algn="l" defTabSz="622300">
            <a:lnSpc>
              <a:spcPct val="90000"/>
            </a:lnSpc>
            <a:spcBef>
              <a:spcPct val="0"/>
            </a:spcBef>
            <a:spcAft>
              <a:spcPct val="15000"/>
            </a:spcAft>
            <a:buChar char="••"/>
          </a:pPr>
          <a:r>
            <a:rPr lang="ru-RU" sz="1400" kern="1200" dirty="0" smtClean="0"/>
            <a:t>Основное направление государственной поддержки – развитие инфраструктуры</a:t>
          </a:r>
          <a:endParaRPr lang="ru-RU" sz="1400" kern="1200" dirty="0"/>
        </a:p>
        <a:p>
          <a:pPr marL="114300" lvl="1" indent="-114300" algn="l" defTabSz="622300">
            <a:lnSpc>
              <a:spcPct val="90000"/>
            </a:lnSpc>
            <a:spcBef>
              <a:spcPct val="0"/>
            </a:spcBef>
            <a:spcAft>
              <a:spcPct val="15000"/>
            </a:spcAft>
            <a:buChar char="••"/>
          </a:pPr>
          <a:r>
            <a:rPr lang="ru-RU" sz="1400" kern="1200" dirty="0" smtClean="0"/>
            <a:t>Дифференцированные объемы поддержки различных кластеров</a:t>
          </a:r>
          <a:endParaRPr lang="ru-RU" sz="1400" kern="1200" dirty="0"/>
        </a:p>
      </dsp:txBody>
      <dsp:txXfrm rot="5400000">
        <a:off x="5011414" y="1647710"/>
        <a:ext cx="1208241" cy="6597929"/>
      </dsp:txXfrm>
    </dsp:sp>
    <dsp:sp modelId="{7B97D475-BCC0-4A30-A13A-C6A9FB3CCE1A}">
      <dsp:nvSpPr>
        <dsp:cNvPr id="0" name=""/>
        <dsp:cNvSpPr/>
      </dsp:nvSpPr>
      <dsp:spPr>
        <a:xfrm>
          <a:off x="0" y="4441665"/>
          <a:ext cx="2315671" cy="1010019"/>
        </a:xfrm>
        <a:prstGeom prst="roundRect">
          <a:avLst/>
        </a:prstGeom>
        <a:solidFill>
          <a:schemeClr val="accent5">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t>Порядок предоставления субсидий из бюджета РФ</a:t>
          </a:r>
          <a:endParaRPr lang="ru-RU" sz="1800" kern="1200" dirty="0"/>
        </a:p>
      </dsp:txBody>
      <dsp:txXfrm>
        <a:off x="0" y="4441665"/>
        <a:ext cx="2315671" cy="10100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27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60800" y="0"/>
            <a:ext cx="29527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EFDCD80-95AE-469E-9805-716675E16E3F}" type="datetimeFigureOut">
              <a:rPr lang="ru-RU"/>
              <a:pPr>
                <a:defRPr/>
              </a:pPr>
              <a:t>11.10.2012</a:t>
            </a:fld>
            <a:endParaRPr lang="ru-RU"/>
          </a:p>
        </p:txBody>
      </p:sp>
      <p:sp>
        <p:nvSpPr>
          <p:cNvPr id="4" name="Образ слайда 3"/>
          <p:cNvSpPr>
            <a:spLocks noGrp="1" noRot="1" noChangeAspect="1"/>
          </p:cNvSpPr>
          <p:nvPr>
            <p:ph type="sldImg" idx="2"/>
          </p:nvPr>
        </p:nvSpPr>
        <p:spPr>
          <a:xfrm>
            <a:off x="925513" y="744538"/>
            <a:ext cx="4965700" cy="372427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1038" y="4718050"/>
            <a:ext cx="5453062" cy="4468813"/>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2925"/>
            <a:ext cx="29527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60800" y="9432925"/>
            <a:ext cx="295275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C130733-6B29-4824-B064-82DC8D42701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5DDF559E-EB58-4F79-A9AD-FAFDB98F4DAF}" type="slidenum">
              <a:rPr lang="ru-RU" smtClean="0"/>
              <a:pPr>
                <a:defRPr/>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6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F32A0D4-446D-4CDD-9225-2DA0B0D7D44C}" type="slidenum">
              <a:rPr lang="ru-RU" smtClean="0"/>
              <a:pPr defTabSz="912813" fontAlgn="base">
                <a:spcBef>
                  <a:spcPct val="0"/>
                </a:spcBef>
                <a:spcAft>
                  <a:spcPct val="0"/>
                </a:spcAft>
              </a:pPr>
              <a:t>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928688" y="744538"/>
            <a:ext cx="4962525" cy="3722687"/>
          </a:xfrm>
          <a:solidFill>
            <a:srgbClr val="FFFFFF"/>
          </a:solidFill>
          <a:ln>
            <a:solidFill>
              <a:srgbClr val="000000"/>
            </a:solidFill>
            <a:miter lim="800000"/>
            <a:headEnd/>
            <a:tailEnd/>
          </a:ln>
        </p:spPr>
      </p:sp>
      <p:sp>
        <p:nvSpPr>
          <p:cNvPr id="26627" name="Text Box 3"/>
          <p:cNvSpPr txBox="1">
            <a:spLocks noGrp="1" noChangeArrowheads="1"/>
          </p:cNvSpPr>
          <p:nvPr>
            <p:ph type="body" idx="1"/>
          </p:nvPr>
        </p:nvSpPr>
        <p:spPr bwMode="auto">
          <a:xfrm>
            <a:off x="908050" y="4716463"/>
            <a:ext cx="4999038" cy="2668587"/>
          </a:xfrm>
          <a:noFill/>
        </p:spPr>
        <p:txBody>
          <a:bodyPr wrap="square" lIns="91395" tIns="47525" rIns="91395" bIns="47525" numCol="1" anchor="t" anchorCtr="0" compatLnSpc="1">
            <a:prstTxWarp prst="textNoShape">
              <a:avLst/>
            </a:prstTxWarp>
            <a:spAutoFit/>
          </a:bodyPr>
          <a:lstStyle/>
          <a:p>
            <a:pPr>
              <a:lnSpc>
                <a:spcPct val="93000"/>
              </a:lnSpc>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smtClean="0">
                <a:solidFill>
                  <a:srgbClr val="000000"/>
                </a:solidFill>
                <a:latin typeface="Trebuchet MS" pitchFamily="34" charset="0"/>
                <a:ea typeface="Arial Unicode MS" pitchFamily="34" charset="-128"/>
                <a:cs typeface="Arial Unicode MS" pitchFamily="34" charset="-128"/>
              </a:rPr>
              <a:t>Novell Resource Management solutions address both the business and technical problems of your customers, with an integrated solution instead of more complex point solutions. This allows you to strengthen your customer relationships, taking them to a more strategic level.</a:t>
            </a:r>
          </a:p>
          <a:p>
            <a:pPr>
              <a:lnSpc>
                <a:spcPct val="93000"/>
              </a:lnSpc>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smtClean="0">
              <a:solidFill>
                <a:srgbClr val="000000"/>
              </a:solidFill>
              <a:latin typeface="Trebuchet MS" pitchFamily="34" charset="0"/>
              <a:ea typeface="Arial Unicode MS" pitchFamily="34" charset="-128"/>
              <a:cs typeface="Arial Unicode MS" pitchFamily="34" charset="-128"/>
            </a:endParaRPr>
          </a:p>
          <a:p>
            <a:pPr>
              <a:lnSpc>
                <a:spcPct val="93000"/>
              </a:lnSpc>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smtClean="0">
                <a:solidFill>
                  <a:srgbClr val="000000"/>
                </a:solidFill>
                <a:latin typeface="Trebuchet MS" pitchFamily="34" charset="0"/>
                <a:ea typeface="Arial Unicode MS" pitchFamily="34" charset="-128"/>
                <a:cs typeface="Arial Unicode MS" pitchFamily="34" charset="-128"/>
              </a:rPr>
              <a:t>These solutions create a lucrative sales cycle with many service engagement opportunities around resource management. And, you can upsell other Novell solutions such as Nsure secure Identity Management and exteNd Web application development more easily.</a:t>
            </a:r>
          </a:p>
          <a:p>
            <a:pPr>
              <a:lnSpc>
                <a:spcPct val="93000"/>
              </a:lnSpc>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smtClean="0">
              <a:solidFill>
                <a:srgbClr val="000000"/>
              </a:solidFill>
              <a:latin typeface="Trebuchet MS" pitchFamily="34" charset="0"/>
              <a:ea typeface="Arial Unicode MS" pitchFamily="34" charset="-128"/>
              <a:cs typeface="Arial Unicode MS" pitchFamily="34" charset="-128"/>
            </a:endParaRPr>
          </a:p>
          <a:p>
            <a:pPr>
              <a:lnSpc>
                <a:spcPct val="93000"/>
              </a:lnSpc>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smtClean="0">
                <a:solidFill>
                  <a:srgbClr val="000000"/>
                </a:solidFill>
                <a:latin typeface="Trebuchet MS" pitchFamily="34" charset="0"/>
                <a:ea typeface="Arial Unicode MS" pitchFamily="34" charset="-128"/>
                <a:cs typeface="Arial Unicode MS" pitchFamily="34" charset="-128"/>
              </a:rPr>
              <a:t>Since most customers are focused on reducing costs and improving efficiencies, Novell Resource Management solutions can help them compete in today’s economy. They can reduce IT costs while providing higher quality service. Also, they can reduce the complexity and </a:t>
            </a:r>
            <a:r>
              <a:rPr lang="en-GB" sz="1000" smtClean="0">
                <a:solidFill>
                  <a:srgbClr val="000000"/>
                </a:solidFill>
                <a:latin typeface="Trebuchet MS" pitchFamily="34" charset="0"/>
                <a:cs typeface="Times New Roman" pitchFamily="18" charset="0"/>
              </a:rPr>
              <a:t>realize the full value of their IT investments.</a:t>
            </a:r>
          </a:p>
          <a:p>
            <a:pPr>
              <a:lnSpc>
                <a:spcPct val="93000"/>
              </a:lnSpc>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smtClean="0">
              <a:solidFill>
                <a:srgbClr val="000000"/>
              </a:solidFill>
              <a:latin typeface="Trebuchet MS" pitchFamily="34" charset="0"/>
              <a:cs typeface="Times New Roman" pitchFamily="18" charset="0"/>
            </a:endParaRPr>
          </a:p>
          <a:p>
            <a:pPr>
              <a:lnSpc>
                <a:spcPct val="93000"/>
              </a:lnSpc>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smtClean="0">
                <a:solidFill>
                  <a:srgbClr val="000000"/>
                </a:solidFill>
                <a:latin typeface="Trebuchet MS" pitchFamily="34" charset="0"/>
                <a:cs typeface="Times New Roman" pitchFamily="18" charset="0"/>
              </a:rPr>
              <a:t>Let’s take a closer look at what these solutions offer...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4A6DD187-1CB6-43C2-ABFF-444E7D79137B}" type="slidenum">
              <a:rPr lang="ru-RU" smtClean="0"/>
              <a:pPr>
                <a:defRPr/>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txBox="1">
            <a:spLocks noGrp="1"/>
          </p:cNvSpPr>
          <p:nvPr/>
        </p:nvSpPr>
        <p:spPr>
          <a:xfrm>
            <a:off x="3860800" y="9432925"/>
            <a:ext cx="2952750" cy="496888"/>
          </a:xfrm>
          <a:prstGeom prst="rect">
            <a:avLst/>
          </a:prstGeom>
          <a:noFill/>
        </p:spPr>
        <p:txBody>
          <a:bodyPr anchor="b"/>
          <a:lstStyle/>
          <a:p>
            <a:pPr algn="r" fontAlgn="auto">
              <a:spcBef>
                <a:spcPts val="0"/>
              </a:spcBef>
              <a:spcAft>
                <a:spcPts val="0"/>
              </a:spcAft>
              <a:defRPr/>
            </a:pPr>
            <a:fld id="{AAB75871-2793-4C2C-8092-03A55F3F8721}" type="slidenum">
              <a:rPr lang="ru-RU" sz="1200">
                <a:latin typeface="+mn-lt"/>
              </a:rPr>
              <a:pPr algn="r" fontAlgn="auto">
                <a:spcBef>
                  <a:spcPts val="0"/>
                </a:spcBef>
                <a:spcAft>
                  <a:spcPts val="0"/>
                </a:spcAft>
                <a:defRPr/>
              </a:pPr>
              <a:t>8</a:t>
            </a:fld>
            <a:endParaRPr lang="ru-RU"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2549E9F4-E550-41FD-A4EA-A58862876ABB}" type="slidenum">
              <a:rPr lang="ru-RU" smtClean="0"/>
              <a:pPr>
                <a:defRPr/>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7461F992-2DDF-43E6-9EE3-3ED9198BA2FC}" type="slidenum">
              <a:rPr lang="ru-RU" smtClean="0"/>
              <a:pPr>
                <a:defRPr/>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FB08BED-B69F-461A-BC9C-14959FA89858}" type="slidenum">
              <a:rPr lang="ru-RU" smtClean="0"/>
              <a:pPr>
                <a:defRPr/>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txBox="1">
            <a:spLocks noGrp="1"/>
          </p:cNvSpPr>
          <p:nvPr/>
        </p:nvSpPr>
        <p:spPr>
          <a:xfrm>
            <a:off x="3860800" y="9432925"/>
            <a:ext cx="2952750" cy="496888"/>
          </a:xfrm>
          <a:prstGeom prst="rect">
            <a:avLst/>
          </a:prstGeom>
          <a:noFill/>
        </p:spPr>
        <p:txBody>
          <a:bodyPr anchor="b"/>
          <a:lstStyle/>
          <a:p>
            <a:pPr algn="r" fontAlgn="auto">
              <a:spcBef>
                <a:spcPts val="0"/>
              </a:spcBef>
              <a:spcAft>
                <a:spcPts val="0"/>
              </a:spcAft>
              <a:defRPr/>
            </a:pPr>
            <a:fld id="{E6E4BC1D-96FA-4A6D-99E8-665E4D7AFE20}" type="slidenum">
              <a:rPr lang="ru-RU" sz="1200">
                <a:latin typeface="+mn-lt"/>
              </a:rPr>
              <a:pPr algn="r" fontAlgn="auto">
                <a:spcBef>
                  <a:spcPts val="0"/>
                </a:spcBef>
                <a:spcAft>
                  <a:spcPts val="0"/>
                </a:spcAft>
                <a:defRPr/>
              </a:pPr>
              <a:t>12</a:t>
            </a:fld>
            <a:endParaRPr lang="ru-RU"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94D7EBB-C3AD-4436-8226-CE6A414C2B37}" type="datetime1">
              <a:rPr lang="ru-RU"/>
              <a:pPr>
                <a:defRPr/>
              </a:pPr>
              <a:t>11.10.2012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4F8279-BFE8-4C07-B093-656D5AF03899}"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C2A8FBC-302F-4B96-91B5-B2DA7224667C}" type="datetime1">
              <a:rPr lang="ru-RU"/>
              <a:pPr>
                <a:defRPr/>
              </a:pPr>
              <a:t>11.10.2012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09A4FC-1082-452D-BEA5-4E7EA0D3A6DD}"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467F2A-997F-4197-BCB3-5E81A7FBEAFD}" type="datetime1">
              <a:rPr lang="ru-RU"/>
              <a:pPr>
                <a:defRPr/>
              </a:pPr>
              <a:t>11.10.2012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6C287B-4CFB-42BB-AE71-F28FFCD7F0C1}"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0" y="476250"/>
            <a:ext cx="8797925" cy="59769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3FC47E-2C60-46C1-B150-FBE8C2E988B9}" type="datetime1">
              <a:rPr lang="ru-RU"/>
              <a:pPr>
                <a:defRPr/>
              </a:pPr>
              <a:t>11.10.2012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EF2D0E0-6B38-4CD9-BA84-0A9A779A81A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088CE00-925E-4D20-BCDA-E70FE1AEEB3E}" type="datetime1">
              <a:rPr lang="ru-RU"/>
              <a:pPr>
                <a:defRPr/>
              </a:pPr>
              <a:t>11.10.2012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157E06-22B7-4B2A-A4C0-598DD9DC4B8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631B98F-ADFB-4C15-A112-845D838C2CCA}" type="datetime1">
              <a:rPr lang="ru-RU"/>
              <a:pPr>
                <a:defRPr/>
              </a:pPr>
              <a:t>11.10.2012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557494E-DF23-4F89-9681-28926B0B5BF2}"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9C4F897-4DD3-47CD-A1CE-BC7BC23C0C4E}" type="datetime1">
              <a:rPr lang="ru-RU"/>
              <a:pPr>
                <a:defRPr/>
              </a:pPr>
              <a:t>11.10.2012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DDFBA6B-F966-4474-9928-C4C48EFA015B}"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9B2C0CD-237C-4B83-AF2E-20BBC3BBB785}" type="datetime1">
              <a:rPr lang="ru-RU"/>
              <a:pPr>
                <a:defRPr/>
              </a:pPr>
              <a:t>11.10.2012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70BBA97-5B6F-483E-8A1B-78F95EFD9254}"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D8620A8-A6BE-4A04-9A8B-549CDDA20FE4}" type="datetime1">
              <a:rPr lang="ru-RU"/>
              <a:pPr>
                <a:defRPr/>
              </a:pPr>
              <a:t>11.10.2012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90FAF85-00F3-4E4C-9006-3DDAE3C3086C}"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F235A5D-1535-4928-B9F1-19E730B853BC}" type="datetime1">
              <a:rPr lang="ru-RU"/>
              <a:pPr>
                <a:defRPr/>
              </a:pPr>
              <a:t>11.10.2012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F183F2D-F45B-46D7-A0F1-DFF2DDEEEC5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2568FE-FD4E-4D12-9B22-087C479C14CA}" type="datetime1">
              <a:rPr lang="ru-RU"/>
              <a:pPr>
                <a:defRPr/>
              </a:pPr>
              <a:t>11.10.2012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C8E312-AF5D-48FB-A031-0758884FBC51}"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1306513" cy="365125"/>
          </a:xfrm>
          <a:prstGeom prst="rect">
            <a:avLst/>
          </a:prstGeom>
        </p:spPr>
        <p:txBody>
          <a:bodyPr vert="horz" lIns="91440" tIns="45720" rIns="91440" bIns="45720" rtlCol="0" anchor="ctr"/>
          <a:lstStyle>
            <a:lvl1pPr algn="l" fontAlgn="auto">
              <a:spcBef>
                <a:spcPts val="0"/>
              </a:spcBef>
              <a:spcAft>
                <a:spcPts val="0"/>
              </a:spcAft>
              <a:defRPr sz="1400" baseline="0">
                <a:solidFill>
                  <a:srgbClr val="A03202"/>
                </a:solidFill>
                <a:latin typeface="+mn-lt"/>
              </a:defRPr>
            </a:lvl1pPr>
          </a:lstStyle>
          <a:p>
            <a:pPr>
              <a:defRPr/>
            </a:pPr>
            <a:fld id="{0CD017DB-15B4-4AD9-9E11-D409C719D2C1}" type="datetime1">
              <a:rPr lang="ru-RU"/>
              <a:pPr>
                <a:defRPr/>
              </a:pPr>
              <a:t>11.10.2012</a:t>
            </a:fld>
            <a:endParaRPr lang="ru-RU" dirty="0"/>
          </a:p>
        </p:txBody>
      </p:sp>
      <p:sp>
        <p:nvSpPr>
          <p:cNvPr id="5" name="Нижний колонтитул 4"/>
          <p:cNvSpPr>
            <a:spLocks noGrp="1"/>
          </p:cNvSpPr>
          <p:nvPr>
            <p:ph type="ftr" sz="quarter" idx="3"/>
          </p:nvPr>
        </p:nvSpPr>
        <p:spPr>
          <a:xfrm>
            <a:off x="2051050" y="6356350"/>
            <a:ext cx="3025775" cy="365125"/>
          </a:xfrm>
          <a:prstGeom prst="rect">
            <a:avLst/>
          </a:prstGeom>
        </p:spPr>
        <p:txBody>
          <a:bodyPr vert="horz" lIns="91440" tIns="45720" rIns="91440" bIns="45720" rtlCol="0" anchor="ctr"/>
          <a:lstStyle>
            <a:lvl1pPr algn="ctr" fontAlgn="auto">
              <a:spcBef>
                <a:spcPts val="0"/>
              </a:spcBef>
              <a:spcAft>
                <a:spcPts val="0"/>
              </a:spcAft>
              <a:defRPr sz="1400" baseline="0">
                <a:solidFill>
                  <a:srgbClr val="A03202"/>
                </a:solidFill>
                <a:latin typeface="+mn-lt"/>
              </a:defRPr>
            </a:lvl1pPr>
          </a:lstStyle>
          <a:p>
            <a:pPr>
              <a:defRPr/>
            </a:pPr>
            <a:endParaRPr lang="ru-RU"/>
          </a:p>
        </p:txBody>
      </p:sp>
      <p:sp>
        <p:nvSpPr>
          <p:cNvPr id="6" name="Номер слайда 5"/>
          <p:cNvSpPr>
            <a:spLocks noGrp="1"/>
          </p:cNvSpPr>
          <p:nvPr>
            <p:ph type="sldNum" sz="quarter" idx="4"/>
          </p:nvPr>
        </p:nvSpPr>
        <p:spPr>
          <a:xfrm>
            <a:off x="5364163" y="6356350"/>
            <a:ext cx="1054100" cy="365125"/>
          </a:xfrm>
          <a:prstGeom prst="rect">
            <a:avLst/>
          </a:prstGeom>
        </p:spPr>
        <p:txBody>
          <a:bodyPr vert="horz" lIns="91440" tIns="45720" rIns="91440" bIns="45720" rtlCol="0" anchor="ctr"/>
          <a:lstStyle>
            <a:lvl1pPr algn="r" fontAlgn="auto">
              <a:spcBef>
                <a:spcPts val="0"/>
              </a:spcBef>
              <a:spcAft>
                <a:spcPts val="0"/>
              </a:spcAft>
              <a:defRPr sz="1400" baseline="0">
                <a:solidFill>
                  <a:srgbClr val="A03202"/>
                </a:solidFill>
                <a:latin typeface="+mn-lt"/>
              </a:defRPr>
            </a:lvl1pPr>
          </a:lstStyle>
          <a:p>
            <a:pPr>
              <a:defRPr/>
            </a:pPr>
            <a:fld id="{26A40EB8-57F9-4FEC-9E54-CBEF869C756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_____Microsoft_Office_Excel_97-20033.xls"/><Relationship Id="rId5" Type="http://schemas.openxmlformats.org/officeDocument/2006/relationships/image" Target="../media/image29.png"/><Relationship Id="rId4" Type="http://schemas.openxmlformats.org/officeDocument/2006/relationships/oleObject" Target="../embeddings/_____Microsoft_Office_Excel_97-20032.xls"/></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wmf"/><Relationship Id="rId18" Type="http://schemas.openxmlformats.org/officeDocument/2006/relationships/image" Target="../media/image48.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jpe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wmf"/><Relationship Id="rId5" Type="http://schemas.openxmlformats.org/officeDocument/2006/relationships/image" Target="../media/image35.wmf"/><Relationship Id="rId15" Type="http://schemas.openxmlformats.org/officeDocument/2006/relationships/image" Target="../media/image45.wmf"/><Relationship Id="rId10" Type="http://schemas.openxmlformats.org/officeDocument/2006/relationships/image" Target="../media/image40.wmf"/><Relationship Id="rId19" Type="http://schemas.openxmlformats.org/officeDocument/2006/relationships/image" Target="../media/image31.png"/><Relationship Id="rId4" Type="http://schemas.openxmlformats.org/officeDocument/2006/relationships/image" Target="../media/image34.wmf"/><Relationship Id="rId9" Type="http://schemas.openxmlformats.org/officeDocument/2006/relationships/image" Target="../media/image39.wmf"/><Relationship Id="rId14" Type="http://schemas.openxmlformats.org/officeDocument/2006/relationships/image" Target="../media/image44.wmf"/></Relationships>
</file>

<file path=ppt/slides/_rels/slide1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emf"/><Relationship Id="rId12" Type="http://schemas.openxmlformats.org/officeDocument/2006/relationships/image" Target="../media/image59.emf"/><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emf"/></Relationships>
</file>

<file path=ppt/slides/_rels/slide1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60.jpeg"/><Relationship Id="rId7" Type="http://schemas.openxmlformats.org/officeDocument/2006/relationships/hyperlink" Target="http://images.yandex.ru/yandsearch?img_url=rxday.org/wp-content/uploads/2010/12/004.jpg&amp;iorient=&amp;icolor=&amp;p=4&amp;site=&amp;text=%D1%81%D0%B5%D0%BB%D1%8C%D1%81%D0%BA%D0%BE%D0%B5%20%D1%85%D0%BE%D0%B7%D1%8F%D0%B9%D1%81%D1%82%D0%B2%D0%BE&amp;wp=&amp;pos=125&amp;isize=&amp;type=&amp;recent=&amp;rpt=simage&amp;itype=&amp;nojs=1" TargetMode="External"/><Relationship Id="rId2" Type="http://schemas.openxmlformats.org/officeDocument/2006/relationships/hyperlink" Target="http://img-fotki.yandex.ru/get/5411/133231751.0/0_50b34_cfa5447a_XL" TargetMode="Externa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hyperlink" Target="http://www.oreninform.ru/upload/iblock/25a/19.10%20tqznhnltjijcpnuu%2010%20+.jpg" TargetMode="External"/><Relationship Id="rId10" Type="http://schemas.openxmlformats.org/officeDocument/2006/relationships/image" Target="../media/image64.jpeg"/><Relationship Id="rId4" Type="http://schemas.openxmlformats.org/officeDocument/2006/relationships/image" Target="../media/image61.jpeg"/><Relationship Id="rId9" Type="http://schemas.openxmlformats.org/officeDocument/2006/relationships/hyperlink" Target="http://images.yandex.ru/yandsearch?img_url=news.mail.ru/prev512max/pic/75/6c/974813_425_319_source.jpg&amp;iorient=&amp;icolor=&amp;site=&amp;text=%D1%81%D0%B5%D0%BB%D1%8C%D1%81%D0%BA%D0%BE%D0%B5%20%D1%85%D0%BE%D0%B7%D1%8F%D0%B9%D1%81%D1%82%D0%B2%D0%BE&amp;wp=&amp;pos=29&amp;isize=&amp;type=&amp;recent=&amp;rpt=simage&amp;itype=&amp;nojs=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images.yandex.ru/yandsearch?img_url=rxday.org/wp-content/uploads/2010/12/004.jpg&amp;iorient=&amp;icolor=&amp;p=4&amp;site=&amp;text=%D1%81%D0%B5%D0%BB%D1%8C%D1%81%D0%BA%D0%BE%D0%B5%20%D1%85%D0%BE%D0%B7%D1%8F%D0%B9%D1%81%D1%82%D0%B2%D0%BE&amp;wp=&amp;pos=125&amp;isize=&amp;type=&amp;recent=&amp;rpt=simage&amp;itype=&amp;nojs=1" TargetMode="External"/><Relationship Id="rId3" Type="http://schemas.openxmlformats.org/officeDocument/2006/relationships/image" Target="../media/image66.jpeg"/><Relationship Id="rId7" Type="http://schemas.openxmlformats.org/officeDocument/2006/relationships/image" Target="../media/image64.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hyperlink" Target="http://images.yandex.ru/yandsearch?img_url=news.mail.ru/prev512max/pic/75/6c/974813_425_319_source.jpg&amp;iorient=&amp;icolor=&amp;site=&amp;text=%D1%81%D0%B5%D0%BB%D1%8C%D1%81%D0%BA%D0%BE%D0%B5%20%D1%85%D0%BE%D0%B7%D1%8F%D0%B9%D1%81%D1%82%D0%B2%D0%BE&amp;wp=&amp;pos=29&amp;isize=&amp;type=&amp;recent=&amp;rpt=simage&amp;itype=&amp;nojs=1" TargetMode="External"/><Relationship Id="rId11" Type="http://schemas.openxmlformats.org/officeDocument/2006/relationships/image" Target="../media/image70.jpeg"/><Relationship Id="rId5" Type="http://schemas.openxmlformats.org/officeDocument/2006/relationships/image" Target="../media/image68.jpeg"/><Relationship Id="rId10" Type="http://schemas.openxmlformats.org/officeDocument/2006/relationships/image" Target="../media/image69.jpeg"/><Relationship Id="rId4" Type="http://schemas.openxmlformats.org/officeDocument/2006/relationships/image" Target="../media/image67.jpeg"/><Relationship Id="rId9" Type="http://schemas.openxmlformats.org/officeDocument/2006/relationships/image" Target="../media/image6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6.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539750" y="2349500"/>
            <a:ext cx="8229600" cy="1143000"/>
          </a:xfrm>
          <a:prstGeom prst="rect">
            <a:avLst/>
          </a:prstGeom>
        </p:spPr>
        <p:txBody>
          <a:bodyPr anchor="ctr">
            <a:normAutofit/>
          </a:bodyPr>
          <a:lstStyle/>
          <a:p>
            <a:pPr algn="ctr" fontAlgn="auto">
              <a:spcAft>
                <a:spcPts val="0"/>
              </a:spcAft>
              <a:defRPr/>
            </a:pPr>
            <a:endParaRPr lang="ru-RU" sz="4000" b="1" dirty="0">
              <a:solidFill>
                <a:schemeClr val="accent2">
                  <a:lumMod val="75000"/>
                </a:schemeClr>
              </a:solidFill>
              <a:latin typeface="+mj-lt"/>
              <a:ea typeface="+mj-ea"/>
              <a:cs typeface="+mj-cs"/>
            </a:endParaRPr>
          </a:p>
        </p:txBody>
      </p:sp>
      <p:sp>
        <p:nvSpPr>
          <p:cNvPr id="4099" name="TextBox 5"/>
          <p:cNvSpPr txBox="1">
            <a:spLocks noChangeArrowheads="1"/>
          </p:cNvSpPr>
          <p:nvPr/>
        </p:nvSpPr>
        <p:spPr bwMode="auto">
          <a:xfrm>
            <a:off x="395288" y="1844675"/>
            <a:ext cx="8358187" cy="1538288"/>
          </a:xfrm>
          <a:prstGeom prst="rect">
            <a:avLst/>
          </a:prstGeom>
          <a:noFill/>
          <a:ln w="9525">
            <a:noFill/>
            <a:miter lim="800000"/>
            <a:headEnd/>
            <a:tailEnd/>
          </a:ln>
        </p:spPr>
        <p:txBody>
          <a:bodyPr>
            <a:spAutoFit/>
          </a:bodyPr>
          <a:lstStyle/>
          <a:p>
            <a:pPr algn="ctr">
              <a:defRPr/>
            </a:pPr>
            <a:r>
              <a:rPr lang="ru-RU" sz="4000" b="1" dirty="0">
                <a:solidFill>
                  <a:schemeClr val="bg1"/>
                </a:solidFill>
              </a:rPr>
              <a:t>О кластерном развитии </a:t>
            </a:r>
          </a:p>
          <a:p>
            <a:pPr algn="ctr">
              <a:defRPr/>
            </a:pPr>
            <a:r>
              <a:rPr lang="ru-RU" sz="4000" b="1" dirty="0">
                <a:solidFill>
                  <a:schemeClr val="bg1"/>
                </a:solidFill>
              </a:rPr>
              <a:t>в условиях ВТО</a:t>
            </a:r>
            <a:endParaRPr lang="en-US" sz="4000" b="1" dirty="0">
              <a:solidFill>
                <a:schemeClr val="bg1"/>
              </a:solidFill>
            </a:endParaRPr>
          </a:p>
          <a:p>
            <a:pPr algn="ctr">
              <a:defRPr/>
            </a:pPr>
            <a:endParaRPr lang="ru-RU" sz="1400" b="1" dirty="0"/>
          </a:p>
        </p:txBody>
      </p:sp>
      <p:sp>
        <p:nvSpPr>
          <p:cNvPr id="6" name="Нижний колонтитул 5"/>
          <p:cNvSpPr>
            <a:spLocks noGrp="1"/>
          </p:cNvSpPr>
          <p:nvPr>
            <p:ph type="ftr" sz="quarter" idx="11"/>
          </p:nvPr>
        </p:nvSpPr>
        <p:spPr>
          <a:xfrm>
            <a:off x="8429625" y="0"/>
            <a:ext cx="714375" cy="365125"/>
          </a:xfrm>
        </p:spPr>
        <p:txBody>
          <a:bodyPr/>
          <a:lstStyle/>
          <a:p>
            <a:pPr>
              <a:defRPr/>
            </a:pPr>
            <a:endParaRPr lang="ru-RU" dirty="0" smtClean="0"/>
          </a:p>
          <a:p>
            <a:pPr>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a:xfrm>
            <a:off x="8429625" y="0"/>
            <a:ext cx="714375" cy="365125"/>
          </a:xfrm>
        </p:spPr>
        <p:txBody>
          <a:bodyPr/>
          <a:lstStyle/>
          <a:p>
            <a:pPr>
              <a:defRPr/>
            </a:pPr>
            <a:endParaRPr lang="ru-RU" dirty="0" smtClean="0"/>
          </a:p>
          <a:p>
            <a:pPr>
              <a:defRPr/>
            </a:pPr>
            <a:endParaRPr lang="ru-RU" dirty="0"/>
          </a:p>
        </p:txBody>
      </p:sp>
      <p:pic>
        <p:nvPicPr>
          <p:cNvPr id="12291" name="Picture 2"/>
          <p:cNvPicPr>
            <a:picLocks noChangeAspect="1" noChangeArrowheads="1"/>
          </p:cNvPicPr>
          <p:nvPr/>
        </p:nvPicPr>
        <p:blipFill>
          <a:blip r:embed="rId3" cstate="print"/>
          <a:srcRect/>
          <a:stretch>
            <a:fillRect/>
          </a:stretch>
        </p:blipFill>
        <p:spPr bwMode="auto">
          <a:xfrm>
            <a:off x="755650" y="1052513"/>
            <a:ext cx="7632700" cy="5256212"/>
          </a:xfrm>
          <a:prstGeom prst="rect">
            <a:avLst/>
          </a:prstGeom>
          <a:noFill/>
          <a:ln w="9525">
            <a:noFill/>
            <a:miter lim="800000"/>
            <a:headEnd/>
            <a:tailEnd/>
          </a:ln>
        </p:spPr>
      </p:pic>
      <p:sp>
        <p:nvSpPr>
          <p:cNvPr id="12292" name="Oval 7"/>
          <p:cNvSpPr>
            <a:spLocks noChangeArrowheads="1"/>
          </p:cNvSpPr>
          <p:nvPr/>
        </p:nvSpPr>
        <p:spPr bwMode="auto">
          <a:xfrm>
            <a:off x="1476375" y="4005263"/>
            <a:ext cx="4248150" cy="2303462"/>
          </a:xfrm>
          <a:prstGeom prst="ellipse">
            <a:avLst/>
          </a:prstGeom>
          <a:solidFill>
            <a:schemeClr val="bg2"/>
          </a:solidFill>
          <a:ln w="57150" cmpd="thickThin">
            <a:solidFill>
              <a:srgbClr val="993300"/>
            </a:solidFill>
            <a:round/>
            <a:headEnd/>
            <a:tailEnd/>
          </a:ln>
        </p:spPr>
        <p:txBody>
          <a:bodyPr wrap="none" anchor="ctr"/>
          <a:lstStyle/>
          <a:p>
            <a:pPr algn="ctr"/>
            <a:r>
              <a:rPr lang="ru-RU" sz="2000" b="1"/>
              <a:t>Испытательно-</a:t>
            </a:r>
          </a:p>
          <a:p>
            <a:pPr algn="ctr"/>
            <a:r>
              <a:rPr lang="ru-RU" sz="2000" b="1"/>
              <a:t>сертификационный </a:t>
            </a:r>
          </a:p>
          <a:p>
            <a:pPr algn="ctr"/>
            <a:r>
              <a:rPr lang="ru-RU" sz="2000" b="1"/>
              <a:t>центр</a:t>
            </a:r>
          </a:p>
          <a:p>
            <a:pPr algn="ctr"/>
            <a:r>
              <a:rPr lang="ru-RU" sz="1000"/>
              <a:t>(создание центра планируется в рамках </a:t>
            </a:r>
          </a:p>
          <a:p>
            <a:pPr algn="ctr"/>
            <a:r>
              <a:rPr lang="ru-RU" sz="1000"/>
              <a:t>программы развития кластера)</a:t>
            </a:r>
          </a:p>
        </p:txBody>
      </p:sp>
      <p:sp>
        <p:nvSpPr>
          <p:cNvPr id="16" name="Скругленный прямоугольник 15"/>
          <p:cNvSpPr/>
          <p:nvPr/>
        </p:nvSpPr>
        <p:spPr>
          <a:xfrm>
            <a:off x="971550" y="333375"/>
            <a:ext cx="70580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a:solidFill>
                  <a:schemeClr val="bg1"/>
                </a:solidFill>
                <a:latin typeface="Arial" charset="0"/>
              </a:rPr>
              <a:t>Структура, взаимодействие</a:t>
            </a:r>
          </a:p>
        </p:txBody>
      </p:sp>
      <p:sp>
        <p:nvSpPr>
          <p:cNvPr id="12294" name="Rectangle 12"/>
          <p:cNvSpPr>
            <a:spLocks noChangeArrowheads="1"/>
          </p:cNvSpPr>
          <p:nvPr/>
        </p:nvSpPr>
        <p:spPr bwMode="auto">
          <a:xfrm>
            <a:off x="2339975" y="1484313"/>
            <a:ext cx="792163" cy="288925"/>
          </a:xfrm>
          <a:prstGeom prst="rect">
            <a:avLst/>
          </a:prstGeom>
          <a:solidFill>
            <a:srgbClr val="99CC00"/>
          </a:solidFill>
          <a:ln w="38100" cmpd="dbl">
            <a:solidFill>
              <a:schemeClr val="bg2"/>
            </a:solidFill>
            <a:miter lim="800000"/>
            <a:headEnd/>
            <a:tailEnd/>
          </a:ln>
        </p:spPr>
        <p:txBody>
          <a:bodyPr wrap="none" anchor="ctr"/>
          <a:lstStyle/>
          <a:p>
            <a:pPr algn="ctr"/>
            <a:r>
              <a:rPr lang="ru-RU" sz="1200" b="1"/>
              <a:t>НИОКР</a:t>
            </a:r>
          </a:p>
        </p:txBody>
      </p:sp>
      <p:sp>
        <p:nvSpPr>
          <p:cNvPr id="16391" name="TextBox 6"/>
          <p:cNvSpPr txBox="1">
            <a:spLocks noChangeArrowheads="1"/>
          </p:cNvSpPr>
          <p:nvPr/>
        </p:nvSpPr>
        <p:spPr bwMode="auto">
          <a:xfrm>
            <a:off x="6946900" y="4167188"/>
            <a:ext cx="10810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sz="900" b="1" dirty="0" smtClean="0">
                <a:effectLst>
                  <a:outerShdw blurRad="38100" dist="38100" dir="2700000" algn="tl">
                    <a:srgbClr val="000000">
                      <a:alpha val="43137"/>
                    </a:srgbClr>
                  </a:outerShdw>
                </a:effectLst>
              </a:rPr>
              <a:t>Зарубежные компании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4"/>
          <p:cNvPicPr>
            <a:picLocks noChangeAspect="1" noChangeArrowheads="1"/>
          </p:cNvPicPr>
          <p:nvPr/>
        </p:nvPicPr>
        <p:blipFill>
          <a:blip r:embed="rId3" cstate="print"/>
          <a:srcRect/>
          <a:stretch>
            <a:fillRect/>
          </a:stretch>
        </p:blipFill>
        <p:spPr bwMode="auto">
          <a:xfrm>
            <a:off x="827088" y="981075"/>
            <a:ext cx="7553325" cy="5299075"/>
          </a:xfrm>
          <a:prstGeom prst="rect">
            <a:avLst/>
          </a:prstGeom>
          <a:noFill/>
          <a:ln w="9525">
            <a:noFill/>
            <a:miter lim="800000"/>
            <a:headEnd/>
            <a:tailEnd/>
          </a:ln>
        </p:spPr>
      </p:pic>
      <p:sp>
        <p:nvSpPr>
          <p:cNvPr id="4" name="Rectangle 2"/>
          <p:cNvSpPr txBox="1">
            <a:spLocks noChangeArrowheads="1"/>
          </p:cNvSpPr>
          <p:nvPr/>
        </p:nvSpPr>
        <p:spPr>
          <a:xfrm>
            <a:off x="539750" y="2349500"/>
            <a:ext cx="8229600" cy="1143000"/>
          </a:xfrm>
          <a:prstGeom prst="rect">
            <a:avLst/>
          </a:prstGeom>
        </p:spPr>
        <p:txBody>
          <a:bodyPr anchor="ctr">
            <a:normAutofit/>
          </a:bodyPr>
          <a:lstStyle/>
          <a:p>
            <a:pPr algn="ctr" fontAlgn="auto">
              <a:spcAft>
                <a:spcPts val="0"/>
              </a:spcAft>
              <a:defRPr/>
            </a:pPr>
            <a:endParaRPr lang="ru-RU" sz="4000" b="1" dirty="0">
              <a:solidFill>
                <a:schemeClr val="accent2">
                  <a:lumMod val="75000"/>
                </a:schemeClr>
              </a:solidFill>
              <a:latin typeface="+mj-lt"/>
              <a:ea typeface="+mj-ea"/>
              <a:cs typeface="+mj-cs"/>
            </a:endParaRPr>
          </a:p>
        </p:txBody>
      </p:sp>
      <p:sp>
        <p:nvSpPr>
          <p:cNvPr id="6" name="Нижний колонтитул 5"/>
          <p:cNvSpPr>
            <a:spLocks noGrp="1"/>
          </p:cNvSpPr>
          <p:nvPr>
            <p:ph type="ftr" sz="quarter" idx="11"/>
          </p:nvPr>
        </p:nvSpPr>
        <p:spPr>
          <a:xfrm>
            <a:off x="8429625" y="0"/>
            <a:ext cx="714375" cy="365125"/>
          </a:xfrm>
        </p:spPr>
        <p:txBody>
          <a:bodyPr/>
          <a:lstStyle/>
          <a:p>
            <a:pPr>
              <a:defRPr/>
            </a:pPr>
            <a:endParaRPr lang="ru-RU" dirty="0" smtClean="0"/>
          </a:p>
          <a:p>
            <a:pPr>
              <a:defRPr/>
            </a:pPr>
            <a:endParaRPr lang="ru-RU" dirty="0"/>
          </a:p>
        </p:txBody>
      </p:sp>
      <p:sp>
        <p:nvSpPr>
          <p:cNvPr id="9" name="Скругленный прямоугольник 8"/>
          <p:cNvSpPr/>
          <p:nvPr/>
        </p:nvSpPr>
        <p:spPr>
          <a:xfrm>
            <a:off x="1258888" y="298450"/>
            <a:ext cx="7058025"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18" name="Заголовок 1"/>
          <p:cNvSpPr txBox="1">
            <a:spLocks/>
          </p:cNvSpPr>
          <p:nvPr/>
        </p:nvSpPr>
        <p:spPr bwMode="auto">
          <a:xfrm>
            <a:off x="1241425" y="298450"/>
            <a:ext cx="7056438" cy="538163"/>
          </a:xfrm>
          <a:prstGeom prst="rect">
            <a:avLst/>
          </a:prstGeom>
          <a:noFill/>
          <a:ln w="9525">
            <a:noFill/>
            <a:miter lim="800000"/>
            <a:headEnd/>
            <a:tailEnd/>
          </a:ln>
        </p:spPr>
        <p:txBody>
          <a:bodyPr anchor="ctr"/>
          <a:lstStyle/>
          <a:p>
            <a:pPr algn="ctr" eaLnBrk="0" hangingPunct="0"/>
            <a:r>
              <a:rPr lang="ru-RU">
                <a:solidFill>
                  <a:schemeClr val="bg1"/>
                </a:solidFill>
                <a:latin typeface="Calibri" pitchFamily="34" charset="0"/>
              </a:rPr>
              <a:t>Направленность поставок на внутренний и внешний рынки </a:t>
            </a:r>
          </a:p>
          <a:p>
            <a:pPr algn="ctr" eaLnBrk="0" hangingPunct="0"/>
            <a:r>
              <a:rPr lang="ru-RU" sz="1200">
                <a:solidFill>
                  <a:schemeClr val="bg1"/>
                </a:solidFill>
                <a:latin typeface="Calibri" pitchFamily="34" charset="0"/>
              </a:rPr>
              <a:t>(ПУНКТИРОМ НОВЫЕ РЫНКИ)</a:t>
            </a:r>
            <a:endParaRPr lang="ru-RU" sz="1600">
              <a:solidFill>
                <a:schemeClr val="bg1"/>
              </a:solidFill>
              <a:latin typeface="Calibri" pitchFamily="34" charset="0"/>
            </a:endParaRPr>
          </a:p>
        </p:txBody>
      </p:sp>
      <p:sp>
        <p:nvSpPr>
          <p:cNvPr id="13319" name="TextBox 13"/>
          <p:cNvSpPr txBox="1">
            <a:spLocks noChangeArrowheads="1"/>
          </p:cNvSpPr>
          <p:nvPr/>
        </p:nvSpPr>
        <p:spPr bwMode="auto">
          <a:xfrm>
            <a:off x="4572000" y="1557338"/>
            <a:ext cx="1512888" cy="260350"/>
          </a:xfrm>
          <a:prstGeom prst="rect">
            <a:avLst/>
          </a:prstGeom>
          <a:noFill/>
          <a:ln w="9525">
            <a:noFill/>
            <a:miter lim="800000"/>
            <a:headEnd/>
            <a:tailEnd/>
          </a:ln>
        </p:spPr>
        <p:txBody>
          <a:bodyPr>
            <a:spAutoFit/>
          </a:bodyPr>
          <a:lstStyle/>
          <a:p>
            <a:r>
              <a:rPr lang="ru-RU" sz="1100" b="1"/>
              <a:t>ОАО «ФСК ЕЭС»</a:t>
            </a:r>
          </a:p>
        </p:txBody>
      </p:sp>
      <p:sp>
        <p:nvSpPr>
          <p:cNvPr id="13320" name="TextBox 13"/>
          <p:cNvSpPr txBox="1">
            <a:spLocks noChangeArrowheads="1"/>
          </p:cNvSpPr>
          <p:nvPr/>
        </p:nvSpPr>
        <p:spPr bwMode="auto">
          <a:xfrm>
            <a:off x="4572000" y="2014538"/>
            <a:ext cx="1728788" cy="261937"/>
          </a:xfrm>
          <a:prstGeom prst="rect">
            <a:avLst/>
          </a:prstGeom>
          <a:noFill/>
          <a:ln w="9525">
            <a:noFill/>
            <a:miter lim="800000"/>
            <a:headEnd/>
            <a:tailEnd/>
          </a:ln>
        </p:spPr>
        <p:txBody>
          <a:bodyPr>
            <a:spAutoFit/>
          </a:bodyPr>
          <a:lstStyle/>
          <a:p>
            <a:r>
              <a:rPr lang="ru-RU" sz="1100" b="1"/>
              <a:t>ОАО «Холдинг МРСК»</a:t>
            </a:r>
          </a:p>
        </p:txBody>
      </p:sp>
      <p:sp>
        <p:nvSpPr>
          <p:cNvPr id="13321" name="TextBox 13"/>
          <p:cNvSpPr txBox="1">
            <a:spLocks noChangeArrowheads="1"/>
          </p:cNvSpPr>
          <p:nvPr/>
        </p:nvSpPr>
        <p:spPr bwMode="auto">
          <a:xfrm>
            <a:off x="4427538" y="1798638"/>
            <a:ext cx="1512887" cy="261937"/>
          </a:xfrm>
          <a:prstGeom prst="rect">
            <a:avLst/>
          </a:prstGeom>
          <a:noFill/>
          <a:ln w="9525">
            <a:noFill/>
            <a:miter lim="800000"/>
            <a:headEnd/>
            <a:tailEnd/>
          </a:ln>
        </p:spPr>
        <p:txBody>
          <a:bodyPr>
            <a:spAutoFit/>
          </a:bodyPr>
          <a:lstStyle/>
          <a:p>
            <a:r>
              <a:rPr lang="ru-RU" sz="1100" b="1"/>
              <a:t>ОАО «РусГидро»</a:t>
            </a:r>
          </a:p>
        </p:txBody>
      </p:sp>
      <p:sp>
        <p:nvSpPr>
          <p:cNvPr id="13322" name="TextBox 13"/>
          <p:cNvSpPr txBox="1">
            <a:spLocks noChangeArrowheads="1"/>
          </p:cNvSpPr>
          <p:nvPr/>
        </p:nvSpPr>
        <p:spPr bwMode="auto">
          <a:xfrm>
            <a:off x="4787900" y="2232025"/>
            <a:ext cx="1512888" cy="260350"/>
          </a:xfrm>
          <a:prstGeom prst="rect">
            <a:avLst/>
          </a:prstGeom>
          <a:noFill/>
          <a:ln w="9525">
            <a:noFill/>
            <a:miter lim="800000"/>
            <a:headEnd/>
            <a:tailEnd/>
          </a:ln>
        </p:spPr>
        <p:txBody>
          <a:bodyPr>
            <a:spAutoFit/>
          </a:bodyPr>
          <a:lstStyle/>
          <a:p>
            <a:r>
              <a:rPr lang="ru-RU" sz="1100" b="1"/>
              <a:t>ГК «РОСАТОМ»</a:t>
            </a:r>
          </a:p>
        </p:txBody>
      </p:sp>
      <p:sp>
        <p:nvSpPr>
          <p:cNvPr id="17" name="Rectangle 5"/>
          <p:cNvSpPr>
            <a:spLocks noChangeArrowheads="1"/>
          </p:cNvSpPr>
          <p:nvPr/>
        </p:nvSpPr>
        <p:spPr bwMode="auto">
          <a:xfrm>
            <a:off x="2225675" y="2997200"/>
            <a:ext cx="330200" cy="184150"/>
          </a:xfrm>
          <a:prstGeom prst="rect">
            <a:avLst/>
          </a:prstGeom>
          <a:solidFill>
            <a:schemeClr val="bg1">
              <a:lumMod val="85000"/>
            </a:schemeClr>
          </a:solidFill>
          <a:ln w="76200" algn="ctr">
            <a:noFill/>
            <a:miter lim="800000"/>
            <a:headEnd/>
            <a:tailEnd/>
          </a:ln>
        </p:spPr>
        <p:txBody>
          <a:bodyPr lIns="0" tIns="0" rIns="0" bIns="0">
            <a:spAutoFit/>
          </a:bodyPr>
          <a:lstStyle/>
          <a:p>
            <a:pPr>
              <a:defRPr/>
            </a:pPr>
            <a:r>
              <a:rPr lang="en-US" sz="1200" b="1" dirty="0"/>
              <a:t>ABB</a:t>
            </a:r>
            <a:endParaRPr lang="ru-RU" sz="1200" b="1" dirty="0"/>
          </a:p>
        </p:txBody>
      </p:sp>
      <p:sp>
        <p:nvSpPr>
          <p:cNvPr id="18" name="Rectangle 5"/>
          <p:cNvSpPr>
            <a:spLocks noChangeArrowheads="1"/>
          </p:cNvSpPr>
          <p:nvPr/>
        </p:nvSpPr>
        <p:spPr bwMode="auto">
          <a:xfrm>
            <a:off x="1331913" y="3028950"/>
            <a:ext cx="719137" cy="184150"/>
          </a:xfrm>
          <a:prstGeom prst="rect">
            <a:avLst/>
          </a:prstGeom>
          <a:solidFill>
            <a:schemeClr val="bg1">
              <a:lumMod val="85000"/>
            </a:schemeClr>
          </a:solidFill>
          <a:ln w="76200" algn="ctr">
            <a:noFill/>
            <a:miter lim="800000"/>
            <a:headEnd/>
            <a:tailEnd/>
          </a:ln>
        </p:spPr>
        <p:txBody>
          <a:bodyPr lIns="0" tIns="0" rIns="0" bIns="0">
            <a:spAutoFit/>
          </a:bodyPr>
          <a:lstStyle/>
          <a:p>
            <a:pPr>
              <a:defRPr/>
            </a:pPr>
            <a:r>
              <a:rPr lang="en-US" sz="1200" b="1" dirty="0"/>
              <a:t>ALSTOM</a:t>
            </a:r>
            <a:endParaRPr lang="ru-RU" sz="1200" b="1" dirty="0"/>
          </a:p>
        </p:txBody>
      </p:sp>
      <p:sp>
        <p:nvSpPr>
          <p:cNvPr id="19" name="Овал 18"/>
          <p:cNvSpPr/>
          <p:nvPr/>
        </p:nvSpPr>
        <p:spPr>
          <a:xfrm>
            <a:off x="3492500" y="2349500"/>
            <a:ext cx="215900" cy="2159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26" name="TextBox 13"/>
          <p:cNvSpPr txBox="1">
            <a:spLocks noChangeArrowheads="1"/>
          </p:cNvSpPr>
          <p:nvPr/>
        </p:nvSpPr>
        <p:spPr bwMode="auto">
          <a:xfrm>
            <a:off x="2987675" y="1989138"/>
            <a:ext cx="1079500" cy="384175"/>
          </a:xfrm>
          <a:prstGeom prst="rect">
            <a:avLst/>
          </a:prstGeom>
          <a:noFill/>
          <a:ln w="9525">
            <a:noFill/>
            <a:miter lim="800000"/>
            <a:headEnd/>
            <a:tailEnd/>
          </a:ln>
        </p:spPr>
        <p:txBody>
          <a:bodyPr>
            <a:spAutoFit/>
          </a:bodyPr>
          <a:lstStyle/>
          <a:p>
            <a:r>
              <a:rPr lang="ru-RU" sz="1100" b="1"/>
              <a:t>Чебоксары</a:t>
            </a:r>
          </a:p>
          <a:p>
            <a:r>
              <a:rPr lang="ru-RU" sz="800" b="1"/>
              <a:t>(эл.тех.кластер)</a:t>
            </a:r>
          </a:p>
        </p:txBody>
      </p:sp>
      <p:sp>
        <p:nvSpPr>
          <p:cNvPr id="13327" name="TextBox 20"/>
          <p:cNvSpPr txBox="1">
            <a:spLocks noChangeArrowheads="1"/>
          </p:cNvSpPr>
          <p:nvPr/>
        </p:nvSpPr>
        <p:spPr bwMode="auto">
          <a:xfrm>
            <a:off x="4787900" y="2447925"/>
            <a:ext cx="2160588" cy="260350"/>
          </a:xfrm>
          <a:prstGeom prst="rect">
            <a:avLst/>
          </a:prstGeom>
          <a:noFill/>
          <a:ln w="9525">
            <a:noFill/>
            <a:miter lim="800000"/>
            <a:headEnd/>
            <a:tailEnd/>
          </a:ln>
        </p:spPr>
        <p:txBody>
          <a:bodyPr>
            <a:spAutoFit/>
          </a:bodyPr>
          <a:lstStyle/>
          <a:p>
            <a:r>
              <a:rPr lang="ru-RU" sz="1100" b="1"/>
              <a:t>Нефтегазовые компании</a:t>
            </a:r>
          </a:p>
        </p:txBody>
      </p:sp>
      <p:cxnSp>
        <p:nvCxnSpPr>
          <p:cNvPr id="27" name="Прямая со стрелкой 26"/>
          <p:cNvCxnSpPr>
            <a:endCxn id="13319" idx="1"/>
          </p:cNvCxnSpPr>
          <p:nvPr/>
        </p:nvCxnSpPr>
        <p:spPr>
          <a:xfrm flipV="1">
            <a:off x="3779838" y="1687513"/>
            <a:ext cx="792162" cy="733425"/>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30" name="Прямая со стрелкой 29"/>
          <p:cNvCxnSpPr/>
          <p:nvPr/>
        </p:nvCxnSpPr>
        <p:spPr>
          <a:xfrm flipV="1">
            <a:off x="3779838" y="1989138"/>
            <a:ext cx="720725" cy="431800"/>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33" name="Прямая со стрелкой 32"/>
          <p:cNvCxnSpPr>
            <a:endCxn id="13320" idx="1"/>
          </p:cNvCxnSpPr>
          <p:nvPr/>
        </p:nvCxnSpPr>
        <p:spPr>
          <a:xfrm flipV="1">
            <a:off x="3779838" y="2146300"/>
            <a:ext cx="792162" cy="274638"/>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36" name="Прямая со стрелкой 35"/>
          <p:cNvCxnSpPr/>
          <p:nvPr/>
        </p:nvCxnSpPr>
        <p:spPr>
          <a:xfrm flipV="1">
            <a:off x="3779838" y="2349500"/>
            <a:ext cx="1008062" cy="71438"/>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39" name="Прямая со стрелкой 38"/>
          <p:cNvCxnSpPr>
            <a:endCxn id="13327" idx="1"/>
          </p:cNvCxnSpPr>
          <p:nvPr/>
        </p:nvCxnSpPr>
        <p:spPr>
          <a:xfrm>
            <a:off x="3779838" y="2420938"/>
            <a:ext cx="1008062" cy="157162"/>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sp>
        <p:nvSpPr>
          <p:cNvPr id="48" name="Овал 47"/>
          <p:cNvSpPr/>
          <p:nvPr/>
        </p:nvSpPr>
        <p:spPr>
          <a:xfrm>
            <a:off x="2700338" y="2565400"/>
            <a:ext cx="215900" cy="2159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9" name="Овал 48"/>
          <p:cNvSpPr/>
          <p:nvPr/>
        </p:nvSpPr>
        <p:spPr>
          <a:xfrm>
            <a:off x="3995738" y="3500438"/>
            <a:ext cx="215900" cy="2159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1" name="Прямоугольная выноска 50"/>
          <p:cNvSpPr/>
          <p:nvPr/>
        </p:nvSpPr>
        <p:spPr>
          <a:xfrm>
            <a:off x="1763713" y="1989138"/>
            <a:ext cx="1152525" cy="287337"/>
          </a:xfrm>
          <a:prstGeom prst="wedgeRectCallout">
            <a:avLst>
              <a:gd name="adj1" fmla="val 38025"/>
              <a:gd name="adj2" fmla="val 1395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800" dirty="0">
                <a:solidFill>
                  <a:schemeClr val="tx1"/>
                </a:solidFill>
              </a:rPr>
              <a:t>Представительства </a:t>
            </a:r>
          </a:p>
          <a:p>
            <a:pPr algn="ctr">
              <a:defRPr/>
            </a:pPr>
            <a:r>
              <a:rPr lang="ru-RU" sz="800" dirty="0">
                <a:solidFill>
                  <a:schemeClr val="tx1"/>
                </a:solidFill>
              </a:rPr>
              <a:t>в </a:t>
            </a:r>
            <a:r>
              <a:rPr lang="ru-RU" sz="800" dirty="0" err="1">
                <a:solidFill>
                  <a:schemeClr val="tx1"/>
                </a:solidFill>
              </a:rPr>
              <a:t>Белорусии</a:t>
            </a:r>
            <a:endParaRPr lang="ru-RU" sz="1000" dirty="0">
              <a:solidFill>
                <a:schemeClr val="tx1"/>
              </a:solidFill>
            </a:endParaRPr>
          </a:p>
        </p:txBody>
      </p:sp>
      <p:sp>
        <p:nvSpPr>
          <p:cNvPr id="52" name="Прямоугольная выноска 51"/>
          <p:cNvSpPr/>
          <p:nvPr/>
        </p:nvSpPr>
        <p:spPr>
          <a:xfrm>
            <a:off x="7019925" y="2924175"/>
            <a:ext cx="936625" cy="433388"/>
          </a:xfrm>
          <a:prstGeom prst="wedgeRectCallout">
            <a:avLst>
              <a:gd name="adj1" fmla="val -46439"/>
              <a:gd name="adj2" fmla="val 933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800" dirty="0">
                <a:solidFill>
                  <a:schemeClr val="tx1"/>
                </a:solidFill>
              </a:rPr>
              <a:t>Соглашение о сотрудничестве с КНДР</a:t>
            </a:r>
            <a:endParaRPr lang="ru-RU" sz="1000" dirty="0">
              <a:solidFill>
                <a:schemeClr val="tx1"/>
              </a:solidFill>
            </a:endParaRPr>
          </a:p>
        </p:txBody>
      </p:sp>
      <p:cxnSp>
        <p:nvCxnSpPr>
          <p:cNvPr id="53" name="Прямая со стрелкой 52"/>
          <p:cNvCxnSpPr/>
          <p:nvPr/>
        </p:nvCxnSpPr>
        <p:spPr>
          <a:xfrm flipH="1">
            <a:off x="3059113" y="2636838"/>
            <a:ext cx="504825" cy="1728787"/>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57" name="Прямая со стрелкой 56"/>
          <p:cNvCxnSpPr/>
          <p:nvPr/>
        </p:nvCxnSpPr>
        <p:spPr>
          <a:xfrm flipH="1">
            <a:off x="2700338" y="2636838"/>
            <a:ext cx="863600" cy="64770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61" name="Прямая со стрелкой 60"/>
          <p:cNvCxnSpPr/>
          <p:nvPr/>
        </p:nvCxnSpPr>
        <p:spPr>
          <a:xfrm>
            <a:off x="3563938" y="2636838"/>
            <a:ext cx="863600" cy="21590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64" name="Прямая со стрелкой 63"/>
          <p:cNvCxnSpPr/>
          <p:nvPr/>
        </p:nvCxnSpPr>
        <p:spPr>
          <a:xfrm>
            <a:off x="3635375" y="2636838"/>
            <a:ext cx="2160588" cy="3603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67" name="Прямая со стрелкой 66"/>
          <p:cNvCxnSpPr/>
          <p:nvPr/>
        </p:nvCxnSpPr>
        <p:spPr>
          <a:xfrm flipH="1">
            <a:off x="2987675" y="2636838"/>
            <a:ext cx="576263" cy="21590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71" name="Прямая со стрелкой 70"/>
          <p:cNvCxnSpPr/>
          <p:nvPr/>
        </p:nvCxnSpPr>
        <p:spPr>
          <a:xfrm flipH="1">
            <a:off x="2916238" y="2636838"/>
            <a:ext cx="647700" cy="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74" name="Прямая со стрелкой 73"/>
          <p:cNvCxnSpPr/>
          <p:nvPr/>
        </p:nvCxnSpPr>
        <p:spPr>
          <a:xfrm>
            <a:off x="3635375" y="2636838"/>
            <a:ext cx="2736850" cy="2376487"/>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78" name="Прямая со стрелкой 77"/>
          <p:cNvCxnSpPr/>
          <p:nvPr/>
        </p:nvCxnSpPr>
        <p:spPr>
          <a:xfrm>
            <a:off x="3563938" y="2636838"/>
            <a:ext cx="0" cy="136842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81" name="Прямая со стрелкой 80"/>
          <p:cNvCxnSpPr/>
          <p:nvPr/>
        </p:nvCxnSpPr>
        <p:spPr>
          <a:xfrm flipH="1">
            <a:off x="3348038" y="2636838"/>
            <a:ext cx="287337" cy="12239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85" name="TextBox 84"/>
          <p:cNvSpPr txBox="1"/>
          <p:nvPr/>
        </p:nvSpPr>
        <p:spPr>
          <a:xfrm>
            <a:off x="5940425" y="1125538"/>
            <a:ext cx="2592388" cy="860425"/>
          </a:xfrm>
          <a:prstGeom prst="rect">
            <a:avLst/>
          </a:prstGeom>
          <a:solidFill>
            <a:schemeClr val="accent6">
              <a:lumMod val="20000"/>
              <a:lumOff val="80000"/>
            </a:schemeClr>
          </a:solidFill>
        </p:spPr>
        <p:txBody>
          <a:bodyPr>
            <a:spAutoFit/>
          </a:bodyPr>
          <a:lstStyle/>
          <a:p>
            <a:pPr>
              <a:defRPr/>
            </a:pPr>
            <a:r>
              <a:rPr lang="ru-RU" sz="1000" dirty="0"/>
              <a:t>За 2011 год поставлено более </a:t>
            </a:r>
            <a:r>
              <a:rPr lang="ru-RU" sz="1000" b="1" dirty="0"/>
              <a:t>15 тыс. устройств</a:t>
            </a:r>
            <a:r>
              <a:rPr lang="ru-RU" sz="1000" dirty="0"/>
              <a:t> релейной защиты и автоматики. Это – </a:t>
            </a:r>
            <a:r>
              <a:rPr lang="ru-RU" sz="1000" b="1" dirty="0"/>
              <a:t>более 50%</a:t>
            </a:r>
            <a:r>
              <a:rPr lang="ru-RU" sz="1000" dirty="0"/>
              <a:t> поставок в этой сфере для отечественных </a:t>
            </a:r>
            <a:r>
              <a:rPr lang="ru-RU" sz="1000" dirty="0" err="1"/>
              <a:t>электро-энергетических</a:t>
            </a:r>
            <a:r>
              <a:rPr lang="ru-RU" sz="1000" dirty="0"/>
              <a:t> систем.</a:t>
            </a:r>
            <a:endParaRPr lang="ru-RU" dirty="0"/>
          </a:p>
        </p:txBody>
      </p:sp>
      <p:sp>
        <p:nvSpPr>
          <p:cNvPr id="86" name="TextBox 85"/>
          <p:cNvSpPr txBox="1"/>
          <p:nvPr/>
        </p:nvSpPr>
        <p:spPr>
          <a:xfrm>
            <a:off x="107950" y="981075"/>
            <a:ext cx="3527425" cy="723900"/>
          </a:xfrm>
          <a:prstGeom prst="rect">
            <a:avLst/>
          </a:prstGeom>
          <a:solidFill>
            <a:schemeClr val="accent6">
              <a:lumMod val="20000"/>
              <a:lumOff val="80000"/>
            </a:schemeClr>
          </a:solidFill>
        </p:spPr>
        <p:txBody>
          <a:bodyPr>
            <a:spAutoFit/>
          </a:bodyPr>
          <a:lstStyle/>
          <a:p>
            <a:pPr>
              <a:defRPr/>
            </a:pPr>
            <a:r>
              <a:rPr lang="ru-RU" sz="1000" b="1" dirty="0"/>
              <a:t>ИМПОРТОЗАМЕЩЕНИЕ</a:t>
            </a:r>
          </a:p>
          <a:p>
            <a:pPr>
              <a:defRPr/>
            </a:pPr>
            <a:r>
              <a:rPr lang="ru-RU" sz="1000" b="1" dirty="0"/>
              <a:t>Согласно энергетической стратегии России доля импортного оборудования в объеме закупок составит к 2014 г. – 15%, 2022 г. – 10%, </a:t>
            </a:r>
            <a:r>
              <a:rPr lang="ru-RU" sz="1100" b="1" dirty="0"/>
              <a:t>2030 г. – 5%</a:t>
            </a:r>
            <a:endParaRPr lang="ru-RU" b="1" dirty="0"/>
          </a:p>
        </p:txBody>
      </p:sp>
      <p:cxnSp>
        <p:nvCxnSpPr>
          <p:cNvPr id="88" name="Прямая со стрелкой 87"/>
          <p:cNvCxnSpPr/>
          <p:nvPr/>
        </p:nvCxnSpPr>
        <p:spPr>
          <a:xfrm>
            <a:off x="3635375" y="2636838"/>
            <a:ext cx="2665413" cy="12239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50" name="Прямоугольная выноска 49"/>
          <p:cNvSpPr/>
          <p:nvPr/>
        </p:nvSpPr>
        <p:spPr>
          <a:xfrm>
            <a:off x="4140200" y="2924175"/>
            <a:ext cx="936625" cy="433388"/>
          </a:xfrm>
          <a:prstGeom prst="wedgeRectCallout">
            <a:avLst>
              <a:gd name="adj1" fmla="val -46439"/>
              <a:gd name="adj2" fmla="val 933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800" dirty="0">
                <a:solidFill>
                  <a:schemeClr val="tx1"/>
                </a:solidFill>
              </a:rPr>
              <a:t>Совместное предприятие в Туркмении</a:t>
            </a:r>
            <a:endParaRPr lang="ru-RU" sz="1000" dirty="0">
              <a:solidFill>
                <a:schemeClr val="tx1"/>
              </a:solidFill>
            </a:endParaRPr>
          </a:p>
        </p:txBody>
      </p:sp>
      <p:cxnSp>
        <p:nvCxnSpPr>
          <p:cNvPr id="91" name="Прямая со стрелкой 90"/>
          <p:cNvCxnSpPr/>
          <p:nvPr/>
        </p:nvCxnSpPr>
        <p:spPr>
          <a:xfrm flipH="1">
            <a:off x="2051050" y="2636838"/>
            <a:ext cx="1512888" cy="3603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5" name="Rectangle 5"/>
          <p:cNvSpPr>
            <a:spLocks noChangeArrowheads="1"/>
          </p:cNvSpPr>
          <p:nvPr/>
        </p:nvSpPr>
        <p:spPr bwMode="auto">
          <a:xfrm>
            <a:off x="1928813" y="2708275"/>
            <a:ext cx="698500" cy="185738"/>
          </a:xfrm>
          <a:prstGeom prst="rect">
            <a:avLst/>
          </a:prstGeom>
          <a:solidFill>
            <a:schemeClr val="bg1">
              <a:lumMod val="85000"/>
            </a:schemeClr>
          </a:solidFill>
          <a:ln w="76200" algn="ctr">
            <a:noFill/>
            <a:miter lim="800000"/>
            <a:headEnd/>
            <a:tailEnd/>
          </a:ln>
        </p:spPr>
        <p:txBody>
          <a:bodyPr lIns="0" tIns="0" rIns="0" bIns="0">
            <a:spAutoFit/>
          </a:bodyPr>
          <a:lstStyle/>
          <a:p>
            <a:pPr>
              <a:defRPr/>
            </a:pPr>
            <a:r>
              <a:rPr lang="en-US" sz="1200" b="1" dirty="0"/>
              <a:t>SIEMENS</a:t>
            </a:r>
            <a:endParaRPr lang="ru-RU" sz="1200" b="1" dirty="0"/>
          </a:p>
        </p:txBody>
      </p:sp>
      <p:cxnSp>
        <p:nvCxnSpPr>
          <p:cNvPr id="42" name="Прямая со стрелкой 41"/>
          <p:cNvCxnSpPr/>
          <p:nvPr/>
        </p:nvCxnSpPr>
        <p:spPr>
          <a:xfrm flipH="1">
            <a:off x="1835150" y="2636838"/>
            <a:ext cx="1728788" cy="1512887"/>
          </a:xfrm>
          <a:prstGeom prst="straightConnector1">
            <a:avLst/>
          </a:prstGeom>
          <a:ln>
            <a:solidFill>
              <a:srgbClr val="C00000"/>
            </a:solidFill>
            <a:prstDash val="dash"/>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p:nvPr/>
        </p:nvCxnSpPr>
        <p:spPr>
          <a:xfrm>
            <a:off x="3563938" y="2708275"/>
            <a:ext cx="1728787" cy="2089150"/>
          </a:xfrm>
          <a:prstGeom prst="straightConnector1">
            <a:avLst/>
          </a:prstGeom>
          <a:ln>
            <a:solidFill>
              <a:srgbClr val="C00000"/>
            </a:solidFill>
            <a:prstDash val="dash"/>
            <a:tailEnd type="arrow"/>
          </a:ln>
        </p:spPr>
        <p:style>
          <a:lnRef idx="3">
            <a:schemeClr val="accent6"/>
          </a:lnRef>
          <a:fillRef idx="0">
            <a:schemeClr val="accent6"/>
          </a:fillRef>
          <a:effectRef idx="2">
            <a:schemeClr val="accent6"/>
          </a:effectRef>
          <a:fontRef idx="minor">
            <a:schemeClr val="tx1"/>
          </a:fontRef>
        </p:style>
      </p:cxnSp>
      <p:cxnSp>
        <p:nvCxnSpPr>
          <p:cNvPr id="54" name="Прямая со стрелкой 53"/>
          <p:cNvCxnSpPr/>
          <p:nvPr/>
        </p:nvCxnSpPr>
        <p:spPr>
          <a:xfrm>
            <a:off x="3563938" y="2708275"/>
            <a:ext cx="215900" cy="1873250"/>
          </a:xfrm>
          <a:prstGeom prst="straightConnector1">
            <a:avLst/>
          </a:prstGeom>
          <a:ln>
            <a:solidFill>
              <a:srgbClr val="C00000"/>
            </a:solidFill>
            <a:prstDash val="dash"/>
            <a:tailEnd type="arrow"/>
          </a:ln>
        </p:spPr>
        <p:style>
          <a:lnRef idx="3">
            <a:schemeClr val="accent6"/>
          </a:lnRef>
          <a:fillRef idx="0">
            <a:schemeClr val="accent6"/>
          </a:fillRef>
          <a:effectRef idx="2">
            <a:schemeClr val="accent6"/>
          </a:effectRef>
          <a:fontRef idx="minor">
            <a:schemeClr val="tx1"/>
          </a:fontRef>
        </p:style>
      </p:cxnSp>
      <p:cxnSp>
        <p:nvCxnSpPr>
          <p:cNvPr id="58" name="Прямая со стрелкой 57"/>
          <p:cNvCxnSpPr/>
          <p:nvPr/>
        </p:nvCxnSpPr>
        <p:spPr>
          <a:xfrm flipH="1">
            <a:off x="1476375" y="2636838"/>
            <a:ext cx="2087563" cy="1008062"/>
          </a:xfrm>
          <a:prstGeom prst="straightConnector1">
            <a:avLst/>
          </a:prstGeom>
          <a:ln>
            <a:solidFill>
              <a:srgbClr val="C00000"/>
            </a:solidFill>
            <a:prstDash val="dash"/>
            <a:tailEnd type="arrow"/>
          </a:ln>
        </p:spPr>
        <p:style>
          <a:lnRef idx="3">
            <a:schemeClr val="accent6"/>
          </a:lnRef>
          <a:fillRef idx="0">
            <a:schemeClr val="accent6"/>
          </a:fillRef>
          <a:effectRef idx="2">
            <a:schemeClr val="accent6"/>
          </a:effectRef>
          <a:fontRef idx="minor">
            <a:schemeClr val="tx1"/>
          </a:fontRef>
        </p:style>
      </p:cxnSp>
      <p:cxnSp>
        <p:nvCxnSpPr>
          <p:cNvPr id="62" name="Прямая со стрелкой 61"/>
          <p:cNvCxnSpPr/>
          <p:nvPr/>
        </p:nvCxnSpPr>
        <p:spPr>
          <a:xfrm flipH="1">
            <a:off x="2268538" y="2708275"/>
            <a:ext cx="1295400" cy="792163"/>
          </a:xfrm>
          <a:prstGeom prst="straightConnector1">
            <a:avLst/>
          </a:prstGeom>
          <a:ln>
            <a:solidFill>
              <a:srgbClr val="C00000"/>
            </a:solidFill>
            <a:prstDash val="dash"/>
            <a:tailEnd type="arrow"/>
          </a:ln>
        </p:spPr>
        <p:style>
          <a:lnRef idx="3">
            <a:schemeClr val="accent6"/>
          </a:lnRef>
          <a:fillRef idx="0">
            <a:schemeClr val="accent6"/>
          </a:fillRef>
          <a:effectRef idx="2">
            <a:schemeClr val="accent6"/>
          </a:effectRef>
          <a:fontRef idx="minor">
            <a:schemeClr val="tx1"/>
          </a:fontRef>
        </p:style>
      </p:cxnSp>
      <p:sp>
        <p:nvSpPr>
          <p:cNvPr id="47" name="TextBox 46"/>
          <p:cNvSpPr txBox="1"/>
          <p:nvPr/>
        </p:nvSpPr>
        <p:spPr>
          <a:xfrm>
            <a:off x="285750" y="5407025"/>
            <a:ext cx="8643938" cy="1262063"/>
          </a:xfrm>
          <a:prstGeom prst="rect">
            <a:avLst/>
          </a:prstGeom>
          <a:solidFill>
            <a:schemeClr val="accent6">
              <a:lumMod val="20000"/>
              <a:lumOff val="80000"/>
            </a:schemeClr>
          </a:solidFill>
        </p:spPr>
        <p:txBody>
          <a:bodyPr>
            <a:spAutoFit/>
          </a:bodyPr>
          <a:lstStyle/>
          <a:p>
            <a:pPr algn="just">
              <a:spcBef>
                <a:spcPts val="600"/>
              </a:spcBef>
              <a:defRPr/>
            </a:pPr>
            <a:r>
              <a:rPr lang="ru-RU" sz="1200" b="1" i="1" dirty="0">
                <a:effectLst>
                  <a:outerShdw blurRad="38100" dist="38100" dir="2700000" algn="tl">
                    <a:srgbClr val="000000">
                      <a:alpha val="43137"/>
                    </a:srgbClr>
                  </a:outerShdw>
                </a:effectLst>
                <a:latin typeface="Arial" pitchFamily="34" charset="0"/>
              </a:rPr>
              <a:t>Результаты работы кластера за 2011 год:</a:t>
            </a:r>
          </a:p>
          <a:p>
            <a:pPr marL="171450" indent="-171450" algn="just">
              <a:spcBef>
                <a:spcPts val="600"/>
              </a:spcBef>
              <a:buFont typeface="Wingdings" pitchFamily="2" charset="2"/>
              <a:buChar char="§"/>
              <a:defRPr/>
            </a:pPr>
            <a:r>
              <a:rPr lang="ru-RU" sz="1100" dirty="0">
                <a:latin typeface="Arial" pitchFamily="34" charset="0"/>
              </a:rPr>
              <a:t>Индекс производства электротехнического кластера составил – </a:t>
            </a:r>
            <a:r>
              <a:rPr lang="ru-RU" sz="1100" b="1" dirty="0">
                <a:latin typeface="Arial" pitchFamily="34" charset="0"/>
              </a:rPr>
              <a:t>115,0%;</a:t>
            </a:r>
          </a:p>
          <a:p>
            <a:pPr marL="171450" indent="-171450" algn="just">
              <a:spcBef>
                <a:spcPts val="600"/>
              </a:spcBef>
              <a:buFont typeface="Wingdings" pitchFamily="2" charset="2"/>
              <a:buChar char="§"/>
              <a:defRPr/>
            </a:pPr>
            <a:r>
              <a:rPr lang="ru-RU" sz="1100" dirty="0">
                <a:latin typeface="Arial" pitchFamily="34" charset="0"/>
              </a:rPr>
              <a:t>В кластере занято около 15,0 тыс. человек, что составляет </a:t>
            </a:r>
            <a:r>
              <a:rPr lang="ru-RU" sz="1100" b="1" dirty="0">
                <a:latin typeface="Arial" pitchFamily="34" charset="0"/>
              </a:rPr>
              <a:t>17,0% </a:t>
            </a:r>
            <a:r>
              <a:rPr lang="ru-RU" sz="1100" dirty="0">
                <a:latin typeface="Arial" pitchFamily="34" charset="0"/>
              </a:rPr>
              <a:t>в структуре обрабатывающих производств республики; </a:t>
            </a:r>
          </a:p>
          <a:p>
            <a:pPr marL="171450" indent="-171450" algn="just">
              <a:spcBef>
                <a:spcPts val="600"/>
              </a:spcBef>
              <a:buFont typeface="Wingdings" pitchFamily="2" charset="2"/>
              <a:buChar char="§"/>
              <a:defRPr/>
            </a:pPr>
            <a:r>
              <a:rPr lang="ru-RU" sz="1100" dirty="0">
                <a:latin typeface="Arial" pitchFamily="34" charset="0"/>
              </a:rPr>
              <a:t>Среднемесячная заработная плата сложилась в сумме </a:t>
            </a:r>
            <a:r>
              <a:rPr lang="ru-RU" sz="1100" b="1" dirty="0">
                <a:latin typeface="Arial" pitchFamily="34" charset="0"/>
              </a:rPr>
              <a:t>25,5 тыс. рублей;</a:t>
            </a:r>
          </a:p>
          <a:p>
            <a:pPr marL="171450" indent="-171450" algn="just">
              <a:spcBef>
                <a:spcPts val="600"/>
              </a:spcBef>
              <a:buFont typeface="Wingdings" pitchFamily="2" charset="2"/>
              <a:buChar char="§"/>
              <a:defRPr/>
            </a:pPr>
            <a:r>
              <a:rPr lang="ru-RU" sz="1100" dirty="0">
                <a:latin typeface="Arial" pitchFamily="34" charset="0"/>
              </a:rPr>
              <a:t>Предприятия кластера занимают на российском рынке по отдельным позициям продукции </a:t>
            </a:r>
            <a:r>
              <a:rPr lang="ru-RU" sz="1100" b="1" dirty="0">
                <a:latin typeface="Arial" pitchFamily="34" charset="0"/>
              </a:rPr>
              <a:t>от 25 до 40% российского рынка</a:t>
            </a:r>
            <a:r>
              <a:rPr lang="ru-RU" sz="1100" dirty="0">
                <a:latin typeface="Arial"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txBox="1">
            <a:spLocks noGrp="1"/>
          </p:cNvSpPr>
          <p:nvPr/>
        </p:nvSpPr>
        <p:spPr>
          <a:xfrm>
            <a:off x="8429625" y="0"/>
            <a:ext cx="714375" cy="365125"/>
          </a:xfrm>
          <a:prstGeom prst="rect">
            <a:avLst/>
          </a:prstGeom>
          <a:noFill/>
        </p:spPr>
        <p:txBody>
          <a:bodyPr anchor="ctr"/>
          <a:lstStyle/>
          <a:p>
            <a:pPr algn="ctr" fontAlgn="auto">
              <a:spcBef>
                <a:spcPts val="0"/>
              </a:spcBef>
              <a:spcAft>
                <a:spcPts val="0"/>
              </a:spcAft>
              <a:defRPr/>
            </a:pPr>
            <a:endParaRPr lang="ru-RU" sz="1400" dirty="0">
              <a:solidFill>
                <a:srgbClr val="A03202"/>
              </a:solidFill>
              <a:latin typeface="+mn-lt"/>
            </a:endParaRPr>
          </a:p>
          <a:p>
            <a:pPr algn="ctr" fontAlgn="auto">
              <a:spcBef>
                <a:spcPts val="0"/>
              </a:spcBef>
              <a:spcAft>
                <a:spcPts val="0"/>
              </a:spcAft>
              <a:defRPr/>
            </a:pPr>
            <a:endParaRPr lang="ru-RU" sz="1400" dirty="0">
              <a:solidFill>
                <a:srgbClr val="A03202"/>
              </a:solidFill>
              <a:latin typeface="+mn-lt"/>
            </a:endParaRPr>
          </a:p>
        </p:txBody>
      </p:sp>
      <p:graphicFrame>
        <p:nvGraphicFramePr>
          <p:cNvPr id="47222" name="Group 118"/>
          <p:cNvGraphicFramePr>
            <a:graphicFrameLocks noGrp="1"/>
          </p:cNvGraphicFramePr>
          <p:nvPr/>
        </p:nvGraphicFramePr>
        <p:xfrm>
          <a:off x="395288" y="1052513"/>
          <a:ext cx="8208962" cy="2141538"/>
        </p:xfrm>
        <a:graphic>
          <a:graphicData uri="http://schemas.openxmlformats.org/drawingml/2006/table">
            <a:tbl>
              <a:tblPr/>
              <a:tblGrid>
                <a:gridCol w="8208962"/>
              </a:tblGrid>
              <a:tr h="24871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Calibri" pitchFamily="34" charset="0"/>
                        </a:rPr>
                        <a:t>Комплексы РЗА для ЦПС 110-220 кВ</a:t>
                      </a:r>
                    </a:p>
                  </a:txBody>
                  <a:tcPr marL="14274" marR="1427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3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Calibri" pitchFamily="34" charset="0"/>
                        </a:rPr>
                        <a:t>Новое поколение высоковольтных ПЧ для пуска и регулирования двигателей различных механизмов</a:t>
                      </a:r>
                    </a:p>
                  </a:txBody>
                  <a:tcPr marL="14274" marR="1427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3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Calibri" pitchFamily="34" charset="0"/>
                        </a:rPr>
                        <a:t>Создание </a:t>
                      </a:r>
                      <a:r>
                        <a:rPr kumimoji="0" lang="ru-RU" sz="1200" b="1" i="0" u="none" strike="noStrike" cap="none" normalizeH="0" baseline="0" dirty="0" err="1" smtClean="0">
                          <a:ln>
                            <a:noFill/>
                          </a:ln>
                          <a:solidFill>
                            <a:schemeClr val="bg1"/>
                          </a:solidFill>
                          <a:effectLst/>
                          <a:latin typeface="Calibri" pitchFamily="34" charset="0"/>
                        </a:rPr>
                        <a:t>малообслуживаемых</a:t>
                      </a:r>
                      <a:r>
                        <a:rPr kumimoji="0" lang="ru-RU" sz="1200" b="1" i="0" u="none" strike="noStrike" cap="none" normalizeH="0" baseline="0" dirty="0" smtClean="0">
                          <a:ln>
                            <a:noFill/>
                          </a:ln>
                          <a:solidFill>
                            <a:schemeClr val="bg1"/>
                          </a:solidFill>
                          <a:effectLst/>
                          <a:latin typeface="Calibri" pitchFamily="34" charset="0"/>
                        </a:rPr>
                        <a:t> и необслуживаемых реле </a:t>
                      </a:r>
                    </a:p>
                  </a:txBody>
                  <a:tcPr marL="14274" marR="1427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3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bg1"/>
                          </a:solidFill>
                          <a:effectLst/>
                          <a:latin typeface="Calibri" pitchFamily="34" charset="0"/>
                        </a:rPr>
                        <a:t>Комплексные решения для цифровых подстанций </a:t>
                      </a:r>
                    </a:p>
                  </a:txBody>
                  <a:tcPr marL="14274" marR="1427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3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bg1"/>
                          </a:solidFill>
                          <a:effectLst/>
                          <a:latin typeface="Calibri" pitchFamily="34" charset="0"/>
                        </a:rPr>
                        <a:t>Современные средства защиты распределительных сетей </a:t>
                      </a:r>
                    </a:p>
                  </a:txBody>
                  <a:tcPr marL="14274" marR="1427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206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Calibri" pitchFamily="34" charset="0"/>
                        </a:rPr>
                        <a:t>Инженерно-исследовательская платформа автоматизированных средств анализа и эксплуатации интеллектуальных энергосистем </a:t>
                      </a:r>
                    </a:p>
                  </a:txBody>
                  <a:tcPr marL="14274" marR="1427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206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Calibri" pitchFamily="34" charset="0"/>
                        </a:rPr>
                        <a:t>Интеграция и взаимодействие комплексов ПА с устройствами РЗА и АСУТП ПС с использованием современных стандартов и протоколов </a:t>
                      </a:r>
                    </a:p>
                  </a:txBody>
                  <a:tcPr marL="14274" marR="1427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3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Calibri" pitchFamily="34" charset="0"/>
                        </a:rPr>
                        <a:t>Разработки в области совместимости защит разных производителей </a:t>
                      </a:r>
                    </a:p>
                  </a:txBody>
                  <a:tcPr marL="14274" marR="1427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 name="Скругленный прямоугольник 4"/>
          <p:cNvSpPr/>
          <p:nvPr/>
        </p:nvSpPr>
        <p:spPr>
          <a:xfrm>
            <a:off x="468313" y="365125"/>
            <a:ext cx="8135937"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p>
        </p:txBody>
      </p:sp>
      <p:sp>
        <p:nvSpPr>
          <p:cNvPr id="14360" name="TextBox 5"/>
          <p:cNvSpPr txBox="1">
            <a:spLocks noChangeArrowheads="1"/>
          </p:cNvSpPr>
          <p:nvPr/>
        </p:nvSpPr>
        <p:spPr bwMode="auto">
          <a:xfrm>
            <a:off x="468313" y="422275"/>
            <a:ext cx="8135937" cy="304800"/>
          </a:xfrm>
          <a:prstGeom prst="rect">
            <a:avLst/>
          </a:prstGeom>
          <a:noFill/>
          <a:ln w="9525">
            <a:noFill/>
            <a:miter lim="800000"/>
            <a:headEnd/>
            <a:tailEnd/>
          </a:ln>
        </p:spPr>
        <p:txBody>
          <a:bodyPr>
            <a:spAutoFit/>
          </a:bodyPr>
          <a:lstStyle/>
          <a:p>
            <a:pPr algn="ctr"/>
            <a:r>
              <a:rPr lang="ru-RU" sz="1400" b="1">
                <a:solidFill>
                  <a:schemeClr val="bg1"/>
                </a:solidFill>
              </a:rPr>
              <a:t>Перспективные разработки</a:t>
            </a:r>
          </a:p>
        </p:txBody>
      </p:sp>
      <p:graphicFrame>
        <p:nvGraphicFramePr>
          <p:cNvPr id="9" name="Таблица 8"/>
          <p:cNvGraphicFramePr>
            <a:graphicFrameLocks noGrp="1"/>
          </p:cNvGraphicFramePr>
          <p:nvPr/>
        </p:nvGraphicFramePr>
        <p:xfrm>
          <a:off x="250825" y="3429000"/>
          <a:ext cx="8712200" cy="1381378"/>
        </p:xfrm>
        <a:graphic>
          <a:graphicData uri="http://schemas.openxmlformats.org/drawingml/2006/table">
            <a:tbl>
              <a:tblPr firstRow="1" bandRow="1">
                <a:tableStyleId>{5C22544A-7EE6-4342-B048-85BDC9FD1C3A}</a:tableStyleId>
              </a:tblPr>
              <a:tblGrid>
                <a:gridCol w="871220"/>
                <a:gridCol w="871220"/>
                <a:gridCol w="871220"/>
                <a:gridCol w="871220"/>
                <a:gridCol w="871220"/>
                <a:gridCol w="871220"/>
                <a:gridCol w="871220"/>
                <a:gridCol w="752076"/>
                <a:gridCol w="781558"/>
                <a:gridCol w="1080026"/>
              </a:tblGrid>
              <a:tr h="370670">
                <a:tc gridSpan="10">
                  <a:txBody>
                    <a:bodyPr/>
                    <a:lstStyle/>
                    <a:p>
                      <a:pPr algn="ctr"/>
                      <a:r>
                        <a:rPr lang="ru-RU" sz="1800" dirty="0" smtClean="0"/>
                        <a:t>Расходы на НИОКР (%, от бюджета), 2010 г.</a:t>
                      </a:r>
                      <a:endParaRPr lang="ru-RU" sz="1800" dirty="0"/>
                    </a:p>
                  </a:txBody>
                  <a:tcPr marL="91432" marR="91432" marT="45699" marB="45699"/>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639786">
                <a:tc>
                  <a:txBody>
                    <a:bodyPr/>
                    <a:lstStyle/>
                    <a:p>
                      <a:pPr algn="ctr"/>
                      <a:r>
                        <a:rPr lang="ru-RU" sz="1200" kern="1200" dirty="0" smtClean="0">
                          <a:solidFill>
                            <a:schemeClr val="dk1"/>
                          </a:solidFill>
                          <a:latin typeface="+mn-lt"/>
                          <a:ea typeface="+mn-ea"/>
                          <a:cs typeface="+mn-cs"/>
                        </a:rPr>
                        <a:t>Греция</a:t>
                      </a:r>
                    </a:p>
                  </a:txBody>
                  <a:tcPr marL="91432" marR="91432" marT="45699" marB="45699"/>
                </a:tc>
                <a:tc>
                  <a:txBody>
                    <a:bodyPr/>
                    <a:lstStyle/>
                    <a:p>
                      <a:pPr algn="ctr"/>
                      <a:r>
                        <a:rPr lang="ru-RU" sz="1200" dirty="0" smtClean="0"/>
                        <a:t>Россия</a:t>
                      </a:r>
                      <a:endParaRPr lang="ru-RU" sz="1200" dirty="0"/>
                    </a:p>
                  </a:txBody>
                  <a:tcPr marL="91432" marR="91432" marT="45699" marB="45699"/>
                </a:tc>
                <a:tc>
                  <a:txBody>
                    <a:bodyPr/>
                    <a:lstStyle/>
                    <a:p>
                      <a:pPr algn="ctr"/>
                      <a:r>
                        <a:rPr lang="ru-RU" sz="1200" dirty="0" smtClean="0"/>
                        <a:t>Китай</a:t>
                      </a:r>
                      <a:endParaRPr lang="ru-RU" sz="1200" dirty="0"/>
                    </a:p>
                  </a:txBody>
                  <a:tcPr marL="91432" marR="91432" marT="45699" marB="45699"/>
                </a:tc>
                <a:tc>
                  <a:txBody>
                    <a:bodyPr/>
                    <a:lstStyle/>
                    <a:p>
                      <a:pPr algn="ctr"/>
                      <a:r>
                        <a:rPr lang="ru-RU" sz="1200" dirty="0" smtClean="0"/>
                        <a:t>Франция, Канада</a:t>
                      </a:r>
                      <a:endParaRPr lang="ru-RU" sz="1200" dirty="0"/>
                    </a:p>
                  </a:txBody>
                  <a:tcPr marL="91432" marR="91432" marT="45699" marB="45699"/>
                </a:tc>
                <a:tc>
                  <a:txBody>
                    <a:bodyPr/>
                    <a:lstStyle/>
                    <a:p>
                      <a:pPr algn="ctr"/>
                      <a:r>
                        <a:rPr lang="ru-RU" sz="1200" dirty="0" smtClean="0"/>
                        <a:t>Германия</a:t>
                      </a:r>
                      <a:endParaRPr lang="ru-RU" sz="1200" dirty="0"/>
                    </a:p>
                  </a:txBody>
                  <a:tcPr marL="91432" marR="91432" marT="45699" marB="45699"/>
                </a:tc>
                <a:tc>
                  <a:txBody>
                    <a:bodyPr/>
                    <a:lstStyle/>
                    <a:p>
                      <a:pPr algn="ctr"/>
                      <a:r>
                        <a:rPr lang="ru-RU" sz="1200" dirty="0" smtClean="0"/>
                        <a:t>США</a:t>
                      </a:r>
                      <a:endParaRPr lang="ru-RU" sz="1200" dirty="0"/>
                    </a:p>
                  </a:txBody>
                  <a:tcPr marL="91432" marR="91432" marT="45699" marB="45699"/>
                </a:tc>
                <a:tc>
                  <a:txBody>
                    <a:bodyPr/>
                    <a:lstStyle/>
                    <a:p>
                      <a:pPr algn="ctr"/>
                      <a:r>
                        <a:rPr lang="ru-RU" sz="1200" dirty="0" smtClean="0"/>
                        <a:t>Япония</a:t>
                      </a:r>
                      <a:endParaRPr lang="ru-RU" sz="1200" dirty="0"/>
                    </a:p>
                  </a:txBody>
                  <a:tcPr marL="91432" marR="91432" marT="45699" marB="45699"/>
                </a:tc>
                <a:tc>
                  <a:txBody>
                    <a:bodyPr/>
                    <a:lstStyle/>
                    <a:p>
                      <a:pPr algn="ctr"/>
                      <a:r>
                        <a:rPr lang="ru-RU" sz="1800" dirty="0" smtClean="0"/>
                        <a:t>НПП ЭКРА</a:t>
                      </a:r>
                      <a:endParaRPr lang="ru-RU" sz="1800" dirty="0"/>
                    </a:p>
                  </a:txBody>
                  <a:tcPr marL="91432" marR="91432" marT="45699" marB="45699">
                    <a:solidFill>
                      <a:srgbClr val="FFFF00"/>
                    </a:solidFill>
                  </a:tcPr>
                </a:tc>
                <a:tc>
                  <a:txBody>
                    <a:bodyPr/>
                    <a:lstStyle/>
                    <a:p>
                      <a:pPr algn="ctr"/>
                      <a:r>
                        <a:rPr lang="ru-RU" sz="1200" dirty="0" smtClean="0"/>
                        <a:t>Израиль</a:t>
                      </a:r>
                      <a:endParaRPr lang="ru-RU" sz="1200" dirty="0"/>
                    </a:p>
                  </a:txBody>
                  <a:tcPr marL="91432" marR="91432" marT="45699" marB="45699"/>
                </a:tc>
                <a:tc>
                  <a:txBody>
                    <a:bodyPr/>
                    <a:lstStyle/>
                    <a:p>
                      <a:pPr algn="ctr"/>
                      <a:r>
                        <a:rPr lang="ru-RU" sz="1800" kern="1200" dirty="0" smtClean="0">
                          <a:solidFill>
                            <a:schemeClr val="dk1"/>
                          </a:solidFill>
                          <a:latin typeface="+mn-lt"/>
                          <a:ea typeface="+mn-ea"/>
                          <a:cs typeface="+mn-cs"/>
                        </a:rPr>
                        <a:t>ИЦ </a:t>
                      </a:r>
                      <a:r>
                        <a:rPr lang="ru-RU" sz="1800" kern="1200" dirty="0" err="1" smtClean="0">
                          <a:solidFill>
                            <a:schemeClr val="dk1"/>
                          </a:solidFill>
                          <a:latin typeface="+mn-lt"/>
                          <a:ea typeface="+mn-ea"/>
                          <a:cs typeface="+mn-cs"/>
                        </a:rPr>
                        <a:t>Бреслер</a:t>
                      </a:r>
                      <a:endParaRPr lang="ru-RU" sz="1800" kern="1200" dirty="0" smtClean="0">
                        <a:solidFill>
                          <a:schemeClr val="dk1"/>
                        </a:solidFill>
                        <a:latin typeface="+mn-lt"/>
                        <a:ea typeface="+mn-ea"/>
                        <a:cs typeface="+mn-cs"/>
                      </a:endParaRPr>
                    </a:p>
                  </a:txBody>
                  <a:tcPr marL="91432" marR="91432" marT="45699" marB="45699">
                    <a:solidFill>
                      <a:srgbClr val="FFFF00"/>
                    </a:solidFill>
                  </a:tcPr>
                </a:tc>
              </a:tr>
              <a:tr h="370670">
                <a:tc>
                  <a:txBody>
                    <a:bodyPr/>
                    <a:lstStyle/>
                    <a:p>
                      <a:pPr algn="ctr"/>
                      <a:r>
                        <a:rPr lang="ru-RU" sz="1800" dirty="0" smtClean="0"/>
                        <a:t>0,5</a:t>
                      </a:r>
                      <a:endParaRPr lang="ru-RU" sz="1800" dirty="0"/>
                    </a:p>
                  </a:txBody>
                  <a:tcPr marL="91432" marR="91432" marT="45699" marB="45699"/>
                </a:tc>
                <a:tc>
                  <a:txBody>
                    <a:bodyPr/>
                    <a:lstStyle/>
                    <a:p>
                      <a:pPr algn="ctr"/>
                      <a:r>
                        <a:rPr lang="ru-RU" sz="1800" dirty="0" smtClean="0"/>
                        <a:t>1</a:t>
                      </a:r>
                      <a:endParaRPr lang="ru-RU" sz="1800" dirty="0"/>
                    </a:p>
                  </a:txBody>
                  <a:tcPr marL="91432" marR="91432" marT="45699" marB="45699"/>
                </a:tc>
                <a:tc>
                  <a:txBody>
                    <a:bodyPr/>
                    <a:lstStyle/>
                    <a:p>
                      <a:pPr algn="ctr"/>
                      <a:r>
                        <a:rPr lang="ru-RU" sz="1800" dirty="0" smtClean="0"/>
                        <a:t>1,5</a:t>
                      </a:r>
                      <a:endParaRPr lang="ru-RU" sz="1800" dirty="0"/>
                    </a:p>
                  </a:txBody>
                  <a:tcPr marL="91432" marR="91432" marT="45699" marB="45699"/>
                </a:tc>
                <a:tc>
                  <a:txBody>
                    <a:bodyPr/>
                    <a:lstStyle/>
                    <a:p>
                      <a:pPr algn="ctr"/>
                      <a:r>
                        <a:rPr lang="ru-RU" sz="1800" dirty="0" smtClean="0"/>
                        <a:t>2</a:t>
                      </a:r>
                      <a:endParaRPr lang="ru-RU" sz="1800" dirty="0"/>
                    </a:p>
                  </a:txBody>
                  <a:tcPr marL="91432" marR="91432" marT="45699" marB="45699"/>
                </a:tc>
                <a:tc>
                  <a:txBody>
                    <a:bodyPr/>
                    <a:lstStyle/>
                    <a:p>
                      <a:pPr algn="ctr"/>
                      <a:r>
                        <a:rPr lang="ru-RU" sz="1800" dirty="0" smtClean="0"/>
                        <a:t>2,5</a:t>
                      </a:r>
                      <a:endParaRPr lang="ru-RU" sz="1800" dirty="0"/>
                    </a:p>
                  </a:txBody>
                  <a:tcPr marL="91432" marR="91432" marT="45699" marB="45699"/>
                </a:tc>
                <a:tc>
                  <a:txBody>
                    <a:bodyPr/>
                    <a:lstStyle/>
                    <a:p>
                      <a:pPr algn="ctr"/>
                      <a:r>
                        <a:rPr lang="ru-RU" sz="1800" dirty="0" smtClean="0"/>
                        <a:t>2,8</a:t>
                      </a:r>
                      <a:endParaRPr lang="ru-RU" sz="1800" dirty="0"/>
                    </a:p>
                  </a:txBody>
                  <a:tcPr marL="91432" marR="91432" marT="45699" marB="45699"/>
                </a:tc>
                <a:tc>
                  <a:txBody>
                    <a:bodyPr/>
                    <a:lstStyle/>
                    <a:p>
                      <a:pPr algn="ctr"/>
                      <a:r>
                        <a:rPr lang="ru-RU" sz="1800" dirty="0" smtClean="0"/>
                        <a:t>3,3</a:t>
                      </a:r>
                      <a:endParaRPr lang="ru-RU" sz="1800" dirty="0"/>
                    </a:p>
                  </a:txBody>
                  <a:tcPr marL="91432" marR="91432" marT="45699" marB="45699"/>
                </a:tc>
                <a:tc>
                  <a:txBody>
                    <a:bodyPr/>
                    <a:lstStyle/>
                    <a:p>
                      <a:pPr algn="ctr"/>
                      <a:r>
                        <a:rPr lang="ru-RU" sz="1800" dirty="0" smtClean="0"/>
                        <a:t>4</a:t>
                      </a:r>
                      <a:endParaRPr lang="ru-RU" sz="1800" dirty="0"/>
                    </a:p>
                  </a:txBody>
                  <a:tcPr marL="91432" marR="91432" marT="45699" marB="45699">
                    <a:solidFill>
                      <a:srgbClr val="FFFF00"/>
                    </a:solidFill>
                  </a:tcPr>
                </a:tc>
                <a:tc>
                  <a:txBody>
                    <a:bodyPr/>
                    <a:lstStyle/>
                    <a:p>
                      <a:pPr algn="ctr"/>
                      <a:r>
                        <a:rPr lang="ru-RU" sz="1800" dirty="0" smtClean="0"/>
                        <a:t>4,5</a:t>
                      </a:r>
                      <a:endParaRPr lang="ru-RU" sz="1800" dirty="0"/>
                    </a:p>
                  </a:txBody>
                  <a:tcPr marL="91432" marR="91432" marT="45699" marB="45699"/>
                </a:tc>
                <a:tc>
                  <a:txBody>
                    <a:bodyPr/>
                    <a:lstStyle/>
                    <a:p>
                      <a:pPr algn="ctr"/>
                      <a:r>
                        <a:rPr lang="ru-RU" sz="1800" dirty="0" smtClean="0"/>
                        <a:t>8,5</a:t>
                      </a:r>
                      <a:endParaRPr lang="ru-RU" sz="1800" dirty="0"/>
                    </a:p>
                  </a:txBody>
                  <a:tcPr marL="91432" marR="91432" marT="45699" marB="45699">
                    <a:solidFill>
                      <a:srgbClr val="FFFF00"/>
                    </a:solidFill>
                  </a:tcPr>
                </a:tc>
              </a:tr>
            </a:tbl>
          </a:graphicData>
        </a:graphic>
      </p:graphicFrame>
      <p:sp>
        <p:nvSpPr>
          <p:cNvPr id="10" name="TextBox 9"/>
          <p:cNvSpPr txBox="1"/>
          <p:nvPr/>
        </p:nvSpPr>
        <p:spPr>
          <a:xfrm>
            <a:off x="539750" y="5157788"/>
            <a:ext cx="8280400" cy="954087"/>
          </a:xfrm>
          <a:prstGeom prst="rect">
            <a:avLst/>
          </a:prstGeom>
          <a:solidFill>
            <a:schemeClr val="accent5">
              <a:lumMod val="20000"/>
              <a:lumOff val="80000"/>
            </a:schemeClr>
          </a:solidFill>
        </p:spPr>
        <p:txBody>
          <a:bodyPr>
            <a:spAutoFit/>
          </a:bodyPr>
          <a:lstStyle/>
          <a:p>
            <a:pPr>
              <a:defRPr/>
            </a:pPr>
            <a:r>
              <a:rPr lang="ru-RU" sz="1400" dirty="0"/>
              <a:t>Ведущие промышленные предприятия кластера курируют профильные кафедры ВУЗов </a:t>
            </a:r>
            <a:r>
              <a:rPr lang="ru-RU" sz="1400" b="1" dirty="0"/>
              <a:t>(«ТОЭ и РЗА»</a:t>
            </a:r>
            <a:r>
              <a:rPr lang="ru-RU" sz="1400" u="sng" dirty="0"/>
              <a:t> </a:t>
            </a:r>
            <a:r>
              <a:rPr lang="ru-RU" sz="1400" dirty="0"/>
              <a:t>– ОАО «ВНИИР», ООО «НПП «</a:t>
            </a:r>
            <a:r>
              <a:rPr lang="ru-RU" sz="1400" dirty="0" err="1"/>
              <a:t>Бреслер</a:t>
            </a:r>
            <a:r>
              <a:rPr lang="ru-RU" sz="1400" dirty="0"/>
              <a:t>», ООО «ИЦ «</a:t>
            </a:r>
            <a:r>
              <a:rPr lang="ru-RU" sz="1400" dirty="0" err="1"/>
              <a:t>Бреслер</a:t>
            </a:r>
            <a:r>
              <a:rPr lang="ru-RU" sz="1400" dirty="0"/>
              <a:t>», ЗАО «ЧЭАЗ»; </a:t>
            </a:r>
            <a:r>
              <a:rPr lang="ru-RU" sz="1400" b="1" dirty="0"/>
              <a:t>«Электрические аппараты </a:t>
            </a:r>
            <a:r>
              <a:rPr lang="ru-RU" sz="1400" dirty="0"/>
              <a:t>– ООО НПП «ЭКРА»). Студенты под наставничеством опытных конструкторов-преподавателей участвуют в перспективных разработках.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427038" y="254000"/>
            <a:ext cx="38163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solidFill>
                  <a:schemeClr val="bg1"/>
                </a:solidFill>
                <a:latin typeface="Arial" pitchFamily="34" charset="0"/>
              </a:rPr>
              <a:t>Динамика численности работающих в  </a:t>
            </a:r>
          </a:p>
          <a:p>
            <a:pPr algn="ctr">
              <a:defRPr/>
            </a:pPr>
            <a:r>
              <a:rPr lang="ru-RU" sz="1100" b="1" dirty="0">
                <a:solidFill>
                  <a:schemeClr val="bg1"/>
                </a:solidFill>
                <a:latin typeface="Arial" pitchFamily="34" charset="0"/>
              </a:rPr>
              <a:t>электротехническом кластере </a:t>
            </a:r>
          </a:p>
        </p:txBody>
      </p:sp>
      <p:grpSp>
        <p:nvGrpSpPr>
          <p:cNvPr id="15363" name="Group 3"/>
          <p:cNvGrpSpPr>
            <a:grpSpLocks/>
          </p:cNvGrpSpPr>
          <p:nvPr/>
        </p:nvGrpSpPr>
        <p:grpSpPr bwMode="auto">
          <a:xfrm>
            <a:off x="290513" y="860425"/>
            <a:ext cx="4302125" cy="2378075"/>
            <a:chOff x="-18" y="878"/>
            <a:chExt cx="5696" cy="3214"/>
          </a:xfrm>
        </p:grpSpPr>
        <p:graphicFrame>
          <p:nvGraphicFramePr>
            <p:cNvPr id="15377" name="Object 4"/>
            <p:cNvGraphicFramePr>
              <a:graphicFrameLocks noChangeAspect="1"/>
            </p:cNvGraphicFramePr>
            <p:nvPr/>
          </p:nvGraphicFramePr>
          <p:xfrm>
            <a:off x="-85" y="809"/>
            <a:ext cx="5831" cy="3351"/>
          </p:xfrm>
          <a:graphic>
            <a:graphicData uri="http://schemas.openxmlformats.org/presentationml/2006/ole">
              <p:oleObj spid="_x0000_s15377" r:id="rId3" imgW="4407790" imgH="2481287" progId="Excel.Sheet.8">
                <p:embed/>
              </p:oleObj>
            </a:graphicData>
          </a:graphic>
        </p:graphicFrame>
        <p:sp>
          <p:nvSpPr>
            <p:cNvPr id="49157" name="Rectangle 5"/>
            <p:cNvSpPr>
              <a:spLocks noChangeArrowheads="1"/>
            </p:cNvSpPr>
            <p:nvPr/>
          </p:nvSpPr>
          <p:spPr bwMode="auto">
            <a:xfrm>
              <a:off x="2971" y="2474"/>
              <a:ext cx="2451" cy="957"/>
            </a:xfrm>
            <a:prstGeom prst="rect">
              <a:avLst/>
            </a:prstGeom>
            <a:noFill/>
            <a:ln>
              <a:noFill/>
            </a:ln>
            <a:effectLst/>
            <a:extLst/>
          </p:spPr>
          <p:txBody>
            <a:bodyPr>
              <a:spAutoFit/>
            </a:bodyPr>
            <a:lstStyle/>
            <a:p>
              <a:pPr>
                <a:spcBef>
                  <a:spcPct val="50000"/>
                </a:spcBef>
                <a:defRPr/>
              </a:pPr>
              <a:r>
                <a:rPr lang="ru-RU" sz="1000" b="1" dirty="0">
                  <a:effectLst>
                    <a:outerShdw blurRad="38100" dist="38100" dir="2700000" algn="tl">
                      <a:srgbClr val="C0C0C0"/>
                    </a:outerShdw>
                  </a:effectLst>
                  <a:latin typeface="Arial" pitchFamily="34" charset="0"/>
                </a:rPr>
                <a:t>По отношению к 2011 году увеличение количества работающих в кластере </a:t>
              </a:r>
              <a:r>
                <a:rPr lang="ru-RU" sz="1000" b="1" dirty="0">
                  <a:solidFill>
                    <a:srgbClr val="AC0804"/>
                  </a:solidFill>
                  <a:effectLst>
                    <a:outerShdw blurRad="38100" dist="38100" dir="2700000" algn="tl">
                      <a:srgbClr val="C0C0C0"/>
                    </a:outerShdw>
                  </a:effectLst>
                  <a:latin typeface="Arial" pitchFamily="34" charset="0"/>
                </a:rPr>
                <a:t>почти в 2  раза.</a:t>
              </a:r>
              <a:r>
                <a:rPr lang="ru-RU" sz="1000" dirty="0">
                  <a:latin typeface="Arial" pitchFamily="34" charset="0"/>
                </a:rPr>
                <a:t> </a:t>
              </a:r>
            </a:p>
          </p:txBody>
        </p:sp>
      </p:grpSp>
      <p:graphicFrame>
        <p:nvGraphicFramePr>
          <p:cNvPr id="15364" name="Объект 1"/>
          <p:cNvGraphicFramePr>
            <a:graphicFrameLocks noChangeAspect="1"/>
          </p:cNvGraphicFramePr>
          <p:nvPr/>
        </p:nvGraphicFramePr>
        <p:xfrm>
          <a:off x="4487863" y="3954463"/>
          <a:ext cx="4397375" cy="2786062"/>
        </p:xfrm>
        <a:graphic>
          <a:graphicData uri="http://schemas.openxmlformats.org/presentationml/2006/ole">
            <p:oleObj spid="_x0000_s15364" r:id="rId4" imgW="4395597" imgH="2786113" progId="Excel.Sheet.8">
              <p:embed/>
            </p:oleObj>
          </a:graphicData>
        </a:graphic>
      </p:graphicFrame>
      <p:sp>
        <p:nvSpPr>
          <p:cNvPr id="12" name="Скругленный прямоугольник 11"/>
          <p:cNvSpPr/>
          <p:nvPr/>
        </p:nvSpPr>
        <p:spPr>
          <a:xfrm>
            <a:off x="4741863" y="3330575"/>
            <a:ext cx="38163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bg1"/>
                </a:solidFill>
                <a:latin typeface="Arial" pitchFamily="34" charset="0"/>
              </a:rPr>
              <a:t>Динамика объема отгруженной продукции организациями электротехнического кластера</a:t>
            </a:r>
          </a:p>
        </p:txBody>
      </p:sp>
      <p:sp>
        <p:nvSpPr>
          <p:cNvPr id="13" name="Text Box 6"/>
          <p:cNvSpPr txBox="1">
            <a:spLocks noChangeArrowheads="1"/>
          </p:cNvSpPr>
          <p:nvPr/>
        </p:nvSpPr>
        <p:spPr bwMode="auto">
          <a:xfrm rot="16200000">
            <a:off x="4040981" y="4979195"/>
            <a:ext cx="898525" cy="246062"/>
          </a:xfrm>
          <a:prstGeom prst="rect">
            <a:avLst/>
          </a:prstGeom>
          <a:noFill/>
          <a:ln>
            <a:noFill/>
          </a:ln>
          <a:effectLst/>
          <a:extLst/>
        </p:spPr>
        <p:txBody>
          <a:bodyPr>
            <a:spAutoFit/>
          </a:bodyPr>
          <a:lstStyle/>
          <a:p>
            <a:pPr>
              <a:defRPr/>
            </a:pPr>
            <a:r>
              <a:rPr lang="ru-RU" sz="1000" b="1" dirty="0">
                <a:effectLst>
                  <a:outerShdw blurRad="38100" dist="38100" dir="2700000" algn="tl">
                    <a:srgbClr val="C0C0C0"/>
                  </a:outerShdw>
                </a:effectLst>
                <a:latin typeface="Arial" pitchFamily="34" charset="0"/>
              </a:rPr>
              <a:t>Млрд. руб.</a:t>
            </a:r>
          </a:p>
        </p:txBody>
      </p:sp>
      <p:pic>
        <p:nvPicPr>
          <p:cNvPr id="15367" name="Picture 10" descr="chart01f"/>
          <p:cNvPicPr>
            <a:picLocks noChangeAspect="1" noChangeArrowheads="1"/>
          </p:cNvPicPr>
          <p:nvPr/>
        </p:nvPicPr>
        <p:blipFill>
          <a:blip r:embed="rId5" cstate="print"/>
          <a:srcRect/>
          <a:stretch>
            <a:fillRect/>
          </a:stretch>
        </p:blipFill>
        <p:spPr bwMode="auto">
          <a:xfrm rot="-360504">
            <a:off x="4665663" y="4408488"/>
            <a:ext cx="3125787" cy="1073150"/>
          </a:xfrm>
          <a:prstGeom prst="rect">
            <a:avLst/>
          </a:prstGeom>
          <a:noFill/>
          <a:ln w="9525">
            <a:noFill/>
            <a:miter lim="800000"/>
            <a:headEnd/>
            <a:tailEnd/>
          </a:ln>
        </p:spPr>
      </p:pic>
      <p:sp>
        <p:nvSpPr>
          <p:cNvPr id="15" name="Rectangle 7"/>
          <p:cNvSpPr>
            <a:spLocks noChangeArrowheads="1"/>
          </p:cNvSpPr>
          <p:nvPr/>
        </p:nvSpPr>
        <p:spPr bwMode="auto">
          <a:xfrm>
            <a:off x="5003800" y="4222750"/>
            <a:ext cx="1944688" cy="708025"/>
          </a:xfrm>
          <a:prstGeom prst="rect">
            <a:avLst/>
          </a:prstGeom>
          <a:noFill/>
          <a:ln>
            <a:noFill/>
          </a:ln>
          <a:effectLst/>
          <a:extLst/>
        </p:spPr>
        <p:txBody>
          <a:bodyPr>
            <a:spAutoFit/>
          </a:bodyPr>
          <a:lstStyle/>
          <a:p>
            <a:pPr>
              <a:spcBef>
                <a:spcPct val="50000"/>
              </a:spcBef>
              <a:defRPr/>
            </a:pPr>
            <a:r>
              <a:rPr lang="ru-RU" sz="1000" b="1" dirty="0">
                <a:effectLst>
                  <a:outerShdw blurRad="38100" dist="38100" dir="2700000" algn="tl">
                    <a:srgbClr val="C0C0C0"/>
                  </a:outerShdw>
                </a:effectLst>
                <a:latin typeface="Arial" pitchFamily="34" charset="0"/>
              </a:rPr>
              <a:t>По отношению к 2011 году увеличение объема отгруженной продукции более, чем </a:t>
            </a:r>
            <a:r>
              <a:rPr lang="ru-RU" sz="1000" b="1" dirty="0">
                <a:solidFill>
                  <a:srgbClr val="AC0804"/>
                </a:solidFill>
                <a:effectLst>
                  <a:outerShdw blurRad="38100" dist="38100" dir="2700000" algn="tl">
                    <a:srgbClr val="C0C0C0"/>
                  </a:outerShdw>
                </a:effectLst>
                <a:latin typeface="Arial" pitchFamily="34" charset="0"/>
              </a:rPr>
              <a:t>в 13 раз.</a:t>
            </a:r>
            <a:r>
              <a:rPr lang="ru-RU" sz="1000" dirty="0">
                <a:latin typeface="Arial" pitchFamily="34" charset="0"/>
              </a:rPr>
              <a:t> </a:t>
            </a:r>
          </a:p>
        </p:txBody>
      </p:sp>
      <p:graphicFrame>
        <p:nvGraphicFramePr>
          <p:cNvPr id="15369" name="Object 40"/>
          <p:cNvGraphicFramePr>
            <a:graphicFrameLocks noGrp="1" noChangeAspect="1"/>
          </p:cNvGraphicFramePr>
          <p:nvPr>
            <p:ph sz="half" idx="4294967295"/>
          </p:nvPr>
        </p:nvGraphicFramePr>
        <p:xfrm>
          <a:off x="312738" y="3956050"/>
          <a:ext cx="3981450" cy="2568575"/>
        </p:xfrm>
        <a:graphic>
          <a:graphicData uri="http://schemas.openxmlformats.org/presentationml/2006/ole">
            <p:oleObj spid="_x0000_s15369" r:id="rId6" imgW="3981033" imgH="2566638" progId="Excel.Sheet.8">
              <p:embed/>
            </p:oleObj>
          </a:graphicData>
        </a:graphic>
      </p:graphicFrame>
      <p:sp>
        <p:nvSpPr>
          <p:cNvPr id="20" name="Скругленный прямоугольник 19"/>
          <p:cNvSpPr/>
          <p:nvPr/>
        </p:nvSpPr>
        <p:spPr>
          <a:xfrm>
            <a:off x="427038" y="3313113"/>
            <a:ext cx="38163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bg1"/>
                </a:solidFill>
                <a:latin typeface="Arial" pitchFamily="34" charset="0"/>
              </a:rPr>
              <a:t>Динамика среднемесячной заработной платы организаций электротехнического кластера</a:t>
            </a:r>
          </a:p>
        </p:txBody>
      </p:sp>
      <p:sp>
        <p:nvSpPr>
          <p:cNvPr id="21" name="Text Box 6"/>
          <p:cNvSpPr txBox="1">
            <a:spLocks noChangeArrowheads="1"/>
          </p:cNvSpPr>
          <p:nvPr/>
        </p:nvSpPr>
        <p:spPr bwMode="auto">
          <a:xfrm rot="16200000">
            <a:off x="-188913" y="5070476"/>
            <a:ext cx="898525" cy="247650"/>
          </a:xfrm>
          <a:prstGeom prst="rect">
            <a:avLst/>
          </a:prstGeom>
          <a:noFill/>
          <a:ln>
            <a:noFill/>
          </a:ln>
          <a:effectLst/>
          <a:extLst/>
        </p:spPr>
        <p:txBody>
          <a:bodyPr>
            <a:spAutoFit/>
          </a:bodyPr>
          <a:lstStyle/>
          <a:p>
            <a:pPr>
              <a:defRPr/>
            </a:pPr>
            <a:r>
              <a:rPr lang="ru-RU" sz="1000" b="1" dirty="0">
                <a:effectLst>
                  <a:outerShdw blurRad="38100" dist="38100" dir="2700000" algn="tl">
                    <a:srgbClr val="C0C0C0"/>
                  </a:outerShdw>
                </a:effectLst>
                <a:latin typeface="Arial" pitchFamily="34" charset="0"/>
              </a:rPr>
              <a:t>тыс. руб.</a:t>
            </a:r>
          </a:p>
        </p:txBody>
      </p:sp>
      <p:sp>
        <p:nvSpPr>
          <p:cNvPr id="17" name="Скругленный прямоугольник 16"/>
          <p:cNvSpPr/>
          <p:nvPr/>
        </p:nvSpPr>
        <p:spPr>
          <a:xfrm>
            <a:off x="4892675" y="285750"/>
            <a:ext cx="392588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solidFill>
                  <a:schemeClr val="bg1"/>
                </a:solidFill>
                <a:latin typeface="Arial" pitchFamily="34" charset="0"/>
              </a:rPr>
              <a:t>Доля инновационной продукции в общем объеме отгруженной продукции</a:t>
            </a:r>
          </a:p>
        </p:txBody>
      </p:sp>
      <p:graphicFrame>
        <p:nvGraphicFramePr>
          <p:cNvPr id="19" name="Диаграмма 18"/>
          <p:cNvGraphicFramePr/>
          <p:nvPr/>
        </p:nvGraphicFramePr>
        <p:xfrm>
          <a:off x="4690607" y="790553"/>
          <a:ext cx="4116417" cy="2424133"/>
        </p:xfrm>
        <a:graphic>
          <a:graphicData uri="http://schemas.openxmlformats.org/drawingml/2006/chart">
            <c:chart xmlns:c="http://schemas.openxmlformats.org/drawingml/2006/chart" xmlns:r="http://schemas.openxmlformats.org/officeDocument/2006/relationships" r:id="rId7"/>
          </a:graphicData>
        </a:graphic>
      </p:graphicFrame>
      <p:sp>
        <p:nvSpPr>
          <p:cNvPr id="22" name="Rectangle 6"/>
          <p:cNvSpPr>
            <a:spLocks noChangeArrowheads="1"/>
          </p:cNvSpPr>
          <p:nvPr/>
        </p:nvSpPr>
        <p:spPr bwMode="auto">
          <a:xfrm>
            <a:off x="4941888" y="693738"/>
            <a:ext cx="360362" cy="369887"/>
          </a:xfrm>
          <a:prstGeom prst="rect">
            <a:avLst/>
          </a:prstGeom>
          <a:noFill/>
          <a:ln>
            <a:noFill/>
          </a:ln>
          <a:effectLst/>
          <a:extLst/>
        </p:spPr>
        <p:txBody>
          <a:bodyPr>
            <a:spAutoFit/>
          </a:bodyPr>
          <a:lstStyle/>
          <a:p>
            <a:pPr>
              <a:spcBef>
                <a:spcPct val="50000"/>
              </a:spcBef>
              <a:defRPr/>
            </a:pPr>
            <a:r>
              <a:rPr lang="ru-RU" sz="1200" b="1" dirty="0">
                <a:effectLst>
                  <a:outerShdw blurRad="38100" dist="38100" dir="2700000" algn="tl">
                    <a:srgbClr val="C0C0C0"/>
                  </a:outerShdw>
                </a:effectLst>
                <a:latin typeface="Arial" pitchFamily="34" charset="0"/>
              </a:rPr>
              <a:t>%</a:t>
            </a:r>
            <a:r>
              <a:rPr lang="ru-RU" dirty="0">
                <a:latin typeface="Arial" pitchFamily="34" charset="0"/>
              </a:rPr>
              <a:t> </a:t>
            </a:r>
          </a:p>
        </p:txBody>
      </p:sp>
      <p:sp>
        <p:nvSpPr>
          <p:cNvPr id="23" name="Rectangle 5"/>
          <p:cNvSpPr>
            <a:spLocks noChangeArrowheads="1"/>
          </p:cNvSpPr>
          <p:nvPr/>
        </p:nvSpPr>
        <p:spPr bwMode="auto">
          <a:xfrm>
            <a:off x="6854825" y="2143125"/>
            <a:ext cx="2098675" cy="554038"/>
          </a:xfrm>
          <a:prstGeom prst="rect">
            <a:avLst/>
          </a:prstGeom>
          <a:noFill/>
          <a:ln>
            <a:noFill/>
          </a:ln>
          <a:effectLst/>
          <a:extLst/>
        </p:spPr>
        <p:txBody>
          <a:bodyPr>
            <a:spAutoFit/>
          </a:bodyPr>
          <a:lstStyle/>
          <a:p>
            <a:pPr>
              <a:spcBef>
                <a:spcPct val="50000"/>
              </a:spcBef>
              <a:defRPr/>
            </a:pPr>
            <a:r>
              <a:rPr lang="ru-RU" sz="1000" b="1" dirty="0">
                <a:effectLst>
                  <a:outerShdw blurRad="38100" dist="38100" dir="2700000" algn="tl">
                    <a:srgbClr val="C0C0C0"/>
                  </a:outerShdw>
                </a:effectLst>
                <a:latin typeface="Arial" pitchFamily="34" charset="0"/>
              </a:rPr>
              <a:t>По отношению к 2011 году увеличение доли </a:t>
            </a:r>
            <a:r>
              <a:rPr lang="ru-RU" sz="1000" b="1" dirty="0">
                <a:solidFill>
                  <a:schemeClr val="accent2"/>
                </a:solidFill>
                <a:effectLst>
                  <a:outerShdw blurRad="38100" dist="38100" dir="2700000" algn="tl">
                    <a:srgbClr val="C0C0C0"/>
                  </a:outerShdw>
                </a:effectLst>
                <a:latin typeface="Arial" pitchFamily="34" charset="0"/>
              </a:rPr>
              <a:t>более чем в 3 раза</a:t>
            </a:r>
            <a:r>
              <a:rPr lang="ru-RU" sz="1000" dirty="0">
                <a:solidFill>
                  <a:schemeClr val="accent2"/>
                </a:solidFill>
                <a:latin typeface="Arial" pitchFamily="34" charset="0"/>
              </a:rPr>
              <a:t> </a:t>
            </a:r>
          </a:p>
        </p:txBody>
      </p:sp>
      <p:sp>
        <p:nvSpPr>
          <p:cNvPr id="24" name="Text Box 6"/>
          <p:cNvSpPr txBox="1">
            <a:spLocks noChangeArrowheads="1"/>
          </p:cNvSpPr>
          <p:nvPr/>
        </p:nvSpPr>
        <p:spPr bwMode="auto">
          <a:xfrm rot="16200000">
            <a:off x="-213519" y="1764507"/>
            <a:ext cx="898525" cy="246062"/>
          </a:xfrm>
          <a:prstGeom prst="rect">
            <a:avLst/>
          </a:prstGeom>
          <a:noFill/>
          <a:ln>
            <a:noFill/>
          </a:ln>
          <a:effectLst/>
          <a:extLst/>
        </p:spPr>
        <p:txBody>
          <a:bodyPr>
            <a:spAutoFit/>
          </a:bodyPr>
          <a:lstStyle/>
          <a:p>
            <a:pPr>
              <a:defRPr/>
            </a:pPr>
            <a:r>
              <a:rPr lang="ru-RU" sz="1000" b="1" dirty="0">
                <a:effectLst>
                  <a:outerShdw blurRad="38100" dist="38100" dir="2700000" algn="tl">
                    <a:srgbClr val="C0C0C0"/>
                  </a:outerShdw>
                </a:effectLst>
                <a:latin typeface="Arial" pitchFamily="34" charset="0"/>
              </a:rPr>
              <a:t>тыс. чел.</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7"/>
          <p:cNvSpPr>
            <a:spLocks noChangeArrowheads="1"/>
          </p:cNvSpPr>
          <p:nvPr/>
        </p:nvSpPr>
        <p:spPr bwMode="auto">
          <a:xfrm>
            <a:off x="179388" y="5084763"/>
            <a:ext cx="8856662" cy="1439862"/>
          </a:xfrm>
          <a:prstGeom prst="roundRect">
            <a:avLst>
              <a:gd name="adj" fmla="val 16667"/>
            </a:avLst>
          </a:prstGeom>
          <a:solidFill>
            <a:schemeClr val="bg1"/>
          </a:solidFill>
          <a:ln w="38100" algn="ctr">
            <a:solidFill>
              <a:srgbClr val="A61106"/>
            </a:solidFill>
            <a:round/>
            <a:headEnd/>
            <a:tailEnd/>
          </a:ln>
          <a:effectLst>
            <a:prstShdw prst="shdw17" dist="17961" dir="2700000">
              <a:srgbClr val="640A04"/>
            </a:prstShdw>
          </a:effectLst>
        </p:spPr>
        <p:txBody>
          <a:bodyPr wrap="none" anchor="ctr"/>
          <a:lstStyle/>
          <a:p>
            <a:endParaRPr lang="ru-RU"/>
          </a:p>
        </p:txBody>
      </p:sp>
      <p:sp>
        <p:nvSpPr>
          <p:cNvPr id="168981" name="Oval 21"/>
          <p:cNvSpPr>
            <a:spLocks noChangeArrowheads="1"/>
          </p:cNvSpPr>
          <p:nvPr/>
        </p:nvSpPr>
        <p:spPr bwMode="auto">
          <a:xfrm>
            <a:off x="3635375" y="5229225"/>
            <a:ext cx="1368425" cy="1223963"/>
          </a:xfrm>
          <a:prstGeom prst="ellipse">
            <a:avLst/>
          </a:prstGeom>
          <a:gradFill rotWithShape="1">
            <a:gsLst>
              <a:gs pos="0">
                <a:srgbClr val="831613"/>
              </a:gs>
              <a:gs pos="100000">
                <a:srgbClr val="831613">
                  <a:gamma/>
                  <a:shade val="46275"/>
                  <a:invGamma/>
                </a:srgbClr>
              </a:gs>
            </a:gsLst>
            <a:path path="shape">
              <a:fillToRect l="50000" t="50000" r="50000" b="50000"/>
            </a:path>
          </a:gradFill>
          <a:ln w="9525" algn="ctr">
            <a:noFill/>
            <a:round/>
            <a:headEnd/>
            <a:tailEnd/>
          </a:ln>
          <a:effectLst/>
        </p:spPr>
        <p:txBody>
          <a:bodyPr wrap="none" anchor="ctr"/>
          <a:lstStyle/>
          <a:p>
            <a:pPr algn="ctr">
              <a:spcBef>
                <a:spcPct val="10000"/>
              </a:spcBef>
              <a:defRPr/>
            </a:pPr>
            <a:r>
              <a:rPr lang="ru-RU" sz="5400">
                <a:solidFill>
                  <a:srgbClr val="F8F8FA"/>
                </a:solidFill>
                <a:effectLst>
                  <a:outerShdw blurRad="38100" dist="38100" dir="2700000" algn="tl">
                    <a:srgbClr val="000000"/>
                  </a:outerShdw>
                </a:effectLst>
                <a:latin typeface="Arial Black" pitchFamily="34" charset="0"/>
              </a:rPr>
              <a:t>4К</a:t>
            </a:r>
          </a:p>
        </p:txBody>
      </p:sp>
      <p:grpSp>
        <p:nvGrpSpPr>
          <p:cNvPr id="16388" name="Group 19"/>
          <p:cNvGrpSpPr>
            <a:grpSpLocks/>
          </p:cNvGrpSpPr>
          <p:nvPr/>
        </p:nvGrpSpPr>
        <p:grpSpPr bwMode="auto">
          <a:xfrm>
            <a:off x="1042988" y="765175"/>
            <a:ext cx="6913562" cy="4246563"/>
            <a:chOff x="657" y="528"/>
            <a:chExt cx="4355" cy="2675"/>
          </a:xfrm>
        </p:grpSpPr>
        <p:pic>
          <p:nvPicPr>
            <p:cNvPr id="16393" name="Picture 4"/>
            <p:cNvPicPr>
              <a:picLocks noChangeAspect="1" noChangeArrowheads="1"/>
            </p:cNvPicPr>
            <p:nvPr/>
          </p:nvPicPr>
          <p:blipFill>
            <a:blip r:embed="rId2" cstate="print"/>
            <a:srcRect/>
            <a:stretch>
              <a:fillRect/>
            </a:stretch>
          </p:blipFill>
          <p:spPr bwMode="auto">
            <a:xfrm>
              <a:off x="1066" y="528"/>
              <a:ext cx="3538" cy="2675"/>
            </a:xfrm>
            <a:prstGeom prst="rect">
              <a:avLst/>
            </a:prstGeom>
            <a:noFill/>
            <a:ln w="9525">
              <a:noFill/>
              <a:miter lim="800000"/>
              <a:headEnd/>
              <a:tailEnd/>
            </a:ln>
          </p:spPr>
        </p:pic>
        <p:sp>
          <p:nvSpPr>
            <p:cNvPr id="16394" name="AutoShape 5"/>
            <p:cNvSpPr>
              <a:spLocks noChangeArrowheads="1"/>
            </p:cNvSpPr>
            <p:nvPr/>
          </p:nvSpPr>
          <p:spPr bwMode="auto">
            <a:xfrm>
              <a:off x="3742" y="2160"/>
              <a:ext cx="1270" cy="319"/>
            </a:xfrm>
            <a:prstGeom prst="roundRect">
              <a:avLst>
                <a:gd name="adj" fmla="val 16667"/>
              </a:avLst>
            </a:prstGeom>
            <a:solidFill>
              <a:srgbClr val="884470"/>
            </a:solidFill>
            <a:ln w="9525" algn="ctr">
              <a:noFill/>
              <a:round/>
              <a:headEnd/>
              <a:tailEnd/>
            </a:ln>
            <a:effectLst>
              <a:prstShdw prst="shdw17" dist="17961" dir="2700000">
                <a:srgbClr val="522943"/>
              </a:prstShdw>
            </a:effectLst>
          </p:spPr>
          <p:txBody>
            <a:bodyPr wrap="none" anchor="ctr"/>
            <a:lstStyle/>
            <a:p>
              <a:r>
                <a:rPr lang="ru-RU">
                  <a:solidFill>
                    <a:schemeClr val="bg1"/>
                  </a:solidFill>
                </a:rPr>
                <a:t>Кадры</a:t>
              </a:r>
            </a:p>
          </p:txBody>
        </p:sp>
        <p:sp>
          <p:nvSpPr>
            <p:cNvPr id="16395" name="AutoShape 6"/>
            <p:cNvSpPr>
              <a:spLocks noChangeArrowheads="1"/>
            </p:cNvSpPr>
            <p:nvPr/>
          </p:nvSpPr>
          <p:spPr bwMode="auto">
            <a:xfrm>
              <a:off x="3742" y="1209"/>
              <a:ext cx="1225" cy="363"/>
            </a:xfrm>
            <a:prstGeom prst="roundRect">
              <a:avLst>
                <a:gd name="adj" fmla="val 16667"/>
              </a:avLst>
            </a:prstGeom>
            <a:solidFill>
              <a:srgbClr val="317142"/>
            </a:solidFill>
            <a:ln w="9525" algn="ctr">
              <a:noFill/>
              <a:round/>
              <a:headEnd/>
              <a:tailEnd/>
            </a:ln>
            <a:effectLst>
              <a:prstShdw prst="shdw17" dist="17961" dir="2700000">
                <a:srgbClr val="1D4428"/>
              </a:prstShdw>
            </a:effectLst>
          </p:spPr>
          <p:txBody>
            <a:bodyPr wrap="none" anchor="ctr"/>
            <a:lstStyle/>
            <a:p>
              <a:r>
                <a:rPr lang="ru-RU">
                  <a:solidFill>
                    <a:schemeClr val="bg1"/>
                  </a:solidFill>
                </a:rPr>
                <a:t>Сырьевая база</a:t>
              </a:r>
            </a:p>
          </p:txBody>
        </p:sp>
        <p:sp>
          <p:nvSpPr>
            <p:cNvPr id="16396" name="AutoShape 7"/>
            <p:cNvSpPr>
              <a:spLocks noChangeArrowheads="1"/>
            </p:cNvSpPr>
            <p:nvPr/>
          </p:nvSpPr>
          <p:spPr bwMode="auto">
            <a:xfrm>
              <a:off x="3152" y="663"/>
              <a:ext cx="1542" cy="318"/>
            </a:xfrm>
            <a:prstGeom prst="roundRect">
              <a:avLst>
                <a:gd name="adj" fmla="val 16667"/>
              </a:avLst>
            </a:prstGeom>
            <a:solidFill>
              <a:srgbClr val="E28722"/>
            </a:solidFill>
            <a:ln w="9525" algn="ctr">
              <a:noFill/>
              <a:round/>
              <a:headEnd/>
              <a:tailEnd/>
            </a:ln>
            <a:effectLst>
              <a:prstShdw prst="shdw17" dist="17961" dir="2700000">
                <a:srgbClr val="885114"/>
              </a:prstShdw>
            </a:effectLst>
          </p:spPr>
          <p:txBody>
            <a:bodyPr wrap="none" anchor="ctr"/>
            <a:lstStyle/>
            <a:p>
              <a:r>
                <a:rPr lang="ru-RU"/>
                <a:t>Технологии (наука)</a:t>
              </a:r>
            </a:p>
          </p:txBody>
        </p:sp>
        <p:sp>
          <p:nvSpPr>
            <p:cNvPr id="168968" name="AutoShape 8"/>
            <p:cNvSpPr>
              <a:spLocks noChangeArrowheads="1"/>
            </p:cNvSpPr>
            <p:nvPr/>
          </p:nvSpPr>
          <p:spPr bwMode="auto">
            <a:xfrm>
              <a:off x="2971" y="2796"/>
              <a:ext cx="1905" cy="363"/>
            </a:xfrm>
            <a:prstGeom prst="roundRect">
              <a:avLst>
                <a:gd name="adj" fmla="val 16667"/>
              </a:avLst>
            </a:prstGeom>
            <a:solidFill>
              <a:schemeClr val="folHlink"/>
            </a:solidFill>
            <a:ln w="9525" algn="ctr">
              <a:noFill/>
              <a:round/>
              <a:headEnd/>
              <a:tailEnd/>
            </a:ln>
            <a:effectLst>
              <a:prstShdw prst="shdw17" dist="17961" dir="2700000">
                <a:schemeClr val="folHlink">
                  <a:gamma/>
                  <a:shade val="60000"/>
                  <a:invGamma/>
                </a:schemeClr>
              </a:prstShdw>
            </a:effectLst>
          </p:spPr>
          <p:txBody>
            <a:bodyPr wrap="none" anchor="ctr"/>
            <a:lstStyle/>
            <a:p>
              <a:pPr>
                <a:defRPr/>
              </a:pPr>
              <a:r>
                <a:rPr lang="ru-RU" dirty="0">
                  <a:solidFill>
                    <a:schemeClr val="bg1"/>
                  </a:solidFill>
                </a:rPr>
                <a:t>Инфраструктура (сервисы)</a:t>
              </a:r>
            </a:p>
          </p:txBody>
        </p:sp>
        <p:sp>
          <p:nvSpPr>
            <p:cNvPr id="16398" name="AutoShape 9"/>
            <p:cNvSpPr>
              <a:spLocks noChangeArrowheads="1"/>
            </p:cNvSpPr>
            <p:nvPr/>
          </p:nvSpPr>
          <p:spPr bwMode="auto">
            <a:xfrm>
              <a:off x="703" y="2615"/>
              <a:ext cx="1497" cy="363"/>
            </a:xfrm>
            <a:prstGeom prst="roundRect">
              <a:avLst>
                <a:gd name="adj" fmla="val 16667"/>
              </a:avLst>
            </a:prstGeom>
            <a:solidFill>
              <a:srgbClr val="EDCD45"/>
            </a:solidFill>
            <a:ln w="9525" algn="ctr">
              <a:noFill/>
              <a:round/>
              <a:headEnd/>
              <a:tailEnd/>
            </a:ln>
            <a:effectLst>
              <a:prstShdw prst="shdw17" dist="17961" dir="2700000">
                <a:srgbClr val="8E7B29"/>
              </a:prstShdw>
            </a:effectLst>
          </p:spPr>
          <p:txBody>
            <a:bodyPr wrap="none" anchor="ctr"/>
            <a:lstStyle/>
            <a:p>
              <a:r>
                <a:rPr lang="ru-RU"/>
                <a:t>Регулирующие </a:t>
              </a:r>
              <a:br>
                <a:rPr lang="ru-RU"/>
              </a:br>
              <a:r>
                <a:rPr lang="ru-RU"/>
                <a:t>нормативы</a:t>
              </a:r>
            </a:p>
          </p:txBody>
        </p:sp>
        <p:sp>
          <p:nvSpPr>
            <p:cNvPr id="16399" name="AutoShape 10"/>
            <p:cNvSpPr>
              <a:spLocks noChangeArrowheads="1"/>
            </p:cNvSpPr>
            <p:nvPr/>
          </p:nvSpPr>
          <p:spPr bwMode="auto">
            <a:xfrm>
              <a:off x="657" y="1661"/>
              <a:ext cx="1225" cy="408"/>
            </a:xfrm>
            <a:prstGeom prst="roundRect">
              <a:avLst>
                <a:gd name="adj" fmla="val 16667"/>
              </a:avLst>
            </a:prstGeom>
            <a:solidFill>
              <a:srgbClr val="277CC3"/>
            </a:solidFill>
            <a:ln w="9525" algn="ctr">
              <a:noFill/>
              <a:round/>
              <a:headEnd/>
              <a:tailEnd/>
            </a:ln>
            <a:effectLst>
              <a:prstShdw prst="shdw17" dist="17961" dir="2700000">
                <a:srgbClr val="174A75"/>
              </a:prstShdw>
            </a:effectLst>
          </p:spPr>
          <p:txBody>
            <a:bodyPr wrap="none" anchor="ctr"/>
            <a:lstStyle/>
            <a:p>
              <a:r>
                <a:rPr lang="ru-RU">
                  <a:solidFill>
                    <a:schemeClr val="bg1"/>
                  </a:solidFill>
                </a:rPr>
                <a:t>Административный</a:t>
              </a:r>
              <a:br>
                <a:rPr lang="ru-RU">
                  <a:solidFill>
                    <a:schemeClr val="bg1"/>
                  </a:solidFill>
                </a:rPr>
              </a:br>
              <a:r>
                <a:rPr lang="ru-RU">
                  <a:solidFill>
                    <a:schemeClr val="bg1"/>
                  </a:solidFill>
                </a:rPr>
                <a:t>ресурс</a:t>
              </a:r>
            </a:p>
          </p:txBody>
        </p:sp>
        <p:sp>
          <p:nvSpPr>
            <p:cNvPr id="16400" name="AutoShape 11"/>
            <p:cNvSpPr>
              <a:spLocks noChangeArrowheads="1"/>
            </p:cNvSpPr>
            <p:nvPr/>
          </p:nvSpPr>
          <p:spPr bwMode="auto">
            <a:xfrm>
              <a:off x="703" y="665"/>
              <a:ext cx="1633" cy="364"/>
            </a:xfrm>
            <a:prstGeom prst="roundRect">
              <a:avLst>
                <a:gd name="adj" fmla="val 16667"/>
              </a:avLst>
            </a:prstGeom>
            <a:solidFill>
              <a:srgbClr val="90502C"/>
            </a:solidFill>
            <a:ln w="9525" algn="ctr">
              <a:noFill/>
              <a:round/>
              <a:headEnd/>
              <a:tailEnd/>
            </a:ln>
            <a:effectLst>
              <a:prstShdw prst="shdw17" dist="17961" dir="2700000">
                <a:srgbClr val="56301A"/>
              </a:prstShdw>
            </a:effectLst>
          </p:spPr>
          <p:txBody>
            <a:bodyPr wrap="none" anchor="ctr"/>
            <a:lstStyle/>
            <a:p>
              <a:r>
                <a:rPr lang="ru-RU">
                  <a:solidFill>
                    <a:schemeClr val="bg1"/>
                  </a:solidFill>
                </a:rPr>
                <a:t>Производственные </a:t>
              </a:r>
              <a:br>
                <a:rPr lang="ru-RU">
                  <a:solidFill>
                    <a:schemeClr val="bg1"/>
                  </a:solidFill>
                </a:rPr>
              </a:br>
              <a:r>
                <a:rPr lang="ru-RU">
                  <a:solidFill>
                    <a:schemeClr val="bg1"/>
                  </a:solidFill>
                </a:rPr>
                <a:t>мощности</a:t>
              </a:r>
            </a:p>
          </p:txBody>
        </p:sp>
        <p:sp>
          <p:nvSpPr>
            <p:cNvPr id="16401" name="Rectangle 12"/>
            <p:cNvSpPr>
              <a:spLocks noChangeArrowheads="1"/>
            </p:cNvSpPr>
            <p:nvPr/>
          </p:nvSpPr>
          <p:spPr bwMode="auto">
            <a:xfrm>
              <a:off x="1066" y="1163"/>
              <a:ext cx="680" cy="362"/>
            </a:xfrm>
            <a:prstGeom prst="rect">
              <a:avLst/>
            </a:prstGeom>
            <a:solidFill>
              <a:srgbClr val="F8F8FA"/>
            </a:solidFill>
            <a:ln w="9525" algn="ctr">
              <a:noFill/>
              <a:miter lim="800000"/>
              <a:headEnd/>
              <a:tailEnd/>
            </a:ln>
          </p:spPr>
          <p:txBody>
            <a:bodyPr wrap="none" anchor="ctr"/>
            <a:lstStyle/>
            <a:p>
              <a:endParaRPr lang="ru-RU"/>
            </a:p>
          </p:txBody>
        </p:sp>
        <p:sp>
          <p:nvSpPr>
            <p:cNvPr id="16402" name="Rectangle 13"/>
            <p:cNvSpPr>
              <a:spLocks noChangeArrowheads="1"/>
            </p:cNvSpPr>
            <p:nvPr/>
          </p:nvSpPr>
          <p:spPr bwMode="auto">
            <a:xfrm>
              <a:off x="1066" y="1163"/>
              <a:ext cx="816" cy="227"/>
            </a:xfrm>
            <a:prstGeom prst="rect">
              <a:avLst/>
            </a:prstGeom>
            <a:solidFill>
              <a:srgbClr val="F8F8FA"/>
            </a:solidFill>
            <a:ln w="9525" algn="ctr">
              <a:noFill/>
              <a:miter lim="800000"/>
              <a:headEnd/>
              <a:tailEnd/>
            </a:ln>
          </p:spPr>
          <p:txBody>
            <a:bodyPr wrap="none" anchor="ctr"/>
            <a:lstStyle/>
            <a:p>
              <a:endParaRPr lang="ru-RU"/>
            </a:p>
          </p:txBody>
        </p:sp>
        <p:sp>
          <p:nvSpPr>
            <p:cNvPr id="16403" name="AutoShape 14"/>
            <p:cNvSpPr>
              <a:spLocks noChangeArrowheads="1"/>
            </p:cNvSpPr>
            <p:nvPr/>
          </p:nvSpPr>
          <p:spPr bwMode="auto">
            <a:xfrm rot="5860738">
              <a:off x="1724" y="1322"/>
              <a:ext cx="226" cy="181"/>
            </a:xfrm>
            <a:prstGeom prst="rtTriangle">
              <a:avLst/>
            </a:prstGeom>
            <a:solidFill>
              <a:srgbClr val="F8F8FA"/>
            </a:solidFill>
            <a:ln w="9525" algn="ctr">
              <a:noFill/>
              <a:miter lim="800000"/>
              <a:headEnd/>
              <a:tailEnd/>
            </a:ln>
          </p:spPr>
          <p:txBody>
            <a:bodyPr wrap="none" anchor="ctr"/>
            <a:lstStyle/>
            <a:p>
              <a:endParaRPr lang="ru-RU"/>
            </a:p>
          </p:txBody>
        </p:sp>
        <p:sp>
          <p:nvSpPr>
            <p:cNvPr id="168975" name="Text Box 15"/>
            <p:cNvSpPr txBox="1">
              <a:spLocks noChangeArrowheads="1"/>
            </p:cNvSpPr>
            <p:nvPr/>
          </p:nvSpPr>
          <p:spPr bwMode="auto">
            <a:xfrm>
              <a:off x="2154" y="1570"/>
              <a:ext cx="1360" cy="634"/>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ru-RU" sz="2000">
                  <a:effectLst>
                    <a:outerShdw blurRad="38100" dist="38100" dir="2700000" algn="tl">
                      <a:srgbClr val="C0C0C0"/>
                    </a:outerShdw>
                  </a:effectLst>
                </a:rPr>
                <a:t>Биотехноло-гический</a:t>
              </a:r>
              <a:br>
                <a:rPr lang="ru-RU" sz="2000">
                  <a:effectLst>
                    <a:outerShdw blurRad="38100" dist="38100" dir="2700000" algn="tl">
                      <a:srgbClr val="C0C0C0"/>
                    </a:outerShdw>
                  </a:effectLst>
                </a:rPr>
              </a:br>
              <a:r>
                <a:rPr lang="ru-RU" sz="2000">
                  <a:effectLst>
                    <a:outerShdw blurRad="38100" dist="38100" dir="2700000" algn="tl">
                      <a:srgbClr val="C0C0C0"/>
                    </a:outerShdw>
                  </a:effectLst>
                </a:rPr>
                <a:t>кластер </a:t>
              </a:r>
            </a:p>
          </p:txBody>
        </p:sp>
        <p:sp>
          <p:nvSpPr>
            <p:cNvPr id="16405" name="Oval 18"/>
            <p:cNvSpPr>
              <a:spLocks noChangeArrowheads="1"/>
            </p:cNvSpPr>
            <p:nvPr/>
          </p:nvSpPr>
          <p:spPr bwMode="auto">
            <a:xfrm>
              <a:off x="2200" y="1254"/>
              <a:ext cx="1270" cy="1180"/>
            </a:xfrm>
            <a:prstGeom prst="ellipse">
              <a:avLst/>
            </a:prstGeom>
            <a:noFill/>
            <a:ln w="76200" algn="ctr">
              <a:solidFill>
                <a:srgbClr val="A61106"/>
              </a:solidFill>
              <a:round/>
              <a:headEnd/>
              <a:tailEnd/>
            </a:ln>
            <a:effectLst>
              <a:prstShdw prst="shdw17" dist="17961" dir="2700000">
                <a:srgbClr val="640A04"/>
              </a:prstShdw>
            </a:effectLst>
          </p:spPr>
          <p:txBody>
            <a:bodyPr wrap="none" anchor="ctr"/>
            <a:lstStyle/>
            <a:p>
              <a:endParaRPr lang="ru-RU"/>
            </a:p>
          </p:txBody>
        </p:sp>
      </p:grpSp>
      <p:pic>
        <p:nvPicPr>
          <p:cNvPr id="16389" name="Picture 14" descr="MCj04397990000[1]"/>
          <p:cNvPicPr>
            <a:picLocks noChangeAspect="1" noChangeArrowheads="1"/>
          </p:cNvPicPr>
          <p:nvPr/>
        </p:nvPicPr>
        <p:blipFill>
          <a:blip r:embed="rId3" cstate="print"/>
          <a:srcRect/>
          <a:stretch>
            <a:fillRect/>
          </a:stretch>
        </p:blipFill>
        <p:spPr bwMode="auto">
          <a:xfrm rot="12011331" flipH="1">
            <a:off x="3708400" y="2060575"/>
            <a:ext cx="2232025" cy="3529013"/>
          </a:xfrm>
          <a:prstGeom prst="rect">
            <a:avLst/>
          </a:prstGeom>
          <a:noFill/>
          <a:ln w="9525">
            <a:noFill/>
            <a:miter lim="800000"/>
            <a:headEnd/>
            <a:tailEnd/>
          </a:ln>
        </p:spPr>
      </p:pic>
      <p:sp>
        <p:nvSpPr>
          <p:cNvPr id="16390" name="Text Box 22"/>
          <p:cNvSpPr txBox="1">
            <a:spLocks noChangeArrowheads="1"/>
          </p:cNvSpPr>
          <p:nvPr/>
        </p:nvSpPr>
        <p:spPr bwMode="auto">
          <a:xfrm>
            <a:off x="250825" y="5229225"/>
            <a:ext cx="3529013" cy="1111250"/>
          </a:xfrm>
          <a:prstGeom prst="rect">
            <a:avLst/>
          </a:prstGeom>
          <a:noFill/>
          <a:ln w="9525" algn="ctr">
            <a:noFill/>
            <a:miter lim="800000"/>
            <a:headEnd/>
            <a:tailEnd/>
          </a:ln>
        </p:spPr>
        <p:txBody>
          <a:bodyPr>
            <a:spAutoFit/>
          </a:bodyPr>
          <a:lstStyle/>
          <a:p>
            <a:pPr>
              <a:lnSpc>
                <a:spcPct val="80000"/>
              </a:lnSpc>
            </a:pPr>
            <a:r>
              <a:rPr lang="ru-RU" sz="1400" b="1">
                <a:solidFill>
                  <a:schemeClr val="tx2"/>
                </a:solidFill>
              </a:rPr>
              <a:t>Концентрация –</a:t>
            </a:r>
            <a:br>
              <a:rPr lang="ru-RU" sz="1400" b="1">
                <a:solidFill>
                  <a:schemeClr val="tx2"/>
                </a:solidFill>
              </a:rPr>
            </a:br>
            <a:r>
              <a:rPr lang="ru-RU" sz="1400" i="1">
                <a:solidFill>
                  <a:schemeClr val="tx2"/>
                </a:solidFill>
              </a:rPr>
              <a:t>в пределах локальной территории</a:t>
            </a:r>
          </a:p>
          <a:p>
            <a:pPr>
              <a:lnSpc>
                <a:spcPct val="80000"/>
              </a:lnSpc>
            </a:pPr>
            <a:endParaRPr lang="ru-RU" sz="1400" b="1">
              <a:solidFill>
                <a:schemeClr val="tx2"/>
              </a:solidFill>
            </a:endParaRPr>
          </a:p>
          <a:p>
            <a:pPr>
              <a:lnSpc>
                <a:spcPct val="80000"/>
              </a:lnSpc>
            </a:pPr>
            <a:r>
              <a:rPr lang="ru-RU" sz="1400" b="1">
                <a:solidFill>
                  <a:schemeClr val="tx2"/>
                </a:solidFill>
              </a:rPr>
              <a:t>Кооперация –</a:t>
            </a:r>
          </a:p>
          <a:p>
            <a:pPr>
              <a:lnSpc>
                <a:spcPct val="80000"/>
              </a:lnSpc>
            </a:pPr>
            <a:r>
              <a:rPr lang="ru-RU" sz="1400" i="1">
                <a:solidFill>
                  <a:schemeClr val="tx2"/>
                </a:solidFill>
              </a:rPr>
              <a:t>вовлечение родственных и смежных организаций, аутсорсинг услуг</a:t>
            </a:r>
          </a:p>
        </p:txBody>
      </p:sp>
      <p:sp>
        <p:nvSpPr>
          <p:cNvPr id="16391" name="Text Box 23"/>
          <p:cNvSpPr txBox="1">
            <a:spLocks noChangeArrowheads="1"/>
          </p:cNvSpPr>
          <p:nvPr/>
        </p:nvSpPr>
        <p:spPr bwMode="auto">
          <a:xfrm>
            <a:off x="5003800" y="5157788"/>
            <a:ext cx="3960813" cy="1323975"/>
          </a:xfrm>
          <a:prstGeom prst="rect">
            <a:avLst/>
          </a:prstGeom>
          <a:noFill/>
          <a:ln w="9525" algn="ctr">
            <a:noFill/>
            <a:miter lim="800000"/>
            <a:headEnd/>
            <a:tailEnd/>
          </a:ln>
        </p:spPr>
        <p:txBody>
          <a:bodyPr>
            <a:spAutoFit/>
          </a:bodyPr>
          <a:lstStyle/>
          <a:p>
            <a:pPr>
              <a:lnSpc>
                <a:spcPct val="80000"/>
              </a:lnSpc>
            </a:pPr>
            <a:r>
              <a:rPr lang="ru-RU" sz="1400" b="1">
                <a:solidFill>
                  <a:schemeClr val="tx2"/>
                </a:solidFill>
              </a:rPr>
              <a:t>Конкуренция –</a:t>
            </a:r>
            <a:br>
              <a:rPr lang="ru-RU" sz="1400" b="1">
                <a:solidFill>
                  <a:schemeClr val="tx2"/>
                </a:solidFill>
              </a:rPr>
            </a:br>
            <a:r>
              <a:rPr lang="ru-RU" sz="1400" i="1">
                <a:solidFill>
                  <a:schemeClr val="tx2"/>
                </a:solidFill>
              </a:rPr>
              <a:t>за завоевание потребителя и его удержание</a:t>
            </a:r>
          </a:p>
          <a:p>
            <a:pPr>
              <a:lnSpc>
                <a:spcPct val="80000"/>
              </a:lnSpc>
              <a:spcBef>
                <a:spcPct val="20000"/>
              </a:spcBef>
            </a:pPr>
            <a:r>
              <a:rPr lang="ru-RU" sz="1400" b="1">
                <a:solidFill>
                  <a:schemeClr val="tx2"/>
                </a:solidFill>
              </a:rPr>
              <a:t>Конкурентоспособность –</a:t>
            </a:r>
          </a:p>
          <a:p>
            <a:pPr>
              <a:lnSpc>
                <a:spcPct val="80000"/>
              </a:lnSpc>
            </a:pPr>
            <a:r>
              <a:rPr lang="ru-RU" sz="1400" i="1">
                <a:solidFill>
                  <a:schemeClr val="tx2"/>
                </a:solidFill>
              </a:rPr>
              <a:t>за счет высокой производительности, основанной на специализации и взаимодополнении участников</a:t>
            </a:r>
          </a:p>
        </p:txBody>
      </p:sp>
      <p:sp>
        <p:nvSpPr>
          <p:cNvPr id="21" name="Скругленный прямоугольник 20"/>
          <p:cNvSpPr/>
          <p:nvPr/>
        </p:nvSpPr>
        <p:spPr>
          <a:xfrm>
            <a:off x="468313" y="260350"/>
            <a:ext cx="8135937"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Биологический кластер</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icture 489"/>
          <p:cNvSpPr>
            <a:spLocks noChangeAspect="1" noChangeArrowheads="1"/>
          </p:cNvSpPr>
          <p:nvPr/>
        </p:nvSpPr>
        <p:spPr bwMode="blackWhite">
          <a:xfrm>
            <a:off x="1042988" y="1412875"/>
            <a:ext cx="7561262" cy="4719638"/>
          </a:xfrm>
          <a:prstGeom prst="rect">
            <a:avLst/>
          </a:prstGeom>
          <a:noFill/>
          <a:ln w="6350" algn="ctr">
            <a:noFill/>
            <a:miter lim="800000"/>
            <a:headEnd/>
            <a:tailEnd/>
          </a:ln>
        </p:spPr>
        <p:txBody>
          <a:bodyPr/>
          <a:lstStyle/>
          <a:p>
            <a:endParaRPr lang="ru-RU"/>
          </a:p>
        </p:txBody>
      </p:sp>
      <p:sp>
        <p:nvSpPr>
          <p:cNvPr id="17411" name="Text Box 7"/>
          <p:cNvSpPr txBox="1">
            <a:spLocks noChangeArrowheads="1"/>
          </p:cNvSpPr>
          <p:nvPr/>
        </p:nvSpPr>
        <p:spPr bwMode="auto">
          <a:xfrm>
            <a:off x="0" y="908050"/>
            <a:ext cx="2305050" cy="1155700"/>
          </a:xfrm>
          <a:prstGeom prst="rect">
            <a:avLst/>
          </a:prstGeom>
          <a:solidFill>
            <a:srgbClr val="A0C7CC"/>
          </a:solidFill>
          <a:ln w="9525">
            <a:noFill/>
            <a:miter lim="800000"/>
            <a:headEnd/>
            <a:tailEnd/>
          </a:ln>
          <a:effectLst/>
        </p:spPr>
        <p:txBody>
          <a:bodyPr>
            <a:spAutoFit/>
          </a:bodyPr>
          <a:lstStyle/>
          <a:p>
            <a:pPr algn="ctr">
              <a:spcBef>
                <a:spcPct val="50000"/>
              </a:spcBef>
            </a:pPr>
            <a:r>
              <a:rPr lang="ru-RU" sz="1400" b="1"/>
              <a:t>БОУ Чувашской Республики СПО "Чебоксарский электромеханический колледж </a:t>
            </a:r>
          </a:p>
        </p:txBody>
      </p:sp>
      <p:sp>
        <p:nvSpPr>
          <p:cNvPr id="17412" name="Text Box 8"/>
          <p:cNvSpPr txBox="1">
            <a:spLocks noChangeArrowheads="1"/>
          </p:cNvSpPr>
          <p:nvPr/>
        </p:nvSpPr>
        <p:spPr bwMode="auto">
          <a:xfrm>
            <a:off x="0" y="2492375"/>
            <a:ext cx="2303463" cy="730250"/>
          </a:xfrm>
          <a:prstGeom prst="rect">
            <a:avLst/>
          </a:prstGeom>
          <a:solidFill>
            <a:srgbClr val="A0C7CC"/>
          </a:solidFill>
          <a:ln w="9525">
            <a:noFill/>
            <a:miter lim="800000"/>
            <a:headEnd/>
            <a:tailEnd/>
          </a:ln>
          <a:effectLst/>
        </p:spPr>
        <p:txBody>
          <a:bodyPr>
            <a:spAutoFit/>
          </a:bodyPr>
          <a:lstStyle/>
          <a:p>
            <a:pPr algn="ctr">
              <a:spcBef>
                <a:spcPct val="50000"/>
              </a:spcBef>
            </a:pPr>
            <a:r>
              <a:rPr lang="ru-RU" sz="1400" b="1"/>
              <a:t>Машиностроительный факультет ФГОУ ВПО ЧГУ им. И.Н. Ульянова</a:t>
            </a:r>
          </a:p>
        </p:txBody>
      </p:sp>
      <p:sp>
        <p:nvSpPr>
          <p:cNvPr id="17413" name="Text Box 9"/>
          <p:cNvSpPr txBox="1">
            <a:spLocks noChangeArrowheads="1"/>
          </p:cNvSpPr>
          <p:nvPr/>
        </p:nvSpPr>
        <p:spPr bwMode="auto">
          <a:xfrm>
            <a:off x="179388" y="5084763"/>
            <a:ext cx="2016125" cy="730250"/>
          </a:xfrm>
          <a:prstGeom prst="rect">
            <a:avLst/>
          </a:prstGeom>
          <a:solidFill>
            <a:srgbClr val="A0C7CC"/>
          </a:solidFill>
          <a:ln w="9525">
            <a:noFill/>
            <a:miter lim="800000"/>
            <a:headEnd/>
            <a:tailEnd/>
          </a:ln>
          <a:effectLst/>
        </p:spPr>
        <p:txBody>
          <a:bodyPr>
            <a:spAutoFit/>
          </a:bodyPr>
          <a:lstStyle/>
          <a:p>
            <a:pPr algn="ctr">
              <a:spcBef>
                <a:spcPct val="50000"/>
              </a:spcBef>
            </a:pPr>
            <a:r>
              <a:rPr lang="ru-RU" sz="1400" b="1"/>
              <a:t>ФГБОУ ВПО «МГОУ им В.С. Черномырдина»</a:t>
            </a:r>
          </a:p>
        </p:txBody>
      </p:sp>
      <p:sp>
        <p:nvSpPr>
          <p:cNvPr id="17414" name="Text Box 10"/>
          <p:cNvSpPr txBox="1">
            <a:spLocks noChangeArrowheads="1"/>
          </p:cNvSpPr>
          <p:nvPr/>
        </p:nvSpPr>
        <p:spPr bwMode="auto">
          <a:xfrm>
            <a:off x="0" y="4149725"/>
            <a:ext cx="2017713" cy="730250"/>
          </a:xfrm>
          <a:prstGeom prst="rect">
            <a:avLst/>
          </a:prstGeom>
          <a:solidFill>
            <a:srgbClr val="A0C7CC"/>
          </a:solidFill>
          <a:ln w="9525">
            <a:noFill/>
            <a:miter lim="800000"/>
            <a:headEnd/>
            <a:tailEnd/>
          </a:ln>
          <a:effectLst/>
        </p:spPr>
        <p:txBody>
          <a:bodyPr>
            <a:spAutoFit/>
          </a:bodyPr>
          <a:lstStyle/>
          <a:p>
            <a:pPr algn="ctr">
              <a:spcBef>
                <a:spcPct val="50000"/>
              </a:spcBef>
            </a:pPr>
            <a:r>
              <a:rPr lang="ru-RU" sz="1400" b="1"/>
              <a:t>Волжский филиал ФГБОУ ВПО «МАДИ»</a:t>
            </a:r>
          </a:p>
        </p:txBody>
      </p:sp>
      <p:sp>
        <p:nvSpPr>
          <p:cNvPr id="17415" name="Text Box 11"/>
          <p:cNvSpPr txBox="1">
            <a:spLocks noChangeArrowheads="1"/>
          </p:cNvSpPr>
          <p:nvPr/>
        </p:nvSpPr>
        <p:spPr bwMode="auto">
          <a:xfrm>
            <a:off x="539750" y="6340475"/>
            <a:ext cx="2016125" cy="517525"/>
          </a:xfrm>
          <a:prstGeom prst="rect">
            <a:avLst/>
          </a:prstGeom>
          <a:solidFill>
            <a:srgbClr val="A0C7CC"/>
          </a:solidFill>
          <a:ln w="9525">
            <a:noFill/>
            <a:miter lim="800000"/>
            <a:headEnd/>
            <a:tailEnd/>
          </a:ln>
          <a:effectLst/>
        </p:spPr>
        <p:txBody>
          <a:bodyPr>
            <a:spAutoFit/>
          </a:bodyPr>
          <a:lstStyle/>
          <a:p>
            <a:pPr algn="ctr">
              <a:spcBef>
                <a:spcPct val="50000"/>
              </a:spcBef>
            </a:pPr>
            <a:r>
              <a:rPr lang="ru-RU" sz="1400" b="1"/>
              <a:t>ФГБОУ ВПО «ЧГПУ им. И.Я. Яковлева»</a:t>
            </a:r>
          </a:p>
        </p:txBody>
      </p:sp>
      <p:sp>
        <p:nvSpPr>
          <p:cNvPr id="17416" name="Rectangle 17"/>
          <p:cNvSpPr>
            <a:spLocks noChangeArrowheads="1"/>
          </p:cNvSpPr>
          <p:nvPr/>
        </p:nvSpPr>
        <p:spPr bwMode="auto">
          <a:xfrm>
            <a:off x="755650" y="6021388"/>
            <a:ext cx="5040313" cy="215900"/>
          </a:xfrm>
          <a:prstGeom prst="rect">
            <a:avLst/>
          </a:prstGeom>
          <a:solidFill>
            <a:srgbClr val="FFFFFF"/>
          </a:solidFill>
          <a:ln w="9525">
            <a:solidFill>
              <a:schemeClr val="bg1"/>
            </a:solidFill>
            <a:miter lim="800000"/>
            <a:headEnd/>
            <a:tailEnd/>
          </a:ln>
          <a:effectLst/>
        </p:spPr>
        <p:txBody>
          <a:bodyPr wrap="none" anchor="ctr"/>
          <a:lstStyle/>
          <a:p>
            <a:endParaRPr lang="ru-RU"/>
          </a:p>
        </p:txBody>
      </p:sp>
      <p:sp>
        <p:nvSpPr>
          <p:cNvPr id="17417" name="Text Box 20"/>
          <p:cNvSpPr txBox="1">
            <a:spLocks noChangeArrowheads="1"/>
          </p:cNvSpPr>
          <p:nvPr/>
        </p:nvSpPr>
        <p:spPr bwMode="auto">
          <a:xfrm>
            <a:off x="7451725" y="3141663"/>
            <a:ext cx="1368425" cy="366712"/>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18" name="Text Box 22"/>
          <p:cNvSpPr txBox="1">
            <a:spLocks noChangeArrowheads="1"/>
          </p:cNvSpPr>
          <p:nvPr/>
        </p:nvSpPr>
        <p:spPr bwMode="auto">
          <a:xfrm>
            <a:off x="6877050" y="908050"/>
            <a:ext cx="1368425" cy="366713"/>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19" name="Text Box 23"/>
          <p:cNvSpPr txBox="1">
            <a:spLocks noChangeArrowheads="1"/>
          </p:cNvSpPr>
          <p:nvPr/>
        </p:nvSpPr>
        <p:spPr bwMode="auto">
          <a:xfrm>
            <a:off x="7019925" y="6165850"/>
            <a:ext cx="1368425" cy="366713"/>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20" name="Text Box 24"/>
          <p:cNvSpPr txBox="1">
            <a:spLocks noChangeArrowheads="1"/>
          </p:cNvSpPr>
          <p:nvPr/>
        </p:nvSpPr>
        <p:spPr bwMode="auto">
          <a:xfrm>
            <a:off x="7775575" y="4581525"/>
            <a:ext cx="1368425" cy="366713"/>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21" name="Rectangle 25"/>
          <p:cNvSpPr>
            <a:spLocks noChangeArrowheads="1"/>
          </p:cNvSpPr>
          <p:nvPr/>
        </p:nvSpPr>
        <p:spPr bwMode="auto">
          <a:xfrm>
            <a:off x="971550" y="5949950"/>
            <a:ext cx="5400675" cy="287338"/>
          </a:xfrm>
          <a:prstGeom prst="rect">
            <a:avLst/>
          </a:prstGeom>
          <a:solidFill>
            <a:srgbClr val="FFFFFF"/>
          </a:solidFill>
          <a:ln w="9525">
            <a:solidFill>
              <a:schemeClr val="bg1"/>
            </a:solidFill>
            <a:miter lim="800000"/>
            <a:headEnd/>
            <a:tailEnd/>
          </a:ln>
          <a:effectLst/>
        </p:spPr>
        <p:txBody>
          <a:bodyPr wrap="none" anchor="ctr"/>
          <a:lstStyle/>
          <a:p>
            <a:endParaRPr lang="ru-RU"/>
          </a:p>
        </p:txBody>
      </p:sp>
      <p:grpSp>
        <p:nvGrpSpPr>
          <p:cNvPr id="17422" name="Group 2054"/>
          <p:cNvGrpSpPr>
            <a:grpSpLocks/>
          </p:cNvGrpSpPr>
          <p:nvPr/>
        </p:nvGrpSpPr>
        <p:grpSpPr bwMode="auto">
          <a:xfrm>
            <a:off x="3348038" y="3141663"/>
            <a:ext cx="576262" cy="503237"/>
            <a:chOff x="1575" y="956"/>
            <a:chExt cx="860" cy="749"/>
          </a:xfrm>
        </p:grpSpPr>
        <p:sp>
          <p:nvSpPr>
            <p:cNvPr id="17447" name="Rectangle 2055"/>
            <p:cNvSpPr>
              <a:spLocks noChangeArrowheads="1"/>
            </p:cNvSpPr>
            <p:nvPr/>
          </p:nvSpPr>
          <p:spPr bwMode="auto">
            <a:xfrm>
              <a:off x="1575" y="956"/>
              <a:ext cx="860" cy="749"/>
            </a:xfrm>
            <a:prstGeom prst="rect">
              <a:avLst/>
            </a:prstGeom>
            <a:solidFill>
              <a:srgbClr val="B64931"/>
            </a:solidFill>
            <a:ln w="12700">
              <a:solidFill>
                <a:schemeClr val="bg1"/>
              </a:solidFill>
              <a:miter lim="800000"/>
              <a:headEnd/>
              <a:tailEnd/>
            </a:ln>
          </p:spPr>
          <p:txBody>
            <a:bodyPr/>
            <a:lstStyle/>
            <a:p>
              <a:pPr algn="ctr"/>
              <a:endParaRPr lang="ru-RU" b="1">
                <a:cs typeface="Arial" charset="0"/>
              </a:endParaRPr>
            </a:p>
          </p:txBody>
        </p:sp>
        <p:sp>
          <p:nvSpPr>
            <p:cNvPr id="17448" name="Freeform 2056"/>
            <p:cNvSpPr>
              <a:spLocks noEditPoints="1"/>
            </p:cNvSpPr>
            <p:nvPr/>
          </p:nvSpPr>
          <p:spPr bwMode="auto">
            <a:xfrm>
              <a:off x="1649" y="1027"/>
              <a:ext cx="685" cy="582"/>
            </a:xfrm>
            <a:custGeom>
              <a:avLst/>
              <a:gdLst>
                <a:gd name="T0" fmla="*/ 11 w 810"/>
                <a:gd name="T1" fmla="*/ 4 h 687"/>
                <a:gd name="T2" fmla="*/ 14 w 810"/>
                <a:gd name="T3" fmla="*/ 5 h 687"/>
                <a:gd name="T4" fmla="*/ 13 w 810"/>
                <a:gd name="T5" fmla="*/ 6 h 687"/>
                <a:gd name="T6" fmla="*/ 12 w 810"/>
                <a:gd name="T7" fmla="*/ 8 h 687"/>
                <a:gd name="T8" fmla="*/ 15 w 810"/>
                <a:gd name="T9" fmla="*/ 12 h 687"/>
                <a:gd name="T10" fmla="*/ 25 w 810"/>
                <a:gd name="T11" fmla="*/ 15 h 687"/>
                <a:gd name="T12" fmla="*/ 30 w 810"/>
                <a:gd name="T13" fmla="*/ 16 h 687"/>
                <a:gd name="T14" fmla="*/ 18 w 810"/>
                <a:gd name="T15" fmla="*/ 12 h 687"/>
                <a:gd name="T16" fmla="*/ 15 w 810"/>
                <a:gd name="T17" fmla="*/ 8 h 687"/>
                <a:gd name="T18" fmla="*/ 15 w 810"/>
                <a:gd name="T19" fmla="*/ 6 h 687"/>
                <a:gd name="T20" fmla="*/ 11 w 810"/>
                <a:gd name="T21" fmla="*/ 3 h 687"/>
                <a:gd name="T22" fmla="*/ 3 w 810"/>
                <a:gd name="T23" fmla="*/ 4 h 687"/>
                <a:gd name="T24" fmla="*/ 3 w 810"/>
                <a:gd name="T25" fmla="*/ 6 h 687"/>
                <a:gd name="T26" fmla="*/ 13 w 810"/>
                <a:gd name="T27" fmla="*/ 3 h 687"/>
                <a:gd name="T28" fmla="*/ 16 w 810"/>
                <a:gd name="T29" fmla="*/ 3 h 687"/>
                <a:gd name="T30" fmla="*/ 15 w 810"/>
                <a:gd name="T31" fmla="*/ 3 h 687"/>
                <a:gd name="T32" fmla="*/ 18 w 810"/>
                <a:gd name="T33" fmla="*/ 8 h 687"/>
                <a:gd name="T34" fmla="*/ 25 w 810"/>
                <a:gd name="T35" fmla="*/ 11 h 687"/>
                <a:gd name="T36" fmla="*/ 27 w 810"/>
                <a:gd name="T37" fmla="*/ 10 h 687"/>
                <a:gd name="T38" fmla="*/ 19 w 810"/>
                <a:gd name="T39" fmla="*/ 8 h 687"/>
                <a:gd name="T40" fmla="*/ 18 w 810"/>
                <a:gd name="T41" fmla="*/ 3 h 687"/>
                <a:gd name="T42" fmla="*/ 18 w 810"/>
                <a:gd name="T43" fmla="*/ 3 h 687"/>
                <a:gd name="T44" fmla="*/ 10 w 810"/>
                <a:gd name="T45" fmla="*/ 3 h 687"/>
                <a:gd name="T46" fmla="*/ 8 w 810"/>
                <a:gd name="T47" fmla="*/ 3 h 687"/>
                <a:gd name="T48" fmla="*/ 25 w 810"/>
                <a:gd name="T49" fmla="*/ 19 h 687"/>
                <a:gd name="T50" fmla="*/ 13 w 810"/>
                <a:gd name="T51" fmla="*/ 15 h 687"/>
                <a:gd name="T52" fmla="*/ 10 w 810"/>
                <a:gd name="T53" fmla="*/ 14 h 687"/>
                <a:gd name="T54" fmla="*/ 4 w 810"/>
                <a:gd name="T55" fmla="*/ 14 h 687"/>
                <a:gd name="T56" fmla="*/ 3 w 810"/>
                <a:gd name="T57" fmla="*/ 15 h 687"/>
                <a:gd name="T58" fmla="*/ 8 w 810"/>
                <a:gd name="T59" fmla="*/ 15 h 687"/>
                <a:gd name="T60" fmla="*/ 12 w 810"/>
                <a:gd name="T61" fmla="*/ 15 h 687"/>
                <a:gd name="T62" fmla="*/ 12 w 810"/>
                <a:gd name="T63" fmla="*/ 18 h 687"/>
                <a:gd name="T64" fmla="*/ 15 w 810"/>
                <a:gd name="T65" fmla="*/ 21 h 687"/>
                <a:gd name="T66" fmla="*/ 9 w 810"/>
                <a:gd name="T67" fmla="*/ 28 h 687"/>
                <a:gd name="T68" fmla="*/ 3 w 810"/>
                <a:gd name="T69" fmla="*/ 24 h 687"/>
                <a:gd name="T70" fmla="*/ 3 w 810"/>
                <a:gd name="T71" fmla="*/ 19 h 687"/>
                <a:gd name="T72" fmla="*/ 3 w 810"/>
                <a:gd name="T73" fmla="*/ 24 h 687"/>
                <a:gd name="T74" fmla="*/ 10 w 810"/>
                <a:gd name="T75" fmla="*/ 29 h 687"/>
                <a:gd name="T76" fmla="*/ 16 w 810"/>
                <a:gd name="T77" fmla="*/ 24 h 687"/>
                <a:gd name="T78" fmla="*/ 16 w 810"/>
                <a:gd name="T79" fmla="*/ 19 h 687"/>
                <a:gd name="T80" fmla="*/ 19 w 810"/>
                <a:gd name="T81" fmla="*/ 18 h 687"/>
                <a:gd name="T82" fmla="*/ 34 w 810"/>
                <a:gd name="T83" fmla="*/ 23 h 687"/>
                <a:gd name="T84" fmla="*/ 31 w 810"/>
                <a:gd name="T85" fmla="*/ 27 h 687"/>
                <a:gd name="T86" fmla="*/ 27 w 810"/>
                <a:gd name="T87" fmla="*/ 27 h 687"/>
                <a:gd name="T88" fmla="*/ 25 w 810"/>
                <a:gd name="T89" fmla="*/ 25 h 687"/>
                <a:gd name="T90" fmla="*/ 25 w 810"/>
                <a:gd name="T91" fmla="*/ 25 h 687"/>
                <a:gd name="T92" fmla="*/ 25 w 810"/>
                <a:gd name="T93" fmla="*/ 23 h 687"/>
                <a:gd name="T94" fmla="*/ 25 w 810"/>
                <a:gd name="T95" fmla="*/ 20 h 687"/>
                <a:gd name="T96" fmla="*/ 25 w 810"/>
                <a:gd name="T97" fmla="*/ 23 h 687"/>
                <a:gd name="T98" fmla="*/ 19 w 810"/>
                <a:gd name="T99" fmla="*/ 25 h 687"/>
                <a:gd name="T100" fmla="*/ 18 w 810"/>
                <a:gd name="T101" fmla="*/ 25 h 687"/>
                <a:gd name="T102" fmla="*/ 19 w 810"/>
                <a:gd name="T103" fmla="*/ 27 h 687"/>
                <a:gd name="T104" fmla="*/ 23 w 810"/>
                <a:gd name="T105" fmla="*/ 27 h 687"/>
                <a:gd name="T106" fmla="*/ 26 w 810"/>
                <a:gd name="T107" fmla="*/ 28 h 687"/>
                <a:gd name="T108" fmla="*/ 30 w 810"/>
                <a:gd name="T109" fmla="*/ 29 h 687"/>
                <a:gd name="T110" fmla="*/ 33 w 810"/>
                <a:gd name="T111" fmla="*/ 27 h 687"/>
                <a:gd name="T112" fmla="*/ 34 w 810"/>
                <a:gd name="T113" fmla="*/ 25 h 687"/>
                <a:gd name="T114" fmla="*/ 3 w 810"/>
                <a:gd name="T115" fmla="*/ 6 h 687"/>
                <a:gd name="T116" fmla="*/ 3 w 810"/>
                <a:gd name="T117" fmla="*/ 7 h 687"/>
                <a:gd name="T118" fmla="*/ 3 w 810"/>
                <a:gd name="T119" fmla="*/ 11 h 687"/>
                <a:gd name="T120" fmla="*/ 3 w 810"/>
                <a:gd name="T121" fmla="*/ 11 h 687"/>
                <a:gd name="T122" fmla="*/ 3 w 810"/>
                <a:gd name="T123" fmla="*/ 7 h 6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0"/>
                <a:gd name="T187" fmla="*/ 0 h 687"/>
                <a:gd name="T188" fmla="*/ 810 w 810"/>
                <a:gd name="T189" fmla="*/ 687 h 6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0" h="687">
                  <a:moveTo>
                    <a:pt x="89" y="134"/>
                  </a:moveTo>
                  <a:lnTo>
                    <a:pt x="99" y="130"/>
                  </a:lnTo>
                  <a:lnTo>
                    <a:pt x="109" y="126"/>
                  </a:lnTo>
                  <a:lnTo>
                    <a:pt x="115" y="125"/>
                  </a:lnTo>
                  <a:lnTo>
                    <a:pt x="121" y="123"/>
                  </a:lnTo>
                  <a:lnTo>
                    <a:pt x="126" y="122"/>
                  </a:lnTo>
                  <a:lnTo>
                    <a:pt x="132" y="119"/>
                  </a:lnTo>
                  <a:lnTo>
                    <a:pt x="138" y="118"/>
                  </a:lnTo>
                  <a:lnTo>
                    <a:pt x="144" y="117"/>
                  </a:lnTo>
                  <a:lnTo>
                    <a:pt x="150" y="116"/>
                  </a:lnTo>
                  <a:lnTo>
                    <a:pt x="156" y="113"/>
                  </a:lnTo>
                  <a:lnTo>
                    <a:pt x="163" y="112"/>
                  </a:lnTo>
                  <a:lnTo>
                    <a:pt x="169" y="111"/>
                  </a:lnTo>
                  <a:lnTo>
                    <a:pt x="176" y="110"/>
                  </a:lnTo>
                  <a:lnTo>
                    <a:pt x="182" y="109"/>
                  </a:lnTo>
                  <a:lnTo>
                    <a:pt x="189" y="107"/>
                  </a:lnTo>
                  <a:lnTo>
                    <a:pt x="196" y="107"/>
                  </a:lnTo>
                  <a:lnTo>
                    <a:pt x="203" y="106"/>
                  </a:lnTo>
                  <a:lnTo>
                    <a:pt x="211" y="105"/>
                  </a:lnTo>
                  <a:lnTo>
                    <a:pt x="219" y="105"/>
                  </a:lnTo>
                  <a:lnTo>
                    <a:pt x="226" y="105"/>
                  </a:lnTo>
                  <a:lnTo>
                    <a:pt x="234" y="104"/>
                  </a:lnTo>
                  <a:lnTo>
                    <a:pt x="243" y="104"/>
                  </a:lnTo>
                  <a:lnTo>
                    <a:pt x="251" y="104"/>
                  </a:lnTo>
                  <a:lnTo>
                    <a:pt x="259" y="105"/>
                  </a:lnTo>
                  <a:lnTo>
                    <a:pt x="268" y="105"/>
                  </a:lnTo>
                  <a:lnTo>
                    <a:pt x="277" y="105"/>
                  </a:lnTo>
                  <a:lnTo>
                    <a:pt x="286" y="106"/>
                  </a:lnTo>
                  <a:lnTo>
                    <a:pt x="295" y="107"/>
                  </a:lnTo>
                  <a:lnTo>
                    <a:pt x="305" y="109"/>
                  </a:lnTo>
                  <a:lnTo>
                    <a:pt x="315" y="110"/>
                  </a:lnTo>
                  <a:lnTo>
                    <a:pt x="317" y="110"/>
                  </a:lnTo>
                  <a:lnTo>
                    <a:pt x="319" y="110"/>
                  </a:lnTo>
                  <a:lnTo>
                    <a:pt x="320" y="110"/>
                  </a:lnTo>
                  <a:lnTo>
                    <a:pt x="323" y="110"/>
                  </a:lnTo>
                  <a:lnTo>
                    <a:pt x="324" y="110"/>
                  </a:lnTo>
                  <a:lnTo>
                    <a:pt x="325" y="111"/>
                  </a:lnTo>
                  <a:lnTo>
                    <a:pt x="327" y="111"/>
                  </a:lnTo>
                  <a:lnTo>
                    <a:pt x="329" y="112"/>
                  </a:lnTo>
                  <a:lnTo>
                    <a:pt x="330" y="113"/>
                  </a:lnTo>
                  <a:lnTo>
                    <a:pt x="331" y="114"/>
                  </a:lnTo>
                  <a:lnTo>
                    <a:pt x="331" y="116"/>
                  </a:lnTo>
                  <a:lnTo>
                    <a:pt x="332" y="116"/>
                  </a:lnTo>
                  <a:lnTo>
                    <a:pt x="332" y="117"/>
                  </a:lnTo>
                  <a:lnTo>
                    <a:pt x="333" y="118"/>
                  </a:lnTo>
                  <a:lnTo>
                    <a:pt x="333" y="119"/>
                  </a:lnTo>
                  <a:lnTo>
                    <a:pt x="333" y="120"/>
                  </a:lnTo>
                  <a:lnTo>
                    <a:pt x="333" y="122"/>
                  </a:lnTo>
                  <a:lnTo>
                    <a:pt x="332" y="123"/>
                  </a:lnTo>
                  <a:lnTo>
                    <a:pt x="332" y="124"/>
                  </a:lnTo>
                  <a:lnTo>
                    <a:pt x="332" y="125"/>
                  </a:lnTo>
                  <a:lnTo>
                    <a:pt x="331" y="126"/>
                  </a:lnTo>
                  <a:lnTo>
                    <a:pt x="330" y="126"/>
                  </a:lnTo>
                  <a:lnTo>
                    <a:pt x="329" y="128"/>
                  </a:lnTo>
                  <a:lnTo>
                    <a:pt x="327" y="129"/>
                  </a:lnTo>
                  <a:lnTo>
                    <a:pt x="326" y="130"/>
                  </a:lnTo>
                  <a:lnTo>
                    <a:pt x="325" y="130"/>
                  </a:lnTo>
                  <a:lnTo>
                    <a:pt x="324" y="131"/>
                  </a:lnTo>
                  <a:lnTo>
                    <a:pt x="321" y="132"/>
                  </a:lnTo>
                  <a:lnTo>
                    <a:pt x="320" y="132"/>
                  </a:lnTo>
                  <a:lnTo>
                    <a:pt x="318" y="132"/>
                  </a:lnTo>
                  <a:lnTo>
                    <a:pt x="315" y="134"/>
                  </a:lnTo>
                  <a:lnTo>
                    <a:pt x="313" y="134"/>
                  </a:lnTo>
                  <a:lnTo>
                    <a:pt x="311" y="134"/>
                  </a:lnTo>
                  <a:lnTo>
                    <a:pt x="308" y="134"/>
                  </a:lnTo>
                  <a:lnTo>
                    <a:pt x="306" y="134"/>
                  </a:lnTo>
                  <a:lnTo>
                    <a:pt x="303" y="135"/>
                  </a:lnTo>
                  <a:lnTo>
                    <a:pt x="301" y="135"/>
                  </a:lnTo>
                  <a:lnTo>
                    <a:pt x="300" y="136"/>
                  </a:lnTo>
                  <a:lnTo>
                    <a:pt x="298" y="136"/>
                  </a:lnTo>
                  <a:lnTo>
                    <a:pt x="296" y="137"/>
                  </a:lnTo>
                  <a:lnTo>
                    <a:pt x="294" y="138"/>
                  </a:lnTo>
                  <a:lnTo>
                    <a:pt x="293" y="139"/>
                  </a:lnTo>
                  <a:lnTo>
                    <a:pt x="292" y="141"/>
                  </a:lnTo>
                  <a:lnTo>
                    <a:pt x="290" y="142"/>
                  </a:lnTo>
                  <a:lnTo>
                    <a:pt x="289" y="143"/>
                  </a:lnTo>
                  <a:lnTo>
                    <a:pt x="288" y="144"/>
                  </a:lnTo>
                  <a:lnTo>
                    <a:pt x="287" y="145"/>
                  </a:lnTo>
                  <a:lnTo>
                    <a:pt x="287" y="148"/>
                  </a:lnTo>
                  <a:lnTo>
                    <a:pt x="286" y="149"/>
                  </a:lnTo>
                  <a:lnTo>
                    <a:pt x="284" y="151"/>
                  </a:lnTo>
                  <a:lnTo>
                    <a:pt x="284" y="153"/>
                  </a:lnTo>
                  <a:lnTo>
                    <a:pt x="283" y="155"/>
                  </a:lnTo>
                  <a:lnTo>
                    <a:pt x="283" y="157"/>
                  </a:lnTo>
                  <a:lnTo>
                    <a:pt x="283" y="159"/>
                  </a:lnTo>
                  <a:lnTo>
                    <a:pt x="283" y="161"/>
                  </a:lnTo>
                  <a:lnTo>
                    <a:pt x="283" y="163"/>
                  </a:lnTo>
                  <a:lnTo>
                    <a:pt x="283" y="166"/>
                  </a:lnTo>
                  <a:lnTo>
                    <a:pt x="283" y="168"/>
                  </a:lnTo>
                  <a:lnTo>
                    <a:pt x="283" y="170"/>
                  </a:lnTo>
                  <a:lnTo>
                    <a:pt x="283" y="173"/>
                  </a:lnTo>
                  <a:lnTo>
                    <a:pt x="284" y="176"/>
                  </a:lnTo>
                  <a:lnTo>
                    <a:pt x="284" y="179"/>
                  </a:lnTo>
                  <a:lnTo>
                    <a:pt x="284" y="181"/>
                  </a:lnTo>
                  <a:lnTo>
                    <a:pt x="289" y="183"/>
                  </a:lnTo>
                  <a:lnTo>
                    <a:pt x="293" y="186"/>
                  </a:lnTo>
                  <a:lnTo>
                    <a:pt x="298" y="189"/>
                  </a:lnTo>
                  <a:lnTo>
                    <a:pt x="301" y="192"/>
                  </a:lnTo>
                  <a:lnTo>
                    <a:pt x="305" y="194"/>
                  </a:lnTo>
                  <a:lnTo>
                    <a:pt x="308" y="198"/>
                  </a:lnTo>
                  <a:lnTo>
                    <a:pt x="313" y="201"/>
                  </a:lnTo>
                  <a:lnTo>
                    <a:pt x="317" y="204"/>
                  </a:lnTo>
                  <a:lnTo>
                    <a:pt x="320" y="207"/>
                  </a:lnTo>
                  <a:lnTo>
                    <a:pt x="324" y="211"/>
                  </a:lnTo>
                  <a:lnTo>
                    <a:pt x="327" y="216"/>
                  </a:lnTo>
                  <a:lnTo>
                    <a:pt x="330" y="219"/>
                  </a:lnTo>
                  <a:lnTo>
                    <a:pt x="333" y="223"/>
                  </a:lnTo>
                  <a:lnTo>
                    <a:pt x="337" y="227"/>
                  </a:lnTo>
                  <a:lnTo>
                    <a:pt x="339" y="231"/>
                  </a:lnTo>
                  <a:lnTo>
                    <a:pt x="343" y="236"/>
                  </a:lnTo>
                  <a:lnTo>
                    <a:pt x="345" y="241"/>
                  </a:lnTo>
                  <a:lnTo>
                    <a:pt x="348" y="245"/>
                  </a:lnTo>
                  <a:lnTo>
                    <a:pt x="350" y="251"/>
                  </a:lnTo>
                  <a:lnTo>
                    <a:pt x="352" y="256"/>
                  </a:lnTo>
                  <a:lnTo>
                    <a:pt x="355" y="261"/>
                  </a:lnTo>
                  <a:lnTo>
                    <a:pt x="357" y="267"/>
                  </a:lnTo>
                  <a:lnTo>
                    <a:pt x="358" y="273"/>
                  </a:lnTo>
                  <a:lnTo>
                    <a:pt x="361" y="279"/>
                  </a:lnTo>
                  <a:lnTo>
                    <a:pt x="362" y="285"/>
                  </a:lnTo>
                  <a:lnTo>
                    <a:pt x="363" y="291"/>
                  </a:lnTo>
                  <a:lnTo>
                    <a:pt x="364" y="298"/>
                  </a:lnTo>
                  <a:lnTo>
                    <a:pt x="365" y="304"/>
                  </a:lnTo>
                  <a:lnTo>
                    <a:pt x="367" y="311"/>
                  </a:lnTo>
                  <a:lnTo>
                    <a:pt x="367" y="318"/>
                  </a:lnTo>
                  <a:lnTo>
                    <a:pt x="367" y="325"/>
                  </a:lnTo>
                  <a:lnTo>
                    <a:pt x="368" y="332"/>
                  </a:lnTo>
                  <a:lnTo>
                    <a:pt x="382" y="331"/>
                  </a:lnTo>
                  <a:lnTo>
                    <a:pt x="398" y="331"/>
                  </a:lnTo>
                  <a:lnTo>
                    <a:pt x="413" y="331"/>
                  </a:lnTo>
                  <a:lnTo>
                    <a:pt x="427" y="332"/>
                  </a:lnTo>
                  <a:lnTo>
                    <a:pt x="443" y="332"/>
                  </a:lnTo>
                  <a:lnTo>
                    <a:pt x="457" y="333"/>
                  </a:lnTo>
                  <a:lnTo>
                    <a:pt x="473" y="335"/>
                  </a:lnTo>
                  <a:lnTo>
                    <a:pt x="487" y="336"/>
                  </a:lnTo>
                  <a:lnTo>
                    <a:pt x="501" y="337"/>
                  </a:lnTo>
                  <a:lnTo>
                    <a:pt x="515" y="339"/>
                  </a:lnTo>
                  <a:lnTo>
                    <a:pt x="530" y="342"/>
                  </a:lnTo>
                  <a:lnTo>
                    <a:pt x="544" y="344"/>
                  </a:lnTo>
                  <a:lnTo>
                    <a:pt x="557" y="346"/>
                  </a:lnTo>
                  <a:lnTo>
                    <a:pt x="571" y="350"/>
                  </a:lnTo>
                  <a:lnTo>
                    <a:pt x="585" y="354"/>
                  </a:lnTo>
                  <a:lnTo>
                    <a:pt x="599" y="357"/>
                  </a:lnTo>
                  <a:lnTo>
                    <a:pt x="612" y="361"/>
                  </a:lnTo>
                  <a:lnTo>
                    <a:pt x="626" y="365"/>
                  </a:lnTo>
                  <a:lnTo>
                    <a:pt x="639" y="370"/>
                  </a:lnTo>
                  <a:lnTo>
                    <a:pt x="652" y="375"/>
                  </a:lnTo>
                  <a:lnTo>
                    <a:pt x="666" y="380"/>
                  </a:lnTo>
                  <a:lnTo>
                    <a:pt x="679" y="386"/>
                  </a:lnTo>
                  <a:lnTo>
                    <a:pt x="692" y="390"/>
                  </a:lnTo>
                  <a:lnTo>
                    <a:pt x="704" y="398"/>
                  </a:lnTo>
                  <a:lnTo>
                    <a:pt x="717" y="403"/>
                  </a:lnTo>
                  <a:lnTo>
                    <a:pt x="730" y="409"/>
                  </a:lnTo>
                  <a:lnTo>
                    <a:pt x="742" y="417"/>
                  </a:lnTo>
                  <a:lnTo>
                    <a:pt x="755" y="424"/>
                  </a:lnTo>
                  <a:lnTo>
                    <a:pt x="767" y="432"/>
                  </a:lnTo>
                  <a:lnTo>
                    <a:pt x="779" y="440"/>
                  </a:lnTo>
                  <a:lnTo>
                    <a:pt x="791" y="447"/>
                  </a:lnTo>
                  <a:lnTo>
                    <a:pt x="803" y="457"/>
                  </a:lnTo>
                  <a:lnTo>
                    <a:pt x="793" y="446"/>
                  </a:lnTo>
                  <a:lnTo>
                    <a:pt x="782" y="436"/>
                  </a:lnTo>
                  <a:lnTo>
                    <a:pt x="773" y="425"/>
                  </a:lnTo>
                  <a:lnTo>
                    <a:pt x="762" y="415"/>
                  </a:lnTo>
                  <a:lnTo>
                    <a:pt x="751" y="407"/>
                  </a:lnTo>
                  <a:lnTo>
                    <a:pt x="741" y="398"/>
                  </a:lnTo>
                  <a:lnTo>
                    <a:pt x="730" y="389"/>
                  </a:lnTo>
                  <a:lnTo>
                    <a:pt x="719" y="381"/>
                  </a:lnTo>
                  <a:lnTo>
                    <a:pt x="707" y="374"/>
                  </a:lnTo>
                  <a:lnTo>
                    <a:pt x="697" y="367"/>
                  </a:lnTo>
                  <a:lnTo>
                    <a:pt x="685" y="359"/>
                  </a:lnTo>
                  <a:lnTo>
                    <a:pt x="674" y="352"/>
                  </a:lnTo>
                  <a:lnTo>
                    <a:pt x="662" y="346"/>
                  </a:lnTo>
                  <a:lnTo>
                    <a:pt x="650" y="340"/>
                  </a:lnTo>
                  <a:lnTo>
                    <a:pt x="638" y="336"/>
                  </a:lnTo>
                  <a:lnTo>
                    <a:pt x="626" y="330"/>
                  </a:lnTo>
                  <a:lnTo>
                    <a:pt x="614" y="326"/>
                  </a:lnTo>
                  <a:lnTo>
                    <a:pt x="602" y="321"/>
                  </a:lnTo>
                  <a:lnTo>
                    <a:pt x="589" y="317"/>
                  </a:lnTo>
                  <a:lnTo>
                    <a:pt x="577" y="313"/>
                  </a:lnTo>
                  <a:lnTo>
                    <a:pt x="564" y="310"/>
                  </a:lnTo>
                  <a:lnTo>
                    <a:pt x="552" y="307"/>
                  </a:lnTo>
                  <a:lnTo>
                    <a:pt x="539" y="304"/>
                  </a:lnTo>
                  <a:lnTo>
                    <a:pt x="526" y="301"/>
                  </a:lnTo>
                  <a:lnTo>
                    <a:pt x="514" y="299"/>
                  </a:lnTo>
                  <a:lnTo>
                    <a:pt x="501" y="298"/>
                  </a:lnTo>
                  <a:lnTo>
                    <a:pt x="488" y="295"/>
                  </a:lnTo>
                  <a:lnTo>
                    <a:pt x="474" y="294"/>
                  </a:lnTo>
                  <a:lnTo>
                    <a:pt x="461" y="293"/>
                  </a:lnTo>
                  <a:lnTo>
                    <a:pt x="448" y="293"/>
                  </a:lnTo>
                  <a:lnTo>
                    <a:pt x="435" y="292"/>
                  </a:lnTo>
                  <a:lnTo>
                    <a:pt x="420" y="292"/>
                  </a:lnTo>
                  <a:lnTo>
                    <a:pt x="419" y="287"/>
                  </a:lnTo>
                  <a:lnTo>
                    <a:pt x="418" y="282"/>
                  </a:lnTo>
                  <a:lnTo>
                    <a:pt x="415" y="277"/>
                  </a:lnTo>
                  <a:lnTo>
                    <a:pt x="414" y="273"/>
                  </a:lnTo>
                  <a:lnTo>
                    <a:pt x="412" y="268"/>
                  </a:lnTo>
                  <a:lnTo>
                    <a:pt x="409" y="263"/>
                  </a:lnTo>
                  <a:lnTo>
                    <a:pt x="408" y="258"/>
                  </a:lnTo>
                  <a:lnTo>
                    <a:pt x="406" y="255"/>
                  </a:lnTo>
                  <a:lnTo>
                    <a:pt x="404" y="250"/>
                  </a:lnTo>
                  <a:lnTo>
                    <a:pt x="402" y="245"/>
                  </a:lnTo>
                  <a:lnTo>
                    <a:pt x="400" y="241"/>
                  </a:lnTo>
                  <a:lnTo>
                    <a:pt x="398" y="237"/>
                  </a:lnTo>
                  <a:lnTo>
                    <a:pt x="395" y="232"/>
                  </a:lnTo>
                  <a:lnTo>
                    <a:pt x="393" y="227"/>
                  </a:lnTo>
                  <a:lnTo>
                    <a:pt x="390" y="224"/>
                  </a:lnTo>
                  <a:lnTo>
                    <a:pt x="388" y="219"/>
                  </a:lnTo>
                  <a:lnTo>
                    <a:pt x="386" y="214"/>
                  </a:lnTo>
                  <a:lnTo>
                    <a:pt x="383" y="211"/>
                  </a:lnTo>
                  <a:lnTo>
                    <a:pt x="381" y="206"/>
                  </a:lnTo>
                  <a:lnTo>
                    <a:pt x="379" y="203"/>
                  </a:lnTo>
                  <a:lnTo>
                    <a:pt x="376" y="198"/>
                  </a:lnTo>
                  <a:lnTo>
                    <a:pt x="374" y="194"/>
                  </a:lnTo>
                  <a:lnTo>
                    <a:pt x="370" y="191"/>
                  </a:lnTo>
                  <a:lnTo>
                    <a:pt x="368" y="186"/>
                  </a:lnTo>
                  <a:lnTo>
                    <a:pt x="365" y="182"/>
                  </a:lnTo>
                  <a:lnTo>
                    <a:pt x="363" y="178"/>
                  </a:lnTo>
                  <a:lnTo>
                    <a:pt x="359" y="174"/>
                  </a:lnTo>
                  <a:lnTo>
                    <a:pt x="357" y="170"/>
                  </a:lnTo>
                  <a:lnTo>
                    <a:pt x="354" y="167"/>
                  </a:lnTo>
                  <a:lnTo>
                    <a:pt x="351" y="162"/>
                  </a:lnTo>
                  <a:lnTo>
                    <a:pt x="348" y="159"/>
                  </a:lnTo>
                  <a:lnTo>
                    <a:pt x="345" y="155"/>
                  </a:lnTo>
                  <a:lnTo>
                    <a:pt x="345" y="154"/>
                  </a:lnTo>
                  <a:lnTo>
                    <a:pt x="345" y="153"/>
                  </a:lnTo>
                  <a:lnTo>
                    <a:pt x="345" y="151"/>
                  </a:lnTo>
                  <a:lnTo>
                    <a:pt x="345" y="150"/>
                  </a:lnTo>
                  <a:lnTo>
                    <a:pt x="345" y="149"/>
                  </a:lnTo>
                  <a:lnTo>
                    <a:pt x="345" y="147"/>
                  </a:lnTo>
                  <a:lnTo>
                    <a:pt x="345" y="145"/>
                  </a:lnTo>
                  <a:lnTo>
                    <a:pt x="346" y="144"/>
                  </a:lnTo>
                  <a:lnTo>
                    <a:pt x="346" y="143"/>
                  </a:lnTo>
                  <a:lnTo>
                    <a:pt x="348" y="142"/>
                  </a:lnTo>
                  <a:lnTo>
                    <a:pt x="348" y="141"/>
                  </a:lnTo>
                  <a:lnTo>
                    <a:pt x="349" y="139"/>
                  </a:lnTo>
                  <a:lnTo>
                    <a:pt x="350" y="138"/>
                  </a:lnTo>
                  <a:lnTo>
                    <a:pt x="350" y="137"/>
                  </a:lnTo>
                  <a:lnTo>
                    <a:pt x="351" y="135"/>
                  </a:lnTo>
                  <a:lnTo>
                    <a:pt x="352" y="134"/>
                  </a:lnTo>
                  <a:lnTo>
                    <a:pt x="354" y="132"/>
                  </a:lnTo>
                  <a:lnTo>
                    <a:pt x="355" y="131"/>
                  </a:lnTo>
                  <a:lnTo>
                    <a:pt x="356" y="130"/>
                  </a:lnTo>
                  <a:lnTo>
                    <a:pt x="357" y="129"/>
                  </a:lnTo>
                  <a:lnTo>
                    <a:pt x="358" y="128"/>
                  </a:lnTo>
                  <a:lnTo>
                    <a:pt x="359" y="126"/>
                  </a:lnTo>
                  <a:lnTo>
                    <a:pt x="362" y="125"/>
                  </a:lnTo>
                  <a:lnTo>
                    <a:pt x="363" y="123"/>
                  </a:lnTo>
                  <a:lnTo>
                    <a:pt x="367" y="120"/>
                  </a:lnTo>
                  <a:lnTo>
                    <a:pt x="370" y="118"/>
                  </a:lnTo>
                  <a:lnTo>
                    <a:pt x="374" y="116"/>
                  </a:lnTo>
                  <a:lnTo>
                    <a:pt x="379" y="113"/>
                  </a:lnTo>
                  <a:lnTo>
                    <a:pt x="370" y="107"/>
                  </a:lnTo>
                  <a:lnTo>
                    <a:pt x="362" y="103"/>
                  </a:lnTo>
                  <a:lnTo>
                    <a:pt x="352" y="98"/>
                  </a:lnTo>
                  <a:lnTo>
                    <a:pt x="343" y="94"/>
                  </a:lnTo>
                  <a:lnTo>
                    <a:pt x="333" y="91"/>
                  </a:lnTo>
                  <a:lnTo>
                    <a:pt x="324" y="87"/>
                  </a:lnTo>
                  <a:lnTo>
                    <a:pt x="314" y="84"/>
                  </a:lnTo>
                  <a:lnTo>
                    <a:pt x="305" y="81"/>
                  </a:lnTo>
                  <a:lnTo>
                    <a:pt x="294" y="80"/>
                  </a:lnTo>
                  <a:lnTo>
                    <a:pt x="283" y="78"/>
                  </a:lnTo>
                  <a:lnTo>
                    <a:pt x="274" y="76"/>
                  </a:lnTo>
                  <a:lnTo>
                    <a:pt x="263" y="75"/>
                  </a:lnTo>
                  <a:lnTo>
                    <a:pt x="252" y="74"/>
                  </a:lnTo>
                  <a:lnTo>
                    <a:pt x="242" y="74"/>
                  </a:lnTo>
                  <a:lnTo>
                    <a:pt x="231" y="73"/>
                  </a:lnTo>
                  <a:lnTo>
                    <a:pt x="220" y="73"/>
                  </a:lnTo>
                  <a:lnTo>
                    <a:pt x="211" y="73"/>
                  </a:lnTo>
                  <a:lnTo>
                    <a:pt x="200" y="74"/>
                  </a:lnTo>
                  <a:lnTo>
                    <a:pt x="189" y="74"/>
                  </a:lnTo>
                  <a:lnTo>
                    <a:pt x="178" y="75"/>
                  </a:lnTo>
                  <a:lnTo>
                    <a:pt x="169" y="75"/>
                  </a:lnTo>
                  <a:lnTo>
                    <a:pt x="158" y="76"/>
                  </a:lnTo>
                  <a:lnTo>
                    <a:pt x="149" y="78"/>
                  </a:lnTo>
                  <a:lnTo>
                    <a:pt x="138" y="79"/>
                  </a:lnTo>
                  <a:lnTo>
                    <a:pt x="128" y="80"/>
                  </a:lnTo>
                  <a:lnTo>
                    <a:pt x="120" y="81"/>
                  </a:lnTo>
                  <a:lnTo>
                    <a:pt x="111" y="82"/>
                  </a:lnTo>
                  <a:lnTo>
                    <a:pt x="102" y="84"/>
                  </a:lnTo>
                  <a:lnTo>
                    <a:pt x="84" y="87"/>
                  </a:lnTo>
                  <a:lnTo>
                    <a:pt x="70" y="90"/>
                  </a:lnTo>
                  <a:lnTo>
                    <a:pt x="66" y="91"/>
                  </a:lnTo>
                  <a:lnTo>
                    <a:pt x="64" y="93"/>
                  </a:lnTo>
                  <a:lnTo>
                    <a:pt x="62" y="94"/>
                  </a:lnTo>
                  <a:lnTo>
                    <a:pt x="59" y="95"/>
                  </a:lnTo>
                  <a:lnTo>
                    <a:pt x="58" y="98"/>
                  </a:lnTo>
                  <a:lnTo>
                    <a:pt x="56" y="100"/>
                  </a:lnTo>
                  <a:lnTo>
                    <a:pt x="55" y="101"/>
                  </a:lnTo>
                  <a:lnTo>
                    <a:pt x="53" y="104"/>
                  </a:lnTo>
                  <a:lnTo>
                    <a:pt x="53" y="106"/>
                  </a:lnTo>
                  <a:lnTo>
                    <a:pt x="52" y="109"/>
                  </a:lnTo>
                  <a:lnTo>
                    <a:pt x="52" y="111"/>
                  </a:lnTo>
                  <a:lnTo>
                    <a:pt x="51" y="112"/>
                  </a:lnTo>
                  <a:lnTo>
                    <a:pt x="51" y="114"/>
                  </a:lnTo>
                  <a:lnTo>
                    <a:pt x="52" y="117"/>
                  </a:lnTo>
                  <a:lnTo>
                    <a:pt x="52" y="119"/>
                  </a:lnTo>
                  <a:lnTo>
                    <a:pt x="53" y="120"/>
                  </a:lnTo>
                  <a:lnTo>
                    <a:pt x="53" y="123"/>
                  </a:lnTo>
                  <a:lnTo>
                    <a:pt x="55" y="125"/>
                  </a:lnTo>
                  <a:lnTo>
                    <a:pt x="56" y="126"/>
                  </a:lnTo>
                  <a:lnTo>
                    <a:pt x="58" y="128"/>
                  </a:lnTo>
                  <a:lnTo>
                    <a:pt x="59" y="130"/>
                  </a:lnTo>
                  <a:lnTo>
                    <a:pt x="61" y="131"/>
                  </a:lnTo>
                  <a:lnTo>
                    <a:pt x="63" y="132"/>
                  </a:lnTo>
                  <a:lnTo>
                    <a:pt x="65" y="134"/>
                  </a:lnTo>
                  <a:lnTo>
                    <a:pt x="68" y="134"/>
                  </a:lnTo>
                  <a:lnTo>
                    <a:pt x="70" y="135"/>
                  </a:lnTo>
                  <a:lnTo>
                    <a:pt x="72" y="135"/>
                  </a:lnTo>
                  <a:lnTo>
                    <a:pt x="76" y="135"/>
                  </a:lnTo>
                  <a:lnTo>
                    <a:pt x="78" y="135"/>
                  </a:lnTo>
                  <a:lnTo>
                    <a:pt x="82" y="135"/>
                  </a:lnTo>
                  <a:lnTo>
                    <a:pt x="86" y="135"/>
                  </a:lnTo>
                  <a:lnTo>
                    <a:pt x="89" y="134"/>
                  </a:lnTo>
                  <a:close/>
                  <a:moveTo>
                    <a:pt x="226" y="42"/>
                  </a:moveTo>
                  <a:lnTo>
                    <a:pt x="230" y="41"/>
                  </a:lnTo>
                  <a:lnTo>
                    <a:pt x="233" y="40"/>
                  </a:lnTo>
                  <a:lnTo>
                    <a:pt x="236" y="38"/>
                  </a:lnTo>
                  <a:lnTo>
                    <a:pt x="239" y="37"/>
                  </a:lnTo>
                  <a:lnTo>
                    <a:pt x="242" y="36"/>
                  </a:lnTo>
                  <a:lnTo>
                    <a:pt x="245" y="35"/>
                  </a:lnTo>
                  <a:lnTo>
                    <a:pt x="249" y="34"/>
                  </a:lnTo>
                  <a:lnTo>
                    <a:pt x="251" y="34"/>
                  </a:lnTo>
                  <a:lnTo>
                    <a:pt x="255" y="32"/>
                  </a:lnTo>
                  <a:lnTo>
                    <a:pt x="258" y="32"/>
                  </a:lnTo>
                  <a:lnTo>
                    <a:pt x="262" y="31"/>
                  </a:lnTo>
                  <a:lnTo>
                    <a:pt x="265" y="31"/>
                  </a:lnTo>
                  <a:lnTo>
                    <a:pt x="269" y="31"/>
                  </a:lnTo>
                  <a:lnTo>
                    <a:pt x="273" y="30"/>
                  </a:lnTo>
                  <a:lnTo>
                    <a:pt x="277" y="30"/>
                  </a:lnTo>
                  <a:lnTo>
                    <a:pt x="281" y="30"/>
                  </a:lnTo>
                  <a:lnTo>
                    <a:pt x="286" y="30"/>
                  </a:lnTo>
                  <a:lnTo>
                    <a:pt x="290" y="30"/>
                  </a:lnTo>
                  <a:lnTo>
                    <a:pt x="295" y="30"/>
                  </a:lnTo>
                  <a:lnTo>
                    <a:pt x="301" y="30"/>
                  </a:lnTo>
                  <a:lnTo>
                    <a:pt x="306" y="30"/>
                  </a:lnTo>
                  <a:lnTo>
                    <a:pt x="312" y="30"/>
                  </a:lnTo>
                  <a:lnTo>
                    <a:pt x="319" y="31"/>
                  </a:lnTo>
                  <a:lnTo>
                    <a:pt x="325" y="31"/>
                  </a:lnTo>
                  <a:lnTo>
                    <a:pt x="339" y="32"/>
                  </a:lnTo>
                  <a:lnTo>
                    <a:pt x="356" y="34"/>
                  </a:lnTo>
                  <a:lnTo>
                    <a:pt x="374" y="35"/>
                  </a:lnTo>
                  <a:lnTo>
                    <a:pt x="393" y="36"/>
                  </a:lnTo>
                  <a:lnTo>
                    <a:pt x="395" y="38"/>
                  </a:lnTo>
                  <a:lnTo>
                    <a:pt x="398" y="41"/>
                  </a:lnTo>
                  <a:lnTo>
                    <a:pt x="399" y="42"/>
                  </a:lnTo>
                  <a:lnTo>
                    <a:pt x="400" y="43"/>
                  </a:lnTo>
                  <a:lnTo>
                    <a:pt x="400" y="44"/>
                  </a:lnTo>
                  <a:lnTo>
                    <a:pt x="401" y="46"/>
                  </a:lnTo>
                  <a:lnTo>
                    <a:pt x="401" y="47"/>
                  </a:lnTo>
                  <a:lnTo>
                    <a:pt x="400" y="48"/>
                  </a:lnTo>
                  <a:lnTo>
                    <a:pt x="400" y="49"/>
                  </a:lnTo>
                  <a:lnTo>
                    <a:pt x="399" y="50"/>
                  </a:lnTo>
                  <a:lnTo>
                    <a:pt x="399" y="53"/>
                  </a:lnTo>
                  <a:lnTo>
                    <a:pt x="398" y="54"/>
                  </a:lnTo>
                  <a:lnTo>
                    <a:pt x="395" y="56"/>
                  </a:lnTo>
                  <a:lnTo>
                    <a:pt x="389" y="59"/>
                  </a:lnTo>
                  <a:lnTo>
                    <a:pt x="384" y="60"/>
                  </a:lnTo>
                  <a:lnTo>
                    <a:pt x="381" y="62"/>
                  </a:lnTo>
                  <a:lnTo>
                    <a:pt x="377" y="63"/>
                  </a:lnTo>
                  <a:lnTo>
                    <a:pt x="375" y="65"/>
                  </a:lnTo>
                  <a:lnTo>
                    <a:pt x="374" y="65"/>
                  </a:lnTo>
                  <a:lnTo>
                    <a:pt x="373" y="66"/>
                  </a:lnTo>
                  <a:lnTo>
                    <a:pt x="371" y="67"/>
                  </a:lnTo>
                  <a:lnTo>
                    <a:pt x="370" y="67"/>
                  </a:lnTo>
                  <a:lnTo>
                    <a:pt x="369" y="68"/>
                  </a:lnTo>
                  <a:lnTo>
                    <a:pt x="369" y="69"/>
                  </a:lnTo>
                  <a:lnTo>
                    <a:pt x="368" y="70"/>
                  </a:lnTo>
                  <a:lnTo>
                    <a:pt x="367" y="72"/>
                  </a:lnTo>
                  <a:lnTo>
                    <a:pt x="367" y="73"/>
                  </a:lnTo>
                  <a:lnTo>
                    <a:pt x="367" y="74"/>
                  </a:lnTo>
                  <a:lnTo>
                    <a:pt x="365" y="75"/>
                  </a:lnTo>
                  <a:lnTo>
                    <a:pt x="365" y="78"/>
                  </a:lnTo>
                  <a:lnTo>
                    <a:pt x="365" y="79"/>
                  </a:lnTo>
                  <a:lnTo>
                    <a:pt x="365" y="80"/>
                  </a:lnTo>
                  <a:lnTo>
                    <a:pt x="367" y="82"/>
                  </a:lnTo>
                  <a:lnTo>
                    <a:pt x="367" y="84"/>
                  </a:lnTo>
                  <a:lnTo>
                    <a:pt x="367" y="86"/>
                  </a:lnTo>
                  <a:lnTo>
                    <a:pt x="367" y="88"/>
                  </a:lnTo>
                  <a:lnTo>
                    <a:pt x="368" y="92"/>
                  </a:lnTo>
                  <a:lnTo>
                    <a:pt x="369" y="98"/>
                  </a:lnTo>
                  <a:lnTo>
                    <a:pt x="375" y="103"/>
                  </a:lnTo>
                  <a:lnTo>
                    <a:pt x="381" y="106"/>
                  </a:lnTo>
                  <a:lnTo>
                    <a:pt x="387" y="111"/>
                  </a:lnTo>
                  <a:lnTo>
                    <a:pt x="392" y="116"/>
                  </a:lnTo>
                  <a:lnTo>
                    <a:pt x="396" y="119"/>
                  </a:lnTo>
                  <a:lnTo>
                    <a:pt x="400" y="124"/>
                  </a:lnTo>
                  <a:lnTo>
                    <a:pt x="405" y="129"/>
                  </a:lnTo>
                  <a:lnTo>
                    <a:pt x="408" y="132"/>
                  </a:lnTo>
                  <a:lnTo>
                    <a:pt x="412" y="137"/>
                  </a:lnTo>
                  <a:lnTo>
                    <a:pt x="414" y="142"/>
                  </a:lnTo>
                  <a:lnTo>
                    <a:pt x="418" y="145"/>
                  </a:lnTo>
                  <a:lnTo>
                    <a:pt x="420" y="150"/>
                  </a:lnTo>
                  <a:lnTo>
                    <a:pt x="423" y="155"/>
                  </a:lnTo>
                  <a:lnTo>
                    <a:pt x="425" y="160"/>
                  </a:lnTo>
                  <a:lnTo>
                    <a:pt x="426" y="164"/>
                  </a:lnTo>
                  <a:lnTo>
                    <a:pt x="429" y="169"/>
                  </a:lnTo>
                  <a:lnTo>
                    <a:pt x="430" y="174"/>
                  </a:lnTo>
                  <a:lnTo>
                    <a:pt x="431" y="179"/>
                  </a:lnTo>
                  <a:lnTo>
                    <a:pt x="432" y="183"/>
                  </a:lnTo>
                  <a:lnTo>
                    <a:pt x="433" y="188"/>
                  </a:lnTo>
                  <a:lnTo>
                    <a:pt x="435" y="194"/>
                  </a:lnTo>
                  <a:lnTo>
                    <a:pt x="436" y="199"/>
                  </a:lnTo>
                  <a:lnTo>
                    <a:pt x="437" y="205"/>
                  </a:lnTo>
                  <a:lnTo>
                    <a:pt x="438" y="211"/>
                  </a:lnTo>
                  <a:lnTo>
                    <a:pt x="439" y="223"/>
                  </a:lnTo>
                  <a:lnTo>
                    <a:pt x="440" y="235"/>
                  </a:lnTo>
                  <a:lnTo>
                    <a:pt x="442" y="249"/>
                  </a:lnTo>
                  <a:lnTo>
                    <a:pt x="443" y="263"/>
                  </a:lnTo>
                  <a:lnTo>
                    <a:pt x="455" y="262"/>
                  </a:lnTo>
                  <a:lnTo>
                    <a:pt x="465" y="261"/>
                  </a:lnTo>
                  <a:lnTo>
                    <a:pt x="476" y="261"/>
                  </a:lnTo>
                  <a:lnTo>
                    <a:pt x="486" y="260"/>
                  </a:lnTo>
                  <a:lnTo>
                    <a:pt x="505" y="258"/>
                  </a:lnTo>
                  <a:lnTo>
                    <a:pt x="521" y="256"/>
                  </a:lnTo>
                  <a:lnTo>
                    <a:pt x="530" y="256"/>
                  </a:lnTo>
                  <a:lnTo>
                    <a:pt x="538" y="255"/>
                  </a:lnTo>
                  <a:lnTo>
                    <a:pt x="545" y="255"/>
                  </a:lnTo>
                  <a:lnTo>
                    <a:pt x="554" y="255"/>
                  </a:lnTo>
                  <a:lnTo>
                    <a:pt x="561" y="255"/>
                  </a:lnTo>
                  <a:lnTo>
                    <a:pt x="569" y="255"/>
                  </a:lnTo>
                  <a:lnTo>
                    <a:pt x="576" y="255"/>
                  </a:lnTo>
                  <a:lnTo>
                    <a:pt x="585" y="256"/>
                  </a:lnTo>
                  <a:lnTo>
                    <a:pt x="593" y="257"/>
                  </a:lnTo>
                  <a:lnTo>
                    <a:pt x="600" y="258"/>
                  </a:lnTo>
                  <a:lnTo>
                    <a:pt x="608" y="260"/>
                  </a:lnTo>
                  <a:lnTo>
                    <a:pt x="618" y="261"/>
                  </a:lnTo>
                  <a:lnTo>
                    <a:pt x="626" y="263"/>
                  </a:lnTo>
                  <a:lnTo>
                    <a:pt x="636" y="266"/>
                  </a:lnTo>
                  <a:lnTo>
                    <a:pt x="645" y="268"/>
                  </a:lnTo>
                  <a:lnTo>
                    <a:pt x="656" y="271"/>
                  </a:lnTo>
                  <a:lnTo>
                    <a:pt x="667" y="275"/>
                  </a:lnTo>
                  <a:lnTo>
                    <a:pt x="677" y="279"/>
                  </a:lnTo>
                  <a:lnTo>
                    <a:pt x="689" y="283"/>
                  </a:lnTo>
                  <a:lnTo>
                    <a:pt x="701" y="288"/>
                  </a:lnTo>
                  <a:lnTo>
                    <a:pt x="714" y="294"/>
                  </a:lnTo>
                  <a:lnTo>
                    <a:pt x="729" y="300"/>
                  </a:lnTo>
                  <a:lnTo>
                    <a:pt x="743" y="306"/>
                  </a:lnTo>
                  <a:lnTo>
                    <a:pt x="758" y="313"/>
                  </a:lnTo>
                  <a:lnTo>
                    <a:pt x="749" y="305"/>
                  </a:lnTo>
                  <a:lnTo>
                    <a:pt x="739" y="295"/>
                  </a:lnTo>
                  <a:lnTo>
                    <a:pt x="730" y="288"/>
                  </a:lnTo>
                  <a:lnTo>
                    <a:pt x="720" y="281"/>
                  </a:lnTo>
                  <a:lnTo>
                    <a:pt x="711" y="274"/>
                  </a:lnTo>
                  <a:lnTo>
                    <a:pt x="701" y="268"/>
                  </a:lnTo>
                  <a:lnTo>
                    <a:pt x="692" y="262"/>
                  </a:lnTo>
                  <a:lnTo>
                    <a:pt x="682" y="257"/>
                  </a:lnTo>
                  <a:lnTo>
                    <a:pt x="674" y="252"/>
                  </a:lnTo>
                  <a:lnTo>
                    <a:pt x="664" y="249"/>
                  </a:lnTo>
                  <a:lnTo>
                    <a:pt x="656" y="244"/>
                  </a:lnTo>
                  <a:lnTo>
                    <a:pt x="647" y="242"/>
                  </a:lnTo>
                  <a:lnTo>
                    <a:pt x="638" y="238"/>
                  </a:lnTo>
                  <a:lnTo>
                    <a:pt x="630" y="236"/>
                  </a:lnTo>
                  <a:lnTo>
                    <a:pt x="621" y="233"/>
                  </a:lnTo>
                  <a:lnTo>
                    <a:pt x="612" y="231"/>
                  </a:lnTo>
                  <a:lnTo>
                    <a:pt x="604" y="230"/>
                  </a:lnTo>
                  <a:lnTo>
                    <a:pt x="595" y="229"/>
                  </a:lnTo>
                  <a:lnTo>
                    <a:pt x="587" y="227"/>
                  </a:lnTo>
                  <a:lnTo>
                    <a:pt x="580" y="226"/>
                  </a:lnTo>
                  <a:lnTo>
                    <a:pt x="571" y="225"/>
                  </a:lnTo>
                  <a:lnTo>
                    <a:pt x="563" y="225"/>
                  </a:lnTo>
                  <a:lnTo>
                    <a:pt x="555" y="225"/>
                  </a:lnTo>
                  <a:lnTo>
                    <a:pt x="548" y="224"/>
                  </a:lnTo>
                  <a:lnTo>
                    <a:pt x="539" y="224"/>
                  </a:lnTo>
                  <a:lnTo>
                    <a:pt x="531" y="224"/>
                  </a:lnTo>
                  <a:lnTo>
                    <a:pt x="524" y="225"/>
                  </a:lnTo>
                  <a:lnTo>
                    <a:pt x="515" y="225"/>
                  </a:lnTo>
                  <a:lnTo>
                    <a:pt x="500" y="225"/>
                  </a:lnTo>
                  <a:lnTo>
                    <a:pt x="486" y="225"/>
                  </a:lnTo>
                  <a:lnTo>
                    <a:pt x="485" y="220"/>
                  </a:lnTo>
                  <a:lnTo>
                    <a:pt x="483" y="216"/>
                  </a:lnTo>
                  <a:lnTo>
                    <a:pt x="482" y="210"/>
                  </a:lnTo>
                  <a:lnTo>
                    <a:pt x="481" y="205"/>
                  </a:lnTo>
                  <a:lnTo>
                    <a:pt x="479" y="200"/>
                  </a:lnTo>
                  <a:lnTo>
                    <a:pt x="477" y="194"/>
                  </a:lnTo>
                  <a:lnTo>
                    <a:pt x="476" y="189"/>
                  </a:lnTo>
                  <a:lnTo>
                    <a:pt x="474" y="185"/>
                  </a:lnTo>
                  <a:lnTo>
                    <a:pt x="473" y="180"/>
                  </a:lnTo>
                  <a:lnTo>
                    <a:pt x="470" y="175"/>
                  </a:lnTo>
                  <a:lnTo>
                    <a:pt x="469" y="172"/>
                  </a:lnTo>
                  <a:lnTo>
                    <a:pt x="467" y="167"/>
                  </a:lnTo>
                  <a:lnTo>
                    <a:pt x="464" y="162"/>
                  </a:lnTo>
                  <a:lnTo>
                    <a:pt x="463" y="157"/>
                  </a:lnTo>
                  <a:lnTo>
                    <a:pt x="461" y="154"/>
                  </a:lnTo>
                  <a:lnTo>
                    <a:pt x="458" y="149"/>
                  </a:lnTo>
                  <a:lnTo>
                    <a:pt x="456" y="145"/>
                  </a:lnTo>
                  <a:lnTo>
                    <a:pt x="454" y="141"/>
                  </a:lnTo>
                  <a:lnTo>
                    <a:pt x="451" y="137"/>
                  </a:lnTo>
                  <a:lnTo>
                    <a:pt x="449" y="132"/>
                  </a:lnTo>
                  <a:lnTo>
                    <a:pt x="446" y="129"/>
                  </a:lnTo>
                  <a:lnTo>
                    <a:pt x="443" y="124"/>
                  </a:lnTo>
                  <a:lnTo>
                    <a:pt x="440" y="120"/>
                  </a:lnTo>
                  <a:lnTo>
                    <a:pt x="438" y="117"/>
                  </a:lnTo>
                  <a:lnTo>
                    <a:pt x="435" y="112"/>
                  </a:lnTo>
                  <a:lnTo>
                    <a:pt x="432" y="109"/>
                  </a:lnTo>
                  <a:lnTo>
                    <a:pt x="430" y="105"/>
                  </a:lnTo>
                  <a:lnTo>
                    <a:pt x="426" y="101"/>
                  </a:lnTo>
                  <a:lnTo>
                    <a:pt x="420" y="93"/>
                  </a:lnTo>
                  <a:lnTo>
                    <a:pt x="414" y="86"/>
                  </a:lnTo>
                  <a:lnTo>
                    <a:pt x="414" y="85"/>
                  </a:lnTo>
                  <a:lnTo>
                    <a:pt x="414" y="84"/>
                  </a:lnTo>
                  <a:lnTo>
                    <a:pt x="414" y="81"/>
                  </a:lnTo>
                  <a:lnTo>
                    <a:pt x="414" y="80"/>
                  </a:lnTo>
                  <a:lnTo>
                    <a:pt x="414" y="79"/>
                  </a:lnTo>
                  <a:lnTo>
                    <a:pt x="415" y="78"/>
                  </a:lnTo>
                  <a:lnTo>
                    <a:pt x="415" y="76"/>
                  </a:lnTo>
                  <a:lnTo>
                    <a:pt x="415" y="75"/>
                  </a:lnTo>
                  <a:lnTo>
                    <a:pt x="417" y="73"/>
                  </a:lnTo>
                  <a:lnTo>
                    <a:pt x="417" y="72"/>
                  </a:lnTo>
                  <a:lnTo>
                    <a:pt x="418" y="70"/>
                  </a:lnTo>
                  <a:lnTo>
                    <a:pt x="418" y="69"/>
                  </a:lnTo>
                  <a:lnTo>
                    <a:pt x="419" y="66"/>
                  </a:lnTo>
                  <a:lnTo>
                    <a:pt x="421" y="62"/>
                  </a:lnTo>
                  <a:lnTo>
                    <a:pt x="423" y="59"/>
                  </a:lnTo>
                  <a:lnTo>
                    <a:pt x="425" y="56"/>
                  </a:lnTo>
                  <a:lnTo>
                    <a:pt x="427" y="53"/>
                  </a:lnTo>
                  <a:lnTo>
                    <a:pt x="430" y="49"/>
                  </a:lnTo>
                  <a:lnTo>
                    <a:pt x="432" y="46"/>
                  </a:lnTo>
                  <a:lnTo>
                    <a:pt x="435" y="42"/>
                  </a:lnTo>
                  <a:lnTo>
                    <a:pt x="438" y="38"/>
                  </a:lnTo>
                  <a:lnTo>
                    <a:pt x="440" y="35"/>
                  </a:lnTo>
                  <a:lnTo>
                    <a:pt x="431" y="30"/>
                  </a:lnTo>
                  <a:lnTo>
                    <a:pt x="420" y="26"/>
                  </a:lnTo>
                  <a:lnTo>
                    <a:pt x="411" y="24"/>
                  </a:lnTo>
                  <a:lnTo>
                    <a:pt x="401" y="21"/>
                  </a:lnTo>
                  <a:lnTo>
                    <a:pt x="392" y="18"/>
                  </a:lnTo>
                  <a:lnTo>
                    <a:pt x="383" y="16"/>
                  </a:lnTo>
                  <a:lnTo>
                    <a:pt x="374" y="13"/>
                  </a:lnTo>
                  <a:lnTo>
                    <a:pt x="365" y="11"/>
                  </a:lnTo>
                  <a:lnTo>
                    <a:pt x="357" y="9"/>
                  </a:lnTo>
                  <a:lnTo>
                    <a:pt x="350" y="7"/>
                  </a:lnTo>
                  <a:lnTo>
                    <a:pt x="342" y="5"/>
                  </a:lnTo>
                  <a:lnTo>
                    <a:pt x="334" y="4"/>
                  </a:lnTo>
                  <a:lnTo>
                    <a:pt x="327" y="3"/>
                  </a:lnTo>
                  <a:lnTo>
                    <a:pt x="320" y="2"/>
                  </a:lnTo>
                  <a:lnTo>
                    <a:pt x="313" y="2"/>
                  </a:lnTo>
                  <a:lnTo>
                    <a:pt x="306" y="0"/>
                  </a:lnTo>
                  <a:lnTo>
                    <a:pt x="299" y="0"/>
                  </a:lnTo>
                  <a:lnTo>
                    <a:pt x="292" y="0"/>
                  </a:lnTo>
                  <a:lnTo>
                    <a:pt x="286" y="0"/>
                  </a:lnTo>
                  <a:lnTo>
                    <a:pt x="278" y="0"/>
                  </a:lnTo>
                  <a:lnTo>
                    <a:pt x="273" y="0"/>
                  </a:lnTo>
                  <a:lnTo>
                    <a:pt x="265" y="0"/>
                  </a:lnTo>
                  <a:lnTo>
                    <a:pt x="259" y="0"/>
                  </a:lnTo>
                  <a:lnTo>
                    <a:pt x="252" y="2"/>
                  </a:lnTo>
                  <a:lnTo>
                    <a:pt x="246" y="2"/>
                  </a:lnTo>
                  <a:lnTo>
                    <a:pt x="239" y="3"/>
                  </a:lnTo>
                  <a:lnTo>
                    <a:pt x="232" y="4"/>
                  </a:lnTo>
                  <a:lnTo>
                    <a:pt x="226" y="4"/>
                  </a:lnTo>
                  <a:lnTo>
                    <a:pt x="219" y="5"/>
                  </a:lnTo>
                  <a:lnTo>
                    <a:pt x="212" y="6"/>
                  </a:lnTo>
                  <a:lnTo>
                    <a:pt x="205" y="7"/>
                  </a:lnTo>
                  <a:lnTo>
                    <a:pt x="197" y="9"/>
                  </a:lnTo>
                  <a:lnTo>
                    <a:pt x="195" y="10"/>
                  </a:lnTo>
                  <a:lnTo>
                    <a:pt x="192" y="12"/>
                  </a:lnTo>
                  <a:lnTo>
                    <a:pt x="190" y="13"/>
                  </a:lnTo>
                  <a:lnTo>
                    <a:pt x="188" y="15"/>
                  </a:lnTo>
                  <a:lnTo>
                    <a:pt x="187" y="17"/>
                  </a:lnTo>
                  <a:lnTo>
                    <a:pt x="184" y="18"/>
                  </a:lnTo>
                  <a:lnTo>
                    <a:pt x="184" y="21"/>
                  </a:lnTo>
                  <a:lnTo>
                    <a:pt x="183" y="22"/>
                  </a:lnTo>
                  <a:lnTo>
                    <a:pt x="182" y="23"/>
                  </a:lnTo>
                  <a:lnTo>
                    <a:pt x="182" y="25"/>
                  </a:lnTo>
                  <a:lnTo>
                    <a:pt x="182" y="26"/>
                  </a:lnTo>
                  <a:lnTo>
                    <a:pt x="182" y="29"/>
                  </a:lnTo>
                  <a:lnTo>
                    <a:pt x="183" y="30"/>
                  </a:lnTo>
                  <a:lnTo>
                    <a:pt x="183" y="31"/>
                  </a:lnTo>
                  <a:lnTo>
                    <a:pt x="184" y="34"/>
                  </a:lnTo>
                  <a:lnTo>
                    <a:pt x="186" y="35"/>
                  </a:lnTo>
                  <a:lnTo>
                    <a:pt x="187" y="36"/>
                  </a:lnTo>
                  <a:lnTo>
                    <a:pt x="188" y="37"/>
                  </a:lnTo>
                  <a:lnTo>
                    <a:pt x="190" y="38"/>
                  </a:lnTo>
                  <a:lnTo>
                    <a:pt x="192" y="40"/>
                  </a:lnTo>
                  <a:lnTo>
                    <a:pt x="194" y="41"/>
                  </a:lnTo>
                  <a:lnTo>
                    <a:pt x="196" y="42"/>
                  </a:lnTo>
                  <a:lnTo>
                    <a:pt x="199" y="42"/>
                  </a:lnTo>
                  <a:lnTo>
                    <a:pt x="201" y="43"/>
                  </a:lnTo>
                  <a:lnTo>
                    <a:pt x="203" y="43"/>
                  </a:lnTo>
                  <a:lnTo>
                    <a:pt x="207" y="44"/>
                  </a:lnTo>
                  <a:lnTo>
                    <a:pt x="209" y="44"/>
                  </a:lnTo>
                  <a:lnTo>
                    <a:pt x="213" y="44"/>
                  </a:lnTo>
                  <a:lnTo>
                    <a:pt x="215" y="43"/>
                  </a:lnTo>
                  <a:lnTo>
                    <a:pt x="219" y="43"/>
                  </a:lnTo>
                  <a:lnTo>
                    <a:pt x="223" y="42"/>
                  </a:lnTo>
                  <a:lnTo>
                    <a:pt x="226" y="42"/>
                  </a:lnTo>
                  <a:close/>
                  <a:moveTo>
                    <a:pt x="705" y="516"/>
                  </a:moveTo>
                  <a:lnTo>
                    <a:pt x="697" y="508"/>
                  </a:lnTo>
                  <a:lnTo>
                    <a:pt x="687" y="499"/>
                  </a:lnTo>
                  <a:lnTo>
                    <a:pt x="677" y="489"/>
                  </a:lnTo>
                  <a:lnTo>
                    <a:pt x="668" y="481"/>
                  </a:lnTo>
                  <a:lnTo>
                    <a:pt x="658" y="472"/>
                  </a:lnTo>
                  <a:lnTo>
                    <a:pt x="648" y="464"/>
                  </a:lnTo>
                  <a:lnTo>
                    <a:pt x="638" y="457"/>
                  </a:lnTo>
                  <a:lnTo>
                    <a:pt x="627" y="450"/>
                  </a:lnTo>
                  <a:lnTo>
                    <a:pt x="617" y="443"/>
                  </a:lnTo>
                  <a:lnTo>
                    <a:pt x="606" y="436"/>
                  </a:lnTo>
                  <a:lnTo>
                    <a:pt x="595" y="428"/>
                  </a:lnTo>
                  <a:lnTo>
                    <a:pt x="583" y="423"/>
                  </a:lnTo>
                  <a:lnTo>
                    <a:pt x="573" y="417"/>
                  </a:lnTo>
                  <a:lnTo>
                    <a:pt x="561" y="411"/>
                  </a:lnTo>
                  <a:lnTo>
                    <a:pt x="549" y="405"/>
                  </a:lnTo>
                  <a:lnTo>
                    <a:pt x="537" y="400"/>
                  </a:lnTo>
                  <a:lnTo>
                    <a:pt x="524" y="395"/>
                  </a:lnTo>
                  <a:lnTo>
                    <a:pt x="512" y="390"/>
                  </a:lnTo>
                  <a:lnTo>
                    <a:pt x="499" y="387"/>
                  </a:lnTo>
                  <a:lnTo>
                    <a:pt x="487" y="382"/>
                  </a:lnTo>
                  <a:lnTo>
                    <a:pt x="474" y="379"/>
                  </a:lnTo>
                  <a:lnTo>
                    <a:pt x="461" y="376"/>
                  </a:lnTo>
                  <a:lnTo>
                    <a:pt x="446" y="373"/>
                  </a:lnTo>
                  <a:lnTo>
                    <a:pt x="433" y="370"/>
                  </a:lnTo>
                  <a:lnTo>
                    <a:pt x="419" y="368"/>
                  </a:lnTo>
                  <a:lnTo>
                    <a:pt x="405" y="365"/>
                  </a:lnTo>
                  <a:lnTo>
                    <a:pt x="390" y="364"/>
                  </a:lnTo>
                  <a:lnTo>
                    <a:pt x="376" y="362"/>
                  </a:lnTo>
                  <a:lnTo>
                    <a:pt x="362" y="362"/>
                  </a:lnTo>
                  <a:lnTo>
                    <a:pt x="346" y="361"/>
                  </a:lnTo>
                  <a:lnTo>
                    <a:pt x="331" y="359"/>
                  </a:lnTo>
                  <a:lnTo>
                    <a:pt x="317" y="359"/>
                  </a:lnTo>
                  <a:lnTo>
                    <a:pt x="314" y="361"/>
                  </a:lnTo>
                  <a:lnTo>
                    <a:pt x="312" y="361"/>
                  </a:lnTo>
                  <a:lnTo>
                    <a:pt x="309" y="362"/>
                  </a:lnTo>
                  <a:lnTo>
                    <a:pt x="308" y="362"/>
                  </a:lnTo>
                  <a:lnTo>
                    <a:pt x="305" y="361"/>
                  </a:lnTo>
                  <a:lnTo>
                    <a:pt x="301" y="358"/>
                  </a:lnTo>
                  <a:lnTo>
                    <a:pt x="299" y="356"/>
                  </a:lnTo>
                  <a:lnTo>
                    <a:pt x="295" y="355"/>
                  </a:lnTo>
                  <a:lnTo>
                    <a:pt x="292" y="352"/>
                  </a:lnTo>
                  <a:lnTo>
                    <a:pt x="288" y="351"/>
                  </a:lnTo>
                  <a:lnTo>
                    <a:pt x="286" y="349"/>
                  </a:lnTo>
                  <a:lnTo>
                    <a:pt x="282" y="348"/>
                  </a:lnTo>
                  <a:lnTo>
                    <a:pt x="278" y="346"/>
                  </a:lnTo>
                  <a:lnTo>
                    <a:pt x="275" y="344"/>
                  </a:lnTo>
                  <a:lnTo>
                    <a:pt x="271" y="343"/>
                  </a:lnTo>
                  <a:lnTo>
                    <a:pt x="268" y="342"/>
                  </a:lnTo>
                  <a:lnTo>
                    <a:pt x="264" y="340"/>
                  </a:lnTo>
                  <a:lnTo>
                    <a:pt x="261" y="339"/>
                  </a:lnTo>
                  <a:lnTo>
                    <a:pt x="257" y="337"/>
                  </a:lnTo>
                  <a:lnTo>
                    <a:pt x="253" y="337"/>
                  </a:lnTo>
                  <a:lnTo>
                    <a:pt x="250" y="336"/>
                  </a:lnTo>
                  <a:lnTo>
                    <a:pt x="246" y="335"/>
                  </a:lnTo>
                  <a:lnTo>
                    <a:pt x="243" y="333"/>
                  </a:lnTo>
                  <a:lnTo>
                    <a:pt x="239" y="332"/>
                  </a:lnTo>
                  <a:lnTo>
                    <a:pt x="236" y="331"/>
                  </a:lnTo>
                  <a:lnTo>
                    <a:pt x="232" y="331"/>
                  </a:lnTo>
                  <a:lnTo>
                    <a:pt x="228" y="330"/>
                  </a:lnTo>
                  <a:lnTo>
                    <a:pt x="225" y="329"/>
                  </a:lnTo>
                  <a:lnTo>
                    <a:pt x="220" y="329"/>
                  </a:lnTo>
                  <a:lnTo>
                    <a:pt x="217" y="327"/>
                  </a:lnTo>
                  <a:lnTo>
                    <a:pt x="213" y="327"/>
                  </a:lnTo>
                  <a:lnTo>
                    <a:pt x="209" y="327"/>
                  </a:lnTo>
                  <a:lnTo>
                    <a:pt x="206" y="326"/>
                  </a:lnTo>
                  <a:lnTo>
                    <a:pt x="201" y="326"/>
                  </a:lnTo>
                  <a:lnTo>
                    <a:pt x="197" y="326"/>
                  </a:lnTo>
                  <a:lnTo>
                    <a:pt x="194" y="326"/>
                  </a:lnTo>
                  <a:lnTo>
                    <a:pt x="184" y="326"/>
                  </a:lnTo>
                  <a:lnTo>
                    <a:pt x="175" y="326"/>
                  </a:lnTo>
                  <a:lnTo>
                    <a:pt x="165" y="326"/>
                  </a:lnTo>
                  <a:lnTo>
                    <a:pt x="157" y="326"/>
                  </a:lnTo>
                  <a:lnTo>
                    <a:pt x="149" y="327"/>
                  </a:lnTo>
                  <a:lnTo>
                    <a:pt x="142" y="327"/>
                  </a:lnTo>
                  <a:lnTo>
                    <a:pt x="134" y="329"/>
                  </a:lnTo>
                  <a:lnTo>
                    <a:pt x="128" y="330"/>
                  </a:lnTo>
                  <a:lnTo>
                    <a:pt x="122" y="331"/>
                  </a:lnTo>
                  <a:lnTo>
                    <a:pt x="117" y="332"/>
                  </a:lnTo>
                  <a:lnTo>
                    <a:pt x="111" y="335"/>
                  </a:lnTo>
                  <a:lnTo>
                    <a:pt x="106" y="336"/>
                  </a:lnTo>
                  <a:lnTo>
                    <a:pt x="101" y="337"/>
                  </a:lnTo>
                  <a:lnTo>
                    <a:pt x="96" y="339"/>
                  </a:lnTo>
                  <a:lnTo>
                    <a:pt x="93" y="340"/>
                  </a:lnTo>
                  <a:lnTo>
                    <a:pt x="89" y="343"/>
                  </a:lnTo>
                  <a:lnTo>
                    <a:pt x="86" y="345"/>
                  </a:lnTo>
                  <a:lnTo>
                    <a:pt x="82" y="348"/>
                  </a:lnTo>
                  <a:lnTo>
                    <a:pt x="78" y="349"/>
                  </a:lnTo>
                  <a:lnTo>
                    <a:pt x="76" y="351"/>
                  </a:lnTo>
                  <a:lnTo>
                    <a:pt x="74" y="354"/>
                  </a:lnTo>
                  <a:lnTo>
                    <a:pt x="71" y="356"/>
                  </a:lnTo>
                  <a:lnTo>
                    <a:pt x="69" y="358"/>
                  </a:lnTo>
                  <a:lnTo>
                    <a:pt x="66" y="361"/>
                  </a:lnTo>
                  <a:lnTo>
                    <a:pt x="64" y="362"/>
                  </a:lnTo>
                  <a:lnTo>
                    <a:pt x="63" y="364"/>
                  </a:lnTo>
                  <a:lnTo>
                    <a:pt x="61" y="367"/>
                  </a:lnTo>
                  <a:lnTo>
                    <a:pt x="59" y="369"/>
                  </a:lnTo>
                  <a:lnTo>
                    <a:pt x="56" y="373"/>
                  </a:lnTo>
                  <a:lnTo>
                    <a:pt x="53" y="377"/>
                  </a:lnTo>
                  <a:lnTo>
                    <a:pt x="56" y="375"/>
                  </a:lnTo>
                  <a:lnTo>
                    <a:pt x="58" y="374"/>
                  </a:lnTo>
                  <a:lnTo>
                    <a:pt x="62" y="373"/>
                  </a:lnTo>
                  <a:lnTo>
                    <a:pt x="64" y="370"/>
                  </a:lnTo>
                  <a:lnTo>
                    <a:pt x="68" y="369"/>
                  </a:lnTo>
                  <a:lnTo>
                    <a:pt x="71" y="368"/>
                  </a:lnTo>
                  <a:lnTo>
                    <a:pt x="75" y="365"/>
                  </a:lnTo>
                  <a:lnTo>
                    <a:pt x="78" y="364"/>
                  </a:lnTo>
                  <a:lnTo>
                    <a:pt x="82" y="363"/>
                  </a:lnTo>
                  <a:lnTo>
                    <a:pt x="86" y="362"/>
                  </a:lnTo>
                  <a:lnTo>
                    <a:pt x="89" y="361"/>
                  </a:lnTo>
                  <a:lnTo>
                    <a:pt x="93" y="359"/>
                  </a:lnTo>
                  <a:lnTo>
                    <a:pt x="97" y="358"/>
                  </a:lnTo>
                  <a:lnTo>
                    <a:pt x="101" y="357"/>
                  </a:lnTo>
                  <a:lnTo>
                    <a:pt x="106" y="356"/>
                  </a:lnTo>
                  <a:lnTo>
                    <a:pt x="109" y="355"/>
                  </a:lnTo>
                  <a:lnTo>
                    <a:pt x="114" y="354"/>
                  </a:lnTo>
                  <a:lnTo>
                    <a:pt x="119" y="352"/>
                  </a:lnTo>
                  <a:lnTo>
                    <a:pt x="124" y="351"/>
                  </a:lnTo>
                  <a:lnTo>
                    <a:pt x="128" y="351"/>
                  </a:lnTo>
                  <a:lnTo>
                    <a:pt x="133" y="350"/>
                  </a:lnTo>
                  <a:lnTo>
                    <a:pt x="138" y="349"/>
                  </a:lnTo>
                  <a:lnTo>
                    <a:pt x="143" y="349"/>
                  </a:lnTo>
                  <a:lnTo>
                    <a:pt x="149" y="348"/>
                  </a:lnTo>
                  <a:lnTo>
                    <a:pt x="153" y="348"/>
                  </a:lnTo>
                  <a:lnTo>
                    <a:pt x="159" y="346"/>
                  </a:lnTo>
                  <a:lnTo>
                    <a:pt x="165" y="346"/>
                  </a:lnTo>
                  <a:lnTo>
                    <a:pt x="171" y="346"/>
                  </a:lnTo>
                  <a:lnTo>
                    <a:pt x="177" y="345"/>
                  </a:lnTo>
                  <a:lnTo>
                    <a:pt x="183" y="345"/>
                  </a:lnTo>
                  <a:lnTo>
                    <a:pt x="189" y="345"/>
                  </a:lnTo>
                  <a:lnTo>
                    <a:pt x="195" y="345"/>
                  </a:lnTo>
                  <a:lnTo>
                    <a:pt x="201" y="345"/>
                  </a:lnTo>
                  <a:lnTo>
                    <a:pt x="207" y="345"/>
                  </a:lnTo>
                  <a:lnTo>
                    <a:pt x="213" y="346"/>
                  </a:lnTo>
                  <a:lnTo>
                    <a:pt x="219" y="346"/>
                  </a:lnTo>
                  <a:lnTo>
                    <a:pt x="221" y="348"/>
                  </a:lnTo>
                  <a:lnTo>
                    <a:pt x="225" y="348"/>
                  </a:lnTo>
                  <a:lnTo>
                    <a:pt x="227" y="348"/>
                  </a:lnTo>
                  <a:lnTo>
                    <a:pt x="231" y="349"/>
                  </a:lnTo>
                  <a:lnTo>
                    <a:pt x="234" y="349"/>
                  </a:lnTo>
                  <a:lnTo>
                    <a:pt x="237" y="350"/>
                  </a:lnTo>
                  <a:lnTo>
                    <a:pt x="240" y="350"/>
                  </a:lnTo>
                  <a:lnTo>
                    <a:pt x="243" y="351"/>
                  </a:lnTo>
                  <a:lnTo>
                    <a:pt x="246" y="352"/>
                  </a:lnTo>
                  <a:lnTo>
                    <a:pt x="249" y="352"/>
                  </a:lnTo>
                  <a:lnTo>
                    <a:pt x="252" y="354"/>
                  </a:lnTo>
                  <a:lnTo>
                    <a:pt x="255" y="355"/>
                  </a:lnTo>
                  <a:lnTo>
                    <a:pt x="257" y="356"/>
                  </a:lnTo>
                  <a:lnTo>
                    <a:pt x="261" y="357"/>
                  </a:lnTo>
                  <a:lnTo>
                    <a:pt x="263" y="357"/>
                  </a:lnTo>
                  <a:lnTo>
                    <a:pt x="267" y="358"/>
                  </a:lnTo>
                  <a:lnTo>
                    <a:pt x="269" y="359"/>
                  </a:lnTo>
                  <a:lnTo>
                    <a:pt x="273" y="362"/>
                  </a:lnTo>
                  <a:lnTo>
                    <a:pt x="275" y="363"/>
                  </a:lnTo>
                  <a:lnTo>
                    <a:pt x="278" y="364"/>
                  </a:lnTo>
                  <a:lnTo>
                    <a:pt x="281" y="365"/>
                  </a:lnTo>
                  <a:lnTo>
                    <a:pt x="283" y="367"/>
                  </a:lnTo>
                  <a:lnTo>
                    <a:pt x="287" y="369"/>
                  </a:lnTo>
                  <a:lnTo>
                    <a:pt x="289" y="370"/>
                  </a:lnTo>
                  <a:lnTo>
                    <a:pt x="287" y="373"/>
                  </a:lnTo>
                  <a:lnTo>
                    <a:pt x="284" y="374"/>
                  </a:lnTo>
                  <a:lnTo>
                    <a:pt x="282" y="376"/>
                  </a:lnTo>
                  <a:lnTo>
                    <a:pt x="280" y="377"/>
                  </a:lnTo>
                  <a:lnTo>
                    <a:pt x="278" y="380"/>
                  </a:lnTo>
                  <a:lnTo>
                    <a:pt x="276" y="382"/>
                  </a:lnTo>
                  <a:lnTo>
                    <a:pt x="275" y="384"/>
                  </a:lnTo>
                  <a:lnTo>
                    <a:pt x="273" y="387"/>
                  </a:lnTo>
                  <a:lnTo>
                    <a:pt x="271" y="389"/>
                  </a:lnTo>
                  <a:lnTo>
                    <a:pt x="270" y="392"/>
                  </a:lnTo>
                  <a:lnTo>
                    <a:pt x="269" y="394"/>
                  </a:lnTo>
                  <a:lnTo>
                    <a:pt x="268" y="396"/>
                  </a:lnTo>
                  <a:lnTo>
                    <a:pt x="267" y="400"/>
                  </a:lnTo>
                  <a:lnTo>
                    <a:pt x="267" y="402"/>
                  </a:lnTo>
                  <a:lnTo>
                    <a:pt x="265" y="406"/>
                  </a:lnTo>
                  <a:lnTo>
                    <a:pt x="264" y="409"/>
                  </a:lnTo>
                  <a:lnTo>
                    <a:pt x="273" y="407"/>
                  </a:lnTo>
                  <a:lnTo>
                    <a:pt x="280" y="406"/>
                  </a:lnTo>
                  <a:lnTo>
                    <a:pt x="287" y="405"/>
                  </a:lnTo>
                  <a:lnTo>
                    <a:pt x="295" y="405"/>
                  </a:lnTo>
                  <a:lnTo>
                    <a:pt x="302" y="403"/>
                  </a:lnTo>
                  <a:lnTo>
                    <a:pt x="311" y="402"/>
                  </a:lnTo>
                  <a:lnTo>
                    <a:pt x="318" y="402"/>
                  </a:lnTo>
                  <a:lnTo>
                    <a:pt x="325" y="401"/>
                  </a:lnTo>
                  <a:lnTo>
                    <a:pt x="329" y="405"/>
                  </a:lnTo>
                  <a:lnTo>
                    <a:pt x="332" y="409"/>
                  </a:lnTo>
                  <a:lnTo>
                    <a:pt x="334" y="413"/>
                  </a:lnTo>
                  <a:lnTo>
                    <a:pt x="338" y="418"/>
                  </a:lnTo>
                  <a:lnTo>
                    <a:pt x="340" y="423"/>
                  </a:lnTo>
                  <a:lnTo>
                    <a:pt x="344" y="427"/>
                  </a:lnTo>
                  <a:lnTo>
                    <a:pt x="346" y="432"/>
                  </a:lnTo>
                  <a:lnTo>
                    <a:pt x="349" y="437"/>
                  </a:lnTo>
                  <a:lnTo>
                    <a:pt x="352" y="442"/>
                  </a:lnTo>
                  <a:lnTo>
                    <a:pt x="355" y="447"/>
                  </a:lnTo>
                  <a:lnTo>
                    <a:pt x="357" y="453"/>
                  </a:lnTo>
                  <a:lnTo>
                    <a:pt x="359" y="458"/>
                  </a:lnTo>
                  <a:lnTo>
                    <a:pt x="361" y="464"/>
                  </a:lnTo>
                  <a:lnTo>
                    <a:pt x="363" y="470"/>
                  </a:lnTo>
                  <a:lnTo>
                    <a:pt x="365" y="477"/>
                  </a:lnTo>
                  <a:lnTo>
                    <a:pt x="367" y="483"/>
                  </a:lnTo>
                  <a:lnTo>
                    <a:pt x="369" y="493"/>
                  </a:lnTo>
                  <a:lnTo>
                    <a:pt x="370" y="503"/>
                  </a:lnTo>
                  <a:lnTo>
                    <a:pt x="371" y="513"/>
                  </a:lnTo>
                  <a:lnTo>
                    <a:pt x="371" y="521"/>
                  </a:lnTo>
                  <a:lnTo>
                    <a:pt x="370" y="531"/>
                  </a:lnTo>
                  <a:lnTo>
                    <a:pt x="369" y="539"/>
                  </a:lnTo>
                  <a:lnTo>
                    <a:pt x="367" y="547"/>
                  </a:lnTo>
                  <a:lnTo>
                    <a:pt x="364" y="556"/>
                  </a:lnTo>
                  <a:lnTo>
                    <a:pt x="361" y="564"/>
                  </a:lnTo>
                  <a:lnTo>
                    <a:pt x="357" y="571"/>
                  </a:lnTo>
                  <a:lnTo>
                    <a:pt x="352" y="580"/>
                  </a:lnTo>
                  <a:lnTo>
                    <a:pt x="348" y="587"/>
                  </a:lnTo>
                  <a:lnTo>
                    <a:pt x="342" y="593"/>
                  </a:lnTo>
                  <a:lnTo>
                    <a:pt x="336" y="600"/>
                  </a:lnTo>
                  <a:lnTo>
                    <a:pt x="330" y="606"/>
                  </a:lnTo>
                  <a:lnTo>
                    <a:pt x="323" y="612"/>
                  </a:lnTo>
                  <a:lnTo>
                    <a:pt x="315" y="616"/>
                  </a:lnTo>
                  <a:lnTo>
                    <a:pt x="308" y="622"/>
                  </a:lnTo>
                  <a:lnTo>
                    <a:pt x="300" y="626"/>
                  </a:lnTo>
                  <a:lnTo>
                    <a:pt x="292" y="631"/>
                  </a:lnTo>
                  <a:lnTo>
                    <a:pt x="283" y="634"/>
                  </a:lnTo>
                  <a:lnTo>
                    <a:pt x="274" y="638"/>
                  </a:lnTo>
                  <a:lnTo>
                    <a:pt x="265" y="641"/>
                  </a:lnTo>
                  <a:lnTo>
                    <a:pt x="256" y="644"/>
                  </a:lnTo>
                  <a:lnTo>
                    <a:pt x="246" y="646"/>
                  </a:lnTo>
                  <a:lnTo>
                    <a:pt x="237" y="648"/>
                  </a:lnTo>
                  <a:lnTo>
                    <a:pt x="227" y="650"/>
                  </a:lnTo>
                  <a:lnTo>
                    <a:pt x="217" y="651"/>
                  </a:lnTo>
                  <a:lnTo>
                    <a:pt x="207" y="651"/>
                  </a:lnTo>
                  <a:lnTo>
                    <a:pt x="197" y="651"/>
                  </a:lnTo>
                  <a:lnTo>
                    <a:pt x="187" y="651"/>
                  </a:lnTo>
                  <a:lnTo>
                    <a:pt x="177" y="650"/>
                  </a:lnTo>
                  <a:lnTo>
                    <a:pt x="167" y="647"/>
                  </a:lnTo>
                  <a:lnTo>
                    <a:pt x="157" y="646"/>
                  </a:lnTo>
                  <a:lnTo>
                    <a:pt x="149" y="644"/>
                  </a:lnTo>
                  <a:lnTo>
                    <a:pt x="139" y="640"/>
                  </a:lnTo>
                  <a:lnTo>
                    <a:pt x="131" y="637"/>
                  </a:lnTo>
                  <a:lnTo>
                    <a:pt x="122" y="633"/>
                  </a:lnTo>
                  <a:lnTo>
                    <a:pt x="114" y="629"/>
                  </a:lnTo>
                  <a:lnTo>
                    <a:pt x="107" y="625"/>
                  </a:lnTo>
                  <a:lnTo>
                    <a:pt x="99" y="620"/>
                  </a:lnTo>
                  <a:lnTo>
                    <a:pt x="91" y="615"/>
                  </a:lnTo>
                  <a:lnTo>
                    <a:pt x="86" y="609"/>
                  </a:lnTo>
                  <a:lnTo>
                    <a:pt x="80" y="603"/>
                  </a:lnTo>
                  <a:lnTo>
                    <a:pt x="74" y="597"/>
                  </a:lnTo>
                  <a:lnTo>
                    <a:pt x="68" y="590"/>
                  </a:lnTo>
                  <a:lnTo>
                    <a:pt x="62" y="584"/>
                  </a:lnTo>
                  <a:lnTo>
                    <a:pt x="57" y="577"/>
                  </a:lnTo>
                  <a:lnTo>
                    <a:pt x="53" y="570"/>
                  </a:lnTo>
                  <a:lnTo>
                    <a:pt x="49" y="563"/>
                  </a:lnTo>
                  <a:lnTo>
                    <a:pt x="45" y="556"/>
                  </a:lnTo>
                  <a:lnTo>
                    <a:pt x="41" y="549"/>
                  </a:lnTo>
                  <a:lnTo>
                    <a:pt x="39" y="541"/>
                  </a:lnTo>
                  <a:lnTo>
                    <a:pt x="37" y="533"/>
                  </a:lnTo>
                  <a:lnTo>
                    <a:pt x="34" y="526"/>
                  </a:lnTo>
                  <a:lnTo>
                    <a:pt x="33" y="518"/>
                  </a:lnTo>
                  <a:lnTo>
                    <a:pt x="32" y="509"/>
                  </a:lnTo>
                  <a:lnTo>
                    <a:pt x="31" y="502"/>
                  </a:lnTo>
                  <a:lnTo>
                    <a:pt x="31" y="494"/>
                  </a:lnTo>
                  <a:lnTo>
                    <a:pt x="31" y="487"/>
                  </a:lnTo>
                  <a:lnTo>
                    <a:pt x="31" y="478"/>
                  </a:lnTo>
                  <a:lnTo>
                    <a:pt x="32" y="471"/>
                  </a:lnTo>
                  <a:lnTo>
                    <a:pt x="33" y="463"/>
                  </a:lnTo>
                  <a:lnTo>
                    <a:pt x="36" y="456"/>
                  </a:lnTo>
                  <a:lnTo>
                    <a:pt x="34" y="455"/>
                  </a:lnTo>
                  <a:lnTo>
                    <a:pt x="32" y="455"/>
                  </a:lnTo>
                  <a:lnTo>
                    <a:pt x="31" y="455"/>
                  </a:lnTo>
                  <a:lnTo>
                    <a:pt x="30" y="455"/>
                  </a:lnTo>
                  <a:lnTo>
                    <a:pt x="27" y="455"/>
                  </a:lnTo>
                  <a:lnTo>
                    <a:pt x="26" y="455"/>
                  </a:lnTo>
                  <a:lnTo>
                    <a:pt x="25" y="455"/>
                  </a:lnTo>
                  <a:lnTo>
                    <a:pt x="24" y="455"/>
                  </a:lnTo>
                  <a:lnTo>
                    <a:pt x="22" y="455"/>
                  </a:lnTo>
                  <a:lnTo>
                    <a:pt x="21" y="456"/>
                  </a:lnTo>
                  <a:lnTo>
                    <a:pt x="20" y="456"/>
                  </a:lnTo>
                  <a:lnTo>
                    <a:pt x="20" y="457"/>
                  </a:lnTo>
                  <a:lnTo>
                    <a:pt x="19" y="458"/>
                  </a:lnTo>
                  <a:lnTo>
                    <a:pt x="18" y="458"/>
                  </a:lnTo>
                  <a:lnTo>
                    <a:pt x="16" y="459"/>
                  </a:lnTo>
                  <a:lnTo>
                    <a:pt x="16" y="461"/>
                  </a:lnTo>
                  <a:lnTo>
                    <a:pt x="15" y="462"/>
                  </a:lnTo>
                  <a:lnTo>
                    <a:pt x="14" y="463"/>
                  </a:lnTo>
                  <a:lnTo>
                    <a:pt x="14" y="464"/>
                  </a:lnTo>
                  <a:lnTo>
                    <a:pt x="13" y="465"/>
                  </a:lnTo>
                  <a:lnTo>
                    <a:pt x="12" y="469"/>
                  </a:lnTo>
                  <a:lnTo>
                    <a:pt x="9" y="472"/>
                  </a:lnTo>
                  <a:lnTo>
                    <a:pt x="6" y="481"/>
                  </a:lnTo>
                  <a:lnTo>
                    <a:pt x="2" y="490"/>
                  </a:lnTo>
                  <a:lnTo>
                    <a:pt x="1" y="493"/>
                  </a:lnTo>
                  <a:lnTo>
                    <a:pt x="0" y="496"/>
                  </a:lnTo>
                  <a:lnTo>
                    <a:pt x="0" y="501"/>
                  </a:lnTo>
                  <a:lnTo>
                    <a:pt x="0" y="507"/>
                  </a:lnTo>
                  <a:lnTo>
                    <a:pt x="1" y="512"/>
                  </a:lnTo>
                  <a:lnTo>
                    <a:pt x="1" y="519"/>
                  </a:lnTo>
                  <a:lnTo>
                    <a:pt x="3" y="526"/>
                  </a:lnTo>
                  <a:lnTo>
                    <a:pt x="5" y="533"/>
                  </a:lnTo>
                  <a:lnTo>
                    <a:pt x="7" y="540"/>
                  </a:lnTo>
                  <a:lnTo>
                    <a:pt x="9" y="549"/>
                  </a:lnTo>
                  <a:lnTo>
                    <a:pt x="12" y="557"/>
                  </a:lnTo>
                  <a:lnTo>
                    <a:pt x="15" y="565"/>
                  </a:lnTo>
                  <a:lnTo>
                    <a:pt x="19" y="574"/>
                  </a:lnTo>
                  <a:lnTo>
                    <a:pt x="24" y="582"/>
                  </a:lnTo>
                  <a:lnTo>
                    <a:pt x="28" y="591"/>
                  </a:lnTo>
                  <a:lnTo>
                    <a:pt x="34" y="600"/>
                  </a:lnTo>
                  <a:lnTo>
                    <a:pt x="39" y="608"/>
                  </a:lnTo>
                  <a:lnTo>
                    <a:pt x="46" y="616"/>
                  </a:lnTo>
                  <a:lnTo>
                    <a:pt x="53" y="625"/>
                  </a:lnTo>
                  <a:lnTo>
                    <a:pt x="61" y="633"/>
                  </a:lnTo>
                  <a:lnTo>
                    <a:pt x="68" y="640"/>
                  </a:lnTo>
                  <a:lnTo>
                    <a:pt x="77" y="647"/>
                  </a:lnTo>
                  <a:lnTo>
                    <a:pt x="86" y="654"/>
                  </a:lnTo>
                  <a:lnTo>
                    <a:pt x="95" y="662"/>
                  </a:lnTo>
                  <a:lnTo>
                    <a:pt x="106" y="666"/>
                  </a:lnTo>
                  <a:lnTo>
                    <a:pt x="117" y="672"/>
                  </a:lnTo>
                  <a:lnTo>
                    <a:pt x="128" y="676"/>
                  </a:lnTo>
                  <a:lnTo>
                    <a:pt x="140" y="681"/>
                  </a:lnTo>
                  <a:lnTo>
                    <a:pt x="152" y="683"/>
                  </a:lnTo>
                  <a:lnTo>
                    <a:pt x="167" y="685"/>
                  </a:lnTo>
                  <a:lnTo>
                    <a:pt x="180" y="687"/>
                  </a:lnTo>
                  <a:lnTo>
                    <a:pt x="195" y="687"/>
                  </a:lnTo>
                  <a:lnTo>
                    <a:pt x="209" y="687"/>
                  </a:lnTo>
                  <a:lnTo>
                    <a:pt x="224" y="685"/>
                  </a:lnTo>
                  <a:lnTo>
                    <a:pt x="237" y="684"/>
                  </a:lnTo>
                  <a:lnTo>
                    <a:pt x="249" y="683"/>
                  </a:lnTo>
                  <a:lnTo>
                    <a:pt x="261" y="681"/>
                  </a:lnTo>
                  <a:lnTo>
                    <a:pt x="273" y="678"/>
                  </a:lnTo>
                  <a:lnTo>
                    <a:pt x="283" y="676"/>
                  </a:lnTo>
                  <a:lnTo>
                    <a:pt x="293" y="672"/>
                  </a:lnTo>
                  <a:lnTo>
                    <a:pt x="302" y="669"/>
                  </a:lnTo>
                  <a:lnTo>
                    <a:pt x="312" y="665"/>
                  </a:lnTo>
                  <a:lnTo>
                    <a:pt x="320" y="660"/>
                  </a:lnTo>
                  <a:lnTo>
                    <a:pt x="327" y="657"/>
                  </a:lnTo>
                  <a:lnTo>
                    <a:pt x="334" y="652"/>
                  </a:lnTo>
                  <a:lnTo>
                    <a:pt x="342" y="646"/>
                  </a:lnTo>
                  <a:lnTo>
                    <a:pt x="348" y="641"/>
                  </a:lnTo>
                  <a:lnTo>
                    <a:pt x="354" y="635"/>
                  </a:lnTo>
                  <a:lnTo>
                    <a:pt x="358" y="629"/>
                  </a:lnTo>
                  <a:lnTo>
                    <a:pt x="363" y="624"/>
                  </a:lnTo>
                  <a:lnTo>
                    <a:pt x="368" y="618"/>
                  </a:lnTo>
                  <a:lnTo>
                    <a:pt x="373" y="610"/>
                  </a:lnTo>
                  <a:lnTo>
                    <a:pt x="376" y="604"/>
                  </a:lnTo>
                  <a:lnTo>
                    <a:pt x="379" y="597"/>
                  </a:lnTo>
                  <a:lnTo>
                    <a:pt x="382" y="589"/>
                  </a:lnTo>
                  <a:lnTo>
                    <a:pt x="384" y="582"/>
                  </a:lnTo>
                  <a:lnTo>
                    <a:pt x="387" y="575"/>
                  </a:lnTo>
                  <a:lnTo>
                    <a:pt x="389" y="566"/>
                  </a:lnTo>
                  <a:lnTo>
                    <a:pt x="390" y="558"/>
                  </a:lnTo>
                  <a:lnTo>
                    <a:pt x="393" y="550"/>
                  </a:lnTo>
                  <a:lnTo>
                    <a:pt x="394" y="541"/>
                  </a:lnTo>
                  <a:lnTo>
                    <a:pt x="395" y="533"/>
                  </a:lnTo>
                  <a:lnTo>
                    <a:pt x="395" y="524"/>
                  </a:lnTo>
                  <a:lnTo>
                    <a:pt x="396" y="515"/>
                  </a:lnTo>
                  <a:lnTo>
                    <a:pt x="396" y="512"/>
                  </a:lnTo>
                  <a:lnTo>
                    <a:pt x="396" y="508"/>
                  </a:lnTo>
                  <a:lnTo>
                    <a:pt x="396" y="503"/>
                  </a:lnTo>
                  <a:lnTo>
                    <a:pt x="396" y="500"/>
                  </a:lnTo>
                  <a:lnTo>
                    <a:pt x="396" y="496"/>
                  </a:lnTo>
                  <a:lnTo>
                    <a:pt x="395" y="493"/>
                  </a:lnTo>
                  <a:lnTo>
                    <a:pt x="395" y="488"/>
                  </a:lnTo>
                  <a:lnTo>
                    <a:pt x="394" y="484"/>
                  </a:lnTo>
                  <a:lnTo>
                    <a:pt x="394" y="481"/>
                  </a:lnTo>
                  <a:lnTo>
                    <a:pt x="393" y="477"/>
                  </a:lnTo>
                  <a:lnTo>
                    <a:pt x="392" y="474"/>
                  </a:lnTo>
                  <a:lnTo>
                    <a:pt x="392" y="470"/>
                  </a:lnTo>
                  <a:lnTo>
                    <a:pt x="390" y="465"/>
                  </a:lnTo>
                  <a:lnTo>
                    <a:pt x="389" y="462"/>
                  </a:lnTo>
                  <a:lnTo>
                    <a:pt x="388" y="458"/>
                  </a:lnTo>
                  <a:lnTo>
                    <a:pt x="387" y="455"/>
                  </a:lnTo>
                  <a:lnTo>
                    <a:pt x="384" y="451"/>
                  </a:lnTo>
                  <a:lnTo>
                    <a:pt x="383" y="447"/>
                  </a:lnTo>
                  <a:lnTo>
                    <a:pt x="382" y="444"/>
                  </a:lnTo>
                  <a:lnTo>
                    <a:pt x="380" y="440"/>
                  </a:lnTo>
                  <a:lnTo>
                    <a:pt x="379" y="437"/>
                  </a:lnTo>
                  <a:lnTo>
                    <a:pt x="376" y="433"/>
                  </a:lnTo>
                  <a:lnTo>
                    <a:pt x="374" y="430"/>
                  </a:lnTo>
                  <a:lnTo>
                    <a:pt x="373" y="426"/>
                  </a:lnTo>
                  <a:lnTo>
                    <a:pt x="370" y="424"/>
                  </a:lnTo>
                  <a:lnTo>
                    <a:pt x="368" y="420"/>
                  </a:lnTo>
                  <a:lnTo>
                    <a:pt x="365" y="417"/>
                  </a:lnTo>
                  <a:lnTo>
                    <a:pt x="363" y="413"/>
                  </a:lnTo>
                  <a:lnTo>
                    <a:pt x="361" y="411"/>
                  </a:lnTo>
                  <a:lnTo>
                    <a:pt x="358" y="407"/>
                  </a:lnTo>
                  <a:lnTo>
                    <a:pt x="355" y="403"/>
                  </a:lnTo>
                  <a:lnTo>
                    <a:pt x="352" y="401"/>
                  </a:lnTo>
                  <a:lnTo>
                    <a:pt x="363" y="401"/>
                  </a:lnTo>
                  <a:lnTo>
                    <a:pt x="373" y="401"/>
                  </a:lnTo>
                  <a:lnTo>
                    <a:pt x="383" y="402"/>
                  </a:lnTo>
                  <a:lnTo>
                    <a:pt x="393" y="402"/>
                  </a:lnTo>
                  <a:lnTo>
                    <a:pt x="404" y="403"/>
                  </a:lnTo>
                  <a:lnTo>
                    <a:pt x="414" y="405"/>
                  </a:lnTo>
                  <a:lnTo>
                    <a:pt x="425" y="406"/>
                  </a:lnTo>
                  <a:lnTo>
                    <a:pt x="435" y="408"/>
                  </a:lnTo>
                  <a:lnTo>
                    <a:pt x="445" y="411"/>
                  </a:lnTo>
                  <a:lnTo>
                    <a:pt x="456" y="412"/>
                  </a:lnTo>
                  <a:lnTo>
                    <a:pt x="467" y="414"/>
                  </a:lnTo>
                  <a:lnTo>
                    <a:pt x="477" y="418"/>
                  </a:lnTo>
                  <a:lnTo>
                    <a:pt x="488" y="420"/>
                  </a:lnTo>
                  <a:lnTo>
                    <a:pt x="499" y="423"/>
                  </a:lnTo>
                  <a:lnTo>
                    <a:pt x="510" y="426"/>
                  </a:lnTo>
                  <a:lnTo>
                    <a:pt x="521" y="430"/>
                  </a:lnTo>
                  <a:lnTo>
                    <a:pt x="532" y="433"/>
                  </a:lnTo>
                  <a:lnTo>
                    <a:pt x="543" y="438"/>
                  </a:lnTo>
                  <a:lnTo>
                    <a:pt x="555" y="442"/>
                  </a:lnTo>
                  <a:lnTo>
                    <a:pt x="566" y="446"/>
                  </a:lnTo>
                  <a:lnTo>
                    <a:pt x="576" y="451"/>
                  </a:lnTo>
                  <a:lnTo>
                    <a:pt x="588" y="456"/>
                  </a:lnTo>
                  <a:lnTo>
                    <a:pt x="600" y="461"/>
                  </a:lnTo>
                  <a:lnTo>
                    <a:pt x="611" y="467"/>
                  </a:lnTo>
                  <a:lnTo>
                    <a:pt x="623" y="471"/>
                  </a:lnTo>
                  <a:lnTo>
                    <a:pt x="635" y="477"/>
                  </a:lnTo>
                  <a:lnTo>
                    <a:pt x="645" y="483"/>
                  </a:lnTo>
                  <a:lnTo>
                    <a:pt x="657" y="490"/>
                  </a:lnTo>
                  <a:lnTo>
                    <a:pt x="669" y="496"/>
                  </a:lnTo>
                  <a:lnTo>
                    <a:pt x="681" y="503"/>
                  </a:lnTo>
                  <a:lnTo>
                    <a:pt x="693" y="509"/>
                  </a:lnTo>
                  <a:lnTo>
                    <a:pt x="705" y="516"/>
                  </a:lnTo>
                  <a:close/>
                  <a:moveTo>
                    <a:pt x="798" y="535"/>
                  </a:moveTo>
                  <a:lnTo>
                    <a:pt x="799" y="540"/>
                  </a:lnTo>
                  <a:lnTo>
                    <a:pt x="799" y="545"/>
                  </a:lnTo>
                  <a:lnTo>
                    <a:pt x="798" y="549"/>
                  </a:lnTo>
                  <a:lnTo>
                    <a:pt x="798" y="553"/>
                  </a:lnTo>
                  <a:lnTo>
                    <a:pt x="797" y="557"/>
                  </a:lnTo>
                  <a:lnTo>
                    <a:pt x="797" y="562"/>
                  </a:lnTo>
                  <a:lnTo>
                    <a:pt x="795" y="565"/>
                  </a:lnTo>
                  <a:lnTo>
                    <a:pt x="794" y="570"/>
                  </a:lnTo>
                  <a:lnTo>
                    <a:pt x="793" y="574"/>
                  </a:lnTo>
                  <a:lnTo>
                    <a:pt x="792" y="577"/>
                  </a:lnTo>
                  <a:lnTo>
                    <a:pt x="789" y="581"/>
                  </a:lnTo>
                  <a:lnTo>
                    <a:pt x="788" y="584"/>
                  </a:lnTo>
                  <a:lnTo>
                    <a:pt x="786" y="588"/>
                  </a:lnTo>
                  <a:lnTo>
                    <a:pt x="783" y="591"/>
                  </a:lnTo>
                  <a:lnTo>
                    <a:pt x="781" y="595"/>
                  </a:lnTo>
                  <a:lnTo>
                    <a:pt x="779" y="599"/>
                  </a:lnTo>
                  <a:lnTo>
                    <a:pt x="775" y="602"/>
                  </a:lnTo>
                  <a:lnTo>
                    <a:pt x="773" y="604"/>
                  </a:lnTo>
                  <a:lnTo>
                    <a:pt x="769" y="608"/>
                  </a:lnTo>
                  <a:lnTo>
                    <a:pt x="766" y="610"/>
                  </a:lnTo>
                  <a:lnTo>
                    <a:pt x="762" y="613"/>
                  </a:lnTo>
                  <a:lnTo>
                    <a:pt x="758" y="616"/>
                  </a:lnTo>
                  <a:lnTo>
                    <a:pt x="755" y="619"/>
                  </a:lnTo>
                  <a:lnTo>
                    <a:pt x="751" y="621"/>
                  </a:lnTo>
                  <a:lnTo>
                    <a:pt x="747" y="624"/>
                  </a:lnTo>
                  <a:lnTo>
                    <a:pt x="742" y="625"/>
                  </a:lnTo>
                  <a:lnTo>
                    <a:pt x="737" y="627"/>
                  </a:lnTo>
                  <a:lnTo>
                    <a:pt x="732" y="629"/>
                  </a:lnTo>
                  <a:lnTo>
                    <a:pt x="727" y="631"/>
                  </a:lnTo>
                  <a:lnTo>
                    <a:pt x="723" y="633"/>
                  </a:lnTo>
                  <a:lnTo>
                    <a:pt x="717" y="634"/>
                  </a:lnTo>
                  <a:lnTo>
                    <a:pt x="712" y="635"/>
                  </a:lnTo>
                  <a:lnTo>
                    <a:pt x="707" y="637"/>
                  </a:lnTo>
                  <a:lnTo>
                    <a:pt x="704" y="637"/>
                  </a:lnTo>
                  <a:lnTo>
                    <a:pt x="699" y="638"/>
                  </a:lnTo>
                  <a:lnTo>
                    <a:pt x="695" y="639"/>
                  </a:lnTo>
                  <a:lnTo>
                    <a:pt x="692" y="639"/>
                  </a:lnTo>
                  <a:lnTo>
                    <a:pt x="687" y="639"/>
                  </a:lnTo>
                  <a:lnTo>
                    <a:pt x="683" y="640"/>
                  </a:lnTo>
                  <a:lnTo>
                    <a:pt x="680" y="640"/>
                  </a:lnTo>
                  <a:lnTo>
                    <a:pt x="676" y="640"/>
                  </a:lnTo>
                  <a:lnTo>
                    <a:pt x="673" y="640"/>
                  </a:lnTo>
                  <a:lnTo>
                    <a:pt x="669" y="640"/>
                  </a:lnTo>
                  <a:lnTo>
                    <a:pt x="666" y="639"/>
                  </a:lnTo>
                  <a:lnTo>
                    <a:pt x="662" y="639"/>
                  </a:lnTo>
                  <a:lnTo>
                    <a:pt x="658" y="639"/>
                  </a:lnTo>
                  <a:lnTo>
                    <a:pt x="655" y="638"/>
                  </a:lnTo>
                  <a:lnTo>
                    <a:pt x="651" y="637"/>
                  </a:lnTo>
                  <a:lnTo>
                    <a:pt x="649" y="637"/>
                  </a:lnTo>
                  <a:lnTo>
                    <a:pt x="645" y="635"/>
                  </a:lnTo>
                  <a:lnTo>
                    <a:pt x="643" y="634"/>
                  </a:lnTo>
                  <a:lnTo>
                    <a:pt x="639" y="633"/>
                  </a:lnTo>
                  <a:lnTo>
                    <a:pt x="637" y="632"/>
                  </a:lnTo>
                  <a:lnTo>
                    <a:pt x="633" y="631"/>
                  </a:lnTo>
                  <a:lnTo>
                    <a:pt x="631" y="629"/>
                  </a:lnTo>
                  <a:lnTo>
                    <a:pt x="627" y="627"/>
                  </a:lnTo>
                  <a:lnTo>
                    <a:pt x="625" y="626"/>
                  </a:lnTo>
                  <a:lnTo>
                    <a:pt x="623" y="624"/>
                  </a:lnTo>
                  <a:lnTo>
                    <a:pt x="620" y="622"/>
                  </a:lnTo>
                  <a:lnTo>
                    <a:pt x="618" y="620"/>
                  </a:lnTo>
                  <a:lnTo>
                    <a:pt x="616" y="618"/>
                  </a:lnTo>
                  <a:lnTo>
                    <a:pt x="613" y="615"/>
                  </a:lnTo>
                  <a:lnTo>
                    <a:pt x="611" y="613"/>
                  </a:lnTo>
                  <a:lnTo>
                    <a:pt x="608" y="610"/>
                  </a:lnTo>
                  <a:lnTo>
                    <a:pt x="607" y="610"/>
                  </a:lnTo>
                  <a:lnTo>
                    <a:pt x="607" y="609"/>
                  </a:lnTo>
                  <a:lnTo>
                    <a:pt x="606" y="608"/>
                  </a:lnTo>
                  <a:lnTo>
                    <a:pt x="605" y="608"/>
                  </a:lnTo>
                  <a:lnTo>
                    <a:pt x="605" y="607"/>
                  </a:lnTo>
                  <a:lnTo>
                    <a:pt x="604" y="607"/>
                  </a:lnTo>
                  <a:lnTo>
                    <a:pt x="602" y="606"/>
                  </a:lnTo>
                  <a:lnTo>
                    <a:pt x="601" y="606"/>
                  </a:lnTo>
                  <a:lnTo>
                    <a:pt x="600" y="604"/>
                  </a:lnTo>
                  <a:lnTo>
                    <a:pt x="598" y="604"/>
                  </a:lnTo>
                  <a:lnTo>
                    <a:pt x="595" y="603"/>
                  </a:lnTo>
                  <a:lnTo>
                    <a:pt x="593" y="603"/>
                  </a:lnTo>
                  <a:lnTo>
                    <a:pt x="591" y="603"/>
                  </a:lnTo>
                  <a:lnTo>
                    <a:pt x="588" y="602"/>
                  </a:lnTo>
                  <a:lnTo>
                    <a:pt x="586" y="602"/>
                  </a:lnTo>
                  <a:lnTo>
                    <a:pt x="583" y="602"/>
                  </a:lnTo>
                  <a:lnTo>
                    <a:pt x="581" y="603"/>
                  </a:lnTo>
                  <a:lnTo>
                    <a:pt x="579" y="603"/>
                  </a:lnTo>
                  <a:lnTo>
                    <a:pt x="575" y="603"/>
                  </a:lnTo>
                  <a:lnTo>
                    <a:pt x="573" y="603"/>
                  </a:lnTo>
                  <a:lnTo>
                    <a:pt x="575" y="602"/>
                  </a:lnTo>
                  <a:lnTo>
                    <a:pt x="576" y="601"/>
                  </a:lnTo>
                  <a:lnTo>
                    <a:pt x="579" y="600"/>
                  </a:lnTo>
                  <a:lnTo>
                    <a:pt x="580" y="597"/>
                  </a:lnTo>
                  <a:lnTo>
                    <a:pt x="582" y="596"/>
                  </a:lnTo>
                  <a:lnTo>
                    <a:pt x="583" y="595"/>
                  </a:lnTo>
                  <a:lnTo>
                    <a:pt x="585" y="593"/>
                  </a:lnTo>
                  <a:lnTo>
                    <a:pt x="587" y="591"/>
                  </a:lnTo>
                  <a:lnTo>
                    <a:pt x="588" y="590"/>
                  </a:lnTo>
                  <a:lnTo>
                    <a:pt x="589" y="588"/>
                  </a:lnTo>
                  <a:lnTo>
                    <a:pt x="592" y="587"/>
                  </a:lnTo>
                  <a:lnTo>
                    <a:pt x="593" y="584"/>
                  </a:lnTo>
                  <a:lnTo>
                    <a:pt x="594" y="583"/>
                  </a:lnTo>
                  <a:lnTo>
                    <a:pt x="595" y="581"/>
                  </a:lnTo>
                  <a:lnTo>
                    <a:pt x="596" y="580"/>
                  </a:lnTo>
                  <a:lnTo>
                    <a:pt x="598" y="577"/>
                  </a:lnTo>
                  <a:lnTo>
                    <a:pt x="599" y="576"/>
                  </a:lnTo>
                  <a:lnTo>
                    <a:pt x="600" y="574"/>
                  </a:lnTo>
                  <a:lnTo>
                    <a:pt x="601" y="571"/>
                  </a:lnTo>
                  <a:lnTo>
                    <a:pt x="602" y="570"/>
                  </a:lnTo>
                  <a:lnTo>
                    <a:pt x="604" y="568"/>
                  </a:lnTo>
                  <a:lnTo>
                    <a:pt x="605" y="565"/>
                  </a:lnTo>
                  <a:lnTo>
                    <a:pt x="606" y="563"/>
                  </a:lnTo>
                  <a:lnTo>
                    <a:pt x="606" y="562"/>
                  </a:lnTo>
                  <a:lnTo>
                    <a:pt x="607" y="559"/>
                  </a:lnTo>
                  <a:lnTo>
                    <a:pt x="608" y="557"/>
                  </a:lnTo>
                  <a:lnTo>
                    <a:pt x="608" y="555"/>
                  </a:lnTo>
                  <a:lnTo>
                    <a:pt x="610" y="552"/>
                  </a:lnTo>
                  <a:lnTo>
                    <a:pt x="610" y="550"/>
                  </a:lnTo>
                  <a:lnTo>
                    <a:pt x="611" y="549"/>
                  </a:lnTo>
                  <a:lnTo>
                    <a:pt x="611" y="546"/>
                  </a:lnTo>
                  <a:lnTo>
                    <a:pt x="611" y="544"/>
                  </a:lnTo>
                  <a:lnTo>
                    <a:pt x="612" y="540"/>
                  </a:lnTo>
                  <a:lnTo>
                    <a:pt x="612" y="538"/>
                  </a:lnTo>
                  <a:lnTo>
                    <a:pt x="612" y="534"/>
                  </a:lnTo>
                  <a:lnTo>
                    <a:pt x="612" y="532"/>
                  </a:lnTo>
                  <a:lnTo>
                    <a:pt x="612" y="528"/>
                  </a:lnTo>
                  <a:lnTo>
                    <a:pt x="612" y="526"/>
                  </a:lnTo>
                  <a:lnTo>
                    <a:pt x="612" y="524"/>
                  </a:lnTo>
                  <a:lnTo>
                    <a:pt x="612" y="520"/>
                  </a:lnTo>
                  <a:lnTo>
                    <a:pt x="612" y="518"/>
                  </a:lnTo>
                  <a:lnTo>
                    <a:pt x="611" y="515"/>
                  </a:lnTo>
                  <a:lnTo>
                    <a:pt x="611" y="512"/>
                  </a:lnTo>
                  <a:lnTo>
                    <a:pt x="610" y="509"/>
                  </a:lnTo>
                  <a:lnTo>
                    <a:pt x="610" y="506"/>
                  </a:lnTo>
                  <a:lnTo>
                    <a:pt x="608" y="503"/>
                  </a:lnTo>
                  <a:lnTo>
                    <a:pt x="607" y="501"/>
                  </a:lnTo>
                  <a:lnTo>
                    <a:pt x="606" y="499"/>
                  </a:lnTo>
                  <a:lnTo>
                    <a:pt x="605" y="495"/>
                  </a:lnTo>
                  <a:lnTo>
                    <a:pt x="605" y="493"/>
                  </a:lnTo>
                  <a:lnTo>
                    <a:pt x="604" y="490"/>
                  </a:lnTo>
                  <a:lnTo>
                    <a:pt x="601" y="488"/>
                  </a:lnTo>
                  <a:lnTo>
                    <a:pt x="600" y="486"/>
                  </a:lnTo>
                  <a:lnTo>
                    <a:pt x="599" y="483"/>
                  </a:lnTo>
                  <a:lnTo>
                    <a:pt x="598" y="480"/>
                  </a:lnTo>
                  <a:lnTo>
                    <a:pt x="595" y="477"/>
                  </a:lnTo>
                  <a:lnTo>
                    <a:pt x="594" y="475"/>
                  </a:lnTo>
                  <a:lnTo>
                    <a:pt x="593" y="472"/>
                  </a:lnTo>
                  <a:lnTo>
                    <a:pt x="591" y="470"/>
                  </a:lnTo>
                  <a:lnTo>
                    <a:pt x="588" y="468"/>
                  </a:lnTo>
                  <a:lnTo>
                    <a:pt x="587" y="465"/>
                  </a:lnTo>
                  <a:lnTo>
                    <a:pt x="585" y="464"/>
                  </a:lnTo>
                  <a:lnTo>
                    <a:pt x="582" y="462"/>
                  </a:lnTo>
                  <a:lnTo>
                    <a:pt x="581" y="459"/>
                  </a:lnTo>
                  <a:lnTo>
                    <a:pt x="582" y="463"/>
                  </a:lnTo>
                  <a:lnTo>
                    <a:pt x="585" y="467"/>
                  </a:lnTo>
                  <a:lnTo>
                    <a:pt x="586" y="470"/>
                  </a:lnTo>
                  <a:lnTo>
                    <a:pt x="587" y="474"/>
                  </a:lnTo>
                  <a:lnTo>
                    <a:pt x="588" y="477"/>
                  </a:lnTo>
                  <a:lnTo>
                    <a:pt x="589" y="481"/>
                  </a:lnTo>
                  <a:lnTo>
                    <a:pt x="591" y="484"/>
                  </a:lnTo>
                  <a:lnTo>
                    <a:pt x="592" y="488"/>
                  </a:lnTo>
                  <a:lnTo>
                    <a:pt x="592" y="493"/>
                  </a:lnTo>
                  <a:lnTo>
                    <a:pt x="593" y="496"/>
                  </a:lnTo>
                  <a:lnTo>
                    <a:pt x="593" y="500"/>
                  </a:lnTo>
                  <a:lnTo>
                    <a:pt x="593" y="503"/>
                  </a:lnTo>
                  <a:lnTo>
                    <a:pt x="593" y="508"/>
                  </a:lnTo>
                  <a:lnTo>
                    <a:pt x="593" y="512"/>
                  </a:lnTo>
                  <a:lnTo>
                    <a:pt x="593" y="515"/>
                  </a:lnTo>
                  <a:lnTo>
                    <a:pt x="592" y="520"/>
                  </a:lnTo>
                  <a:lnTo>
                    <a:pt x="591" y="525"/>
                  </a:lnTo>
                  <a:lnTo>
                    <a:pt x="589" y="530"/>
                  </a:lnTo>
                  <a:lnTo>
                    <a:pt x="588" y="534"/>
                  </a:lnTo>
                  <a:lnTo>
                    <a:pt x="586" y="540"/>
                  </a:lnTo>
                  <a:lnTo>
                    <a:pt x="585" y="544"/>
                  </a:lnTo>
                  <a:lnTo>
                    <a:pt x="581" y="549"/>
                  </a:lnTo>
                  <a:lnTo>
                    <a:pt x="579" y="553"/>
                  </a:lnTo>
                  <a:lnTo>
                    <a:pt x="576" y="558"/>
                  </a:lnTo>
                  <a:lnTo>
                    <a:pt x="573" y="562"/>
                  </a:lnTo>
                  <a:lnTo>
                    <a:pt x="569" y="566"/>
                  </a:lnTo>
                  <a:lnTo>
                    <a:pt x="566" y="570"/>
                  </a:lnTo>
                  <a:lnTo>
                    <a:pt x="562" y="574"/>
                  </a:lnTo>
                  <a:lnTo>
                    <a:pt x="557" y="577"/>
                  </a:lnTo>
                  <a:lnTo>
                    <a:pt x="554" y="580"/>
                  </a:lnTo>
                  <a:lnTo>
                    <a:pt x="549" y="583"/>
                  </a:lnTo>
                  <a:lnTo>
                    <a:pt x="544" y="587"/>
                  </a:lnTo>
                  <a:lnTo>
                    <a:pt x="539" y="589"/>
                  </a:lnTo>
                  <a:lnTo>
                    <a:pt x="535" y="591"/>
                  </a:lnTo>
                  <a:lnTo>
                    <a:pt x="530" y="594"/>
                  </a:lnTo>
                  <a:lnTo>
                    <a:pt x="524" y="596"/>
                  </a:lnTo>
                  <a:lnTo>
                    <a:pt x="519" y="597"/>
                  </a:lnTo>
                  <a:lnTo>
                    <a:pt x="513" y="600"/>
                  </a:lnTo>
                  <a:lnTo>
                    <a:pt x="507" y="601"/>
                  </a:lnTo>
                  <a:lnTo>
                    <a:pt x="502" y="602"/>
                  </a:lnTo>
                  <a:lnTo>
                    <a:pt x="496" y="603"/>
                  </a:lnTo>
                  <a:lnTo>
                    <a:pt x="490" y="603"/>
                  </a:lnTo>
                  <a:lnTo>
                    <a:pt x="485" y="604"/>
                  </a:lnTo>
                  <a:lnTo>
                    <a:pt x="477" y="604"/>
                  </a:lnTo>
                  <a:lnTo>
                    <a:pt x="471" y="604"/>
                  </a:lnTo>
                  <a:lnTo>
                    <a:pt x="465" y="603"/>
                  </a:lnTo>
                  <a:lnTo>
                    <a:pt x="460" y="603"/>
                  </a:lnTo>
                  <a:lnTo>
                    <a:pt x="452" y="602"/>
                  </a:lnTo>
                  <a:lnTo>
                    <a:pt x="450" y="602"/>
                  </a:lnTo>
                  <a:lnTo>
                    <a:pt x="446" y="601"/>
                  </a:lnTo>
                  <a:lnTo>
                    <a:pt x="443" y="601"/>
                  </a:lnTo>
                  <a:lnTo>
                    <a:pt x="439" y="600"/>
                  </a:lnTo>
                  <a:lnTo>
                    <a:pt x="437" y="599"/>
                  </a:lnTo>
                  <a:lnTo>
                    <a:pt x="433" y="597"/>
                  </a:lnTo>
                  <a:lnTo>
                    <a:pt x="430" y="597"/>
                  </a:lnTo>
                  <a:lnTo>
                    <a:pt x="427" y="596"/>
                  </a:lnTo>
                  <a:lnTo>
                    <a:pt x="424" y="595"/>
                  </a:lnTo>
                  <a:lnTo>
                    <a:pt x="421" y="594"/>
                  </a:lnTo>
                  <a:lnTo>
                    <a:pt x="418" y="593"/>
                  </a:lnTo>
                  <a:lnTo>
                    <a:pt x="415" y="591"/>
                  </a:lnTo>
                  <a:lnTo>
                    <a:pt x="412" y="590"/>
                  </a:lnTo>
                  <a:lnTo>
                    <a:pt x="409" y="588"/>
                  </a:lnTo>
                  <a:lnTo>
                    <a:pt x="407" y="587"/>
                  </a:lnTo>
                  <a:lnTo>
                    <a:pt x="404" y="585"/>
                  </a:lnTo>
                  <a:lnTo>
                    <a:pt x="406" y="587"/>
                  </a:lnTo>
                  <a:lnTo>
                    <a:pt x="407" y="589"/>
                  </a:lnTo>
                  <a:lnTo>
                    <a:pt x="409" y="590"/>
                  </a:lnTo>
                  <a:lnTo>
                    <a:pt x="411" y="593"/>
                  </a:lnTo>
                  <a:lnTo>
                    <a:pt x="413" y="594"/>
                  </a:lnTo>
                  <a:lnTo>
                    <a:pt x="415" y="596"/>
                  </a:lnTo>
                  <a:lnTo>
                    <a:pt x="417" y="597"/>
                  </a:lnTo>
                  <a:lnTo>
                    <a:pt x="419" y="599"/>
                  </a:lnTo>
                  <a:lnTo>
                    <a:pt x="421" y="601"/>
                  </a:lnTo>
                  <a:lnTo>
                    <a:pt x="424" y="602"/>
                  </a:lnTo>
                  <a:lnTo>
                    <a:pt x="425" y="603"/>
                  </a:lnTo>
                  <a:lnTo>
                    <a:pt x="427" y="604"/>
                  </a:lnTo>
                  <a:lnTo>
                    <a:pt x="430" y="607"/>
                  </a:lnTo>
                  <a:lnTo>
                    <a:pt x="432" y="608"/>
                  </a:lnTo>
                  <a:lnTo>
                    <a:pt x="435" y="609"/>
                  </a:lnTo>
                  <a:lnTo>
                    <a:pt x="437" y="610"/>
                  </a:lnTo>
                  <a:lnTo>
                    <a:pt x="439" y="612"/>
                  </a:lnTo>
                  <a:lnTo>
                    <a:pt x="442" y="613"/>
                  </a:lnTo>
                  <a:lnTo>
                    <a:pt x="444" y="614"/>
                  </a:lnTo>
                  <a:lnTo>
                    <a:pt x="446" y="615"/>
                  </a:lnTo>
                  <a:lnTo>
                    <a:pt x="449" y="616"/>
                  </a:lnTo>
                  <a:lnTo>
                    <a:pt x="451" y="618"/>
                  </a:lnTo>
                  <a:lnTo>
                    <a:pt x="455" y="618"/>
                  </a:lnTo>
                  <a:lnTo>
                    <a:pt x="457" y="619"/>
                  </a:lnTo>
                  <a:lnTo>
                    <a:pt x="460" y="620"/>
                  </a:lnTo>
                  <a:lnTo>
                    <a:pt x="462" y="621"/>
                  </a:lnTo>
                  <a:lnTo>
                    <a:pt x="464" y="621"/>
                  </a:lnTo>
                  <a:lnTo>
                    <a:pt x="468" y="622"/>
                  </a:lnTo>
                  <a:lnTo>
                    <a:pt x="470" y="622"/>
                  </a:lnTo>
                  <a:lnTo>
                    <a:pt x="473" y="624"/>
                  </a:lnTo>
                  <a:lnTo>
                    <a:pt x="476" y="624"/>
                  </a:lnTo>
                  <a:lnTo>
                    <a:pt x="479" y="625"/>
                  </a:lnTo>
                  <a:lnTo>
                    <a:pt x="482" y="625"/>
                  </a:lnTo>
                  <a:lnTo>
                    <a:pt x="486" y="625"/>
                  </a:lnTo>
                  <a:lnTo>
                    <a:pt x="490" y="626"/>
                  </a:lnTo>
                  <a:lnTo>
                    <a:pt x="494" y="626"/>
                  </a:lnTo>
                  <a:lnTo>
                    <a:pt x="498" y="626"/>
                  </a:lnTo>
                  <a:lnTo>
                    <a:pt x="501" y="626"/>
                  </a:lnTo>
                  <a:lnTo>
                    <a:pt x="505" y="626"/>
                  </a:lnTo>
                  <a:lnTo>
                    <a:pt x="508" y="626"/>
                  </a:lnTo>
                  <a:lnTo>
                    <a:pt x="512" y="626"/>
                  </a:lnTo>
                  <a:lnTo>
                    <a:pt x="515" y="625"/>
                  </a:lnTo>
                  <a:lnTo>
                    <a:pt x="519" y="625"/>
                  </a:lnTo>
                  <a:lnTo>
                    <a:pt x="523" y="625"/>
                  </a:lnTo>
                  <a:lnTo>
                    <a:pt x="526" y="624"/>
                  </a:lnTo>
                  <a:lnTo>
                    <a:pt x="530" y="622"/>
                  </a:lnTo>
                  <a:lnTo>
                    <a:pt x="532" y="622"/>
                  </a:lnTo>
                  <a:lnTo>
                    <a:pt x="536" y="621"/>
                  </a:lnTo>
                  <a:lnTo>
                    <a:pt x="539" y="621"/>
                  </a:lnTo>
                  <a:lnTo>
                    <a:pt x="544" y="621"/>
                  </a:lnTo>
                  <a:lnTo>
                    <a:pt x="548" y="621"/>
                  </a:lnTo>
                  <a:lnTo>
                    <a:pt x="552" y="621"/>
                  </a:lnTo>
                  <a:lnTo>
                    <a:pt x="558" y="621"/>
                  </a:lnTo>
                  <a:lnTo>
                    <a:pt x="563" y="621"/>
                  </a:lnTo>
                  <a:lnTo>
                    <a:pt x="569" y="622"/>
                  </a:lnTo>
                  <a:lnTo>
                    <a:pt x="574" y="622"/>
                  </a:lnTo>
                  <a:lnTo>
                    <a:pt x="580" y="624"/>
                  </a:lnTo>
                  <a:lnTo>
                    <a:pt x="586" y="625"/>
                  </a:lnTo>
                  <a:lnTo>
                    <a:pt x="588" y="625"/>
                  </a:lnTo>
                  <a:lnTo>
                    <a:pt x="591" y="626"/>
                  </a:lnTo>
                  <a:lnTo>
                    <a:pt x="593" y="626"/>
                  </a:lnTo>
                  <a:lnTo>
                    <a:pt x="595" y="627"/>
                  </a:lnTo>
                  <a:lnTo>
                    <a:pt x="598" y="627"/>
                  </a:lnTo>
                  <a:lnTo>
                    <a:pt x="600" y="628"/>
                  </a:lnTo>
                  <a:lnTo>
                    <a:pt x="601" y="629"/>
                  </a:lnTo>
                  <a:lnTo>
                    <a:pt x="604" y="629"/>
                  </a:lnTo>
                  <a:lnTo>
                    <a:pt x="606" y="631"/>
                  </a:lnTo>
                  <a:lnTo>
                    <a:pt x="607" y="632"/>
                  </a:lnTo>
                  <a:lnTo>
                    <a:pt x="608" y="633"/>
                  </a:lnTo>
                  <a:lnTo>
                    <a:pt x="610" y="633"/>
                  </a:lnTo>
                  <a:lnTo>
                    <a:pt x="614" y="637"/>
                  </a:lnTo>
                  <a:lnTo>
                    <a:pt x="619" y="640"/>
                  </a:lnTo>
                  <a:lnTo>
                    <a:pt x="620" y="643"/>
                  </a:lnTo>
                  <a:lnTo>
                    <a:pt x="623" y="644"/>
                  </a:lnTo>
                  <a:lnTo>
                    <a:pt x="625" y="646"/>
                  </a:lnTo>
                  <a:lnTo>
                    <a:pt x="627" y="647"/>
                  </a:lnTo>
                  <a:lnTo>
                    <a:pt x="630" y="648"/>
                  </a:lnTo>
                  <a:lnTo>
                    <a:pt x="632" y="651"/>
                  </a:lnTo>
                  <a:lnTo>
                    <a:pt x="636" y="652"/>
                  </a:lnTo>
                  <a:lnTo>
                    <a:pt x="638" y="653"/>
                  </a:lnTo>
                  <a:lnTo>
                    <a:pt x="641" y="654"/>
                  </a:lnTo>
                  <a:lnTo>
                    <a:pt x="643" y="657"/>
                  </a:lnTo>
                  <a:lnTo>
                    <a:pt x="645" y="658"/>
                  </a:lnTo>
                  <a:lnTo>
                    <a:pt x="648" y="659"/>
                  </a:lnTo>
                  <a:lnTo>
                    <a:pt x="651" y="660"/>
                  </a:lnTo>
                  <a:lnTo>
                    <a:pt x="654" y="662"/>
                  </a:lnTo>
                  <a:lnTo>
                    <a:pt x="656" y="663"/>
                  </a:lnTo>
                  <a:lnTo>
                    <a:pt x="660" y="664"/>
                  </a:lnTo>
                  <a:lnTo>
                    <a:pt x="662" y="665"/>
                  </a:lnTo>
                  <a:lnTo>
                    <a:pt x="664" y="665"/>
                  </a:lnTo>
                  <a:lnTo>
                    <a:pt x="668" y="666"/>
                  </a:lnTo>
                  <a:lnTo>
                    <a:pt x="670" y="668"/>
                  </a:lnTo>
                  <a:lnTo>
                    <a:pt x="674" y="668"/>
                  </a:lnTo>
                  <a:lnTo>
                    <a:pt x="676" y="669"/>
                  </a:lnTo>
                  <a:lnTo>
                    <a:pt x="680" y="669"/>
                  </a:lnTo>
                  <a:lnTo>
                    <a:pt x="682" y="670"/>
                  </a:lnTo>
                  <a:lnTo>
                    <a:pt x="685" y="670"/>
                  </a:lnTo>
                  <a:lnTo>
                    <a:pt x="688" y="670"/>
                  </a:lnTo>
                  <a:lnTo>
                    <a:pt x="692" y="670"/>
                  </a:lnTo>
                  <a:lnTo>
                    <a:pt x="694" y="670"/>
                  </a:lnTo>
                  <a:lnTo>
                    <a:pt x="700" y="670"/>
                  </a:lnTo>
                  <a:lnTo>
                    <a:pt x="706" y="670"/>
                  </a:lnTo>
                  <a:lnTo>
                    <a:pt x="712" y="670"/>
                  </a:lnTo>
                  <a:lnTo>
                    <a:pt x="718" y="669"/>
                  </a:lnTo>
                  <a:lnTo>
                    <a:pt x="724" y="668"/>
                  </a:lnTo>
                  <a:lnTo>
                    <a:pt x="729" y="668"/>
                  </a:lnTo>
                  <a:lnTo>
                    <a:pt x="733" y="666"/>
                  </a:lnTo>
                  <a:lnTo>
                    <a:pt x="739" y="665"/>
                  </a:lnTo>
                  <a:lnTo>
                    <a:pt x="744" y="663"/>
                  </a:lnTo>
                  <a:lnTo>
                    <a:pt x="749" y="662"/>
                  </a:lnTo>
                  <a:lnTo>
                    <a:pt x="753" y="660"/>
                  </a:lnTo>
                  <a:lnTo>
                    <a:pt x="757" y="658"/>
                  </a:lnTo>
                  <a:lnTo>
                    <a:pt x="761" y="657"/>
                  </a:lnTo>
                  <a:lnTo>
                    <a:pt x="766" y="654"/>
                  </a:lnTo>
                  <a:lnTo>
                    <a:pt x="769" y="652"/>
                  </a:lnTo>
                  <a:lnTo>
                    <a:pt x="773" y="650"/>
                  </a:lnTo>
                  <a:lnTo>
                    <a:pt x="776" y="647"/>
                  </a:lnTo>
                  <a:lnTo>
                    <a:pt x="780" y="645"/>
                  </a:lnTo>
                  <a:lnTo>
                    <a:pt x="782" y="643"/>
                  </a:lnTo>
                  <a:lnTo>
                    <a:pt x="786" y="640"/>
                  </a:lnTo>
                  <a:lnTo>
                    <a:pt x="788" y="638"/>
                  </a:lnTo>
                  <a:lnTo>
                    <a:pt x="791" y="634"/>
                  </a:lnTo>
                  <a:lnTo>
                    <a:pt x="793" y="632"/>
                  </a:lnTo>
                  <a:lnTo>
                    <a:pt x="795" y="629"/>
                  </a:lnTo>
                  <a:lnTo>
                    <a:pt x="798" y="626"/>
                  </a:lnTo>
                  <a:lnTo>
                    <a:pt x="799" y="624"/>
                  </a:lnTo>
                  <a:lnTo>
                    <a:pt x="801" y="620"/>
                  </a:lnTo>
                  <a:lnTo>
                    <a:pt x="803" y="618"/>
                  </a:lnTo>
                  <a:lnTo>
                    <a:pt x="804" y="614"/>
                  </a:lnTo>
                  <a:lnTo>
                    <a:pt x="805" y="612"/>
                  </a:lnTo>
                  <a:lnTo>
                    <a:pt x="806" y="608"/>
                  </a:lnTo>
                  <a:lnTo>
                    <a:pt x="806" y="606"/>
                  </a:lnTo>
                  <a:lnTo>
                    <a:pt x="807" y="602"/>
                  </a:lnTo>
                  <a:lnTo>
                    <a:pt x="807" y="600"/>
                  </a:lnTo>
                  <a:lnTo>
                    <a:pt x="808" y="597"/>
                  </a:lnTo>
                  <a:lnTo>
                    <a:pt x="808" y="594"/>
                  </a:lnTo>
                  <a:lnTo>
                    <a:pt x="808" y="591"/>
                  </a:lnTo>
                  <a:lnTo>
                    <a:pt x="810" y="588"/>
                  </a:lnTo>
                  <a:lnTo>
                    <a:pt x="810" y="585"/>
                  </a:lnTo>
                  <a:lnTo>
                    <a:pt x="810" y="583"/>
                  </a:lnTo>
                  <a:lnTo>
                    <a:pt x="810" y="581"/>
                  </a:lnTo>
                  <a:lnTo>
                    <a:pt x="810" y="578"/>
                  </a:lnTo>
                  <a:lnTo>
                    <a:pt x="810" y="576"/>
                  </a:lnTo>
                  <a:lnTo>
                    <a:pt x="810" y="574"/>
                  </a:lnTo>
                  <a:lnTo>
                    <a:pt x="810" y="571"/>
                  </a:lnTo>
                  <a:lnTo>
                    <a:pt x="810" y="569"/>
                  </a:lnTo>
                  <a:lnTo>
                    <a:pt x="808" y="566"/>
                  </a:lnTo>
                  <a:lnTo>
                    <a:pt x="808" y="564"/>
                  </a:lnTo>
                  <a:lnTo>
                    <a:pt x="808" y="562"/>
                  </a:lnTo>
                  <a:lnTo>
                    <a:pt x="808" y="559"/>
                  </a:lnTo>
                  <a:lnTo>
                    <a:pt x="807" y="557"/>
                  </a:lnTo>
                  <a:lnTo>
                    <a:pt x="807" y="556"/>
                  </a:lnTo>
                  <a:lnTo>
                    <a:pt x="806" y="553"/>
                  </a:lnTo>
                  <a:lnTo>
                    <a:pt x="806" y="551"/>
                  </a:lnTo>
                  <a:lnTo>
                    <a:pt x="805" y="550"/>
                  </a:lnTo>
                  <a:lnTo>
                    <a:pt x="805" y="547"/>
                  </a:lnTo>
                  <a:lnTo>
                    <a:pt x="804" y="546"/>
                  </a:lnTo>
                  <a:lnTo>
                    <a:pt x="804" y="544"/>
                  </a:lnTo>
                  <a:lnTo>
                    <a:pt x="803" y="543"/>
                  </a:lnTo>
                  <a:lnTo>
                    <a:pt x="801" y="541"/>
                  </a:lnTo>
                  <a:lnTo>
                    <a:pt x="801" y="540"/>
                  </a:lnTo>
                  <a:lnTo>
                    <a:pt x="800" y="538"/>
                  </a:lnTo>
                  <a:lnTo>
                    <a:pt x="799" y="537"/>
                  </a:lnTo>
                  <a:lnTo>
                    <a:pt x="798" y="535"/>
                  </a:lnTo>
                  <a:close/>
                  <a:moveTo>
                    <a:pt x="45" y="143"/>
                  </a:moveTo>
                  <a:lnTo>
                    <a:pt x="45" y="142"/>
                  </a:lnTo>
                  <a:lnTo>
                    <a:pt x="46" y="141"/>
                  </a:lnTo>
                  <a:lnTo>
                    <a:pt x="47" y="139"/>
                  </a:lnTo>
                  <a:lnTo>
                    <a:pt x="49" y="138"/>
                  </a:lnTo>
                  <a:lnTo>
                    <a:pt x="49" y="137"/>
                  </a:lnTo>
                  <a:lnTo>
                    <a:pt x="50" y="137"/>
                  </a:lnTo>
                  <a:lnTo>
                    <a:pt x="51" y="136"/>
                  </a:lnTo>
                  <a:lnTo>
                    <a:pt x="52" y="136"/>
                  </a:lnTo>
                  <a:lnTo>
                    <a:pt x="53" y="136"/>
                  </a:lnTo>
                  <a:lnTo>
                    <a:pt x="55" y="135"/>
                  </a:lnTo>
                  <a:lnTo>
                    <a:pt x="56" y="135"/>
                  </a:lnTo>
                  <a:lnTo>
                    <a:pt x="57" y="135"/>
                  </a:lnTo>
                  <a:lnTo>
                    <a:pt x="58" y="135"/>
                  </a:lnTo>
                  <a:lnTo>
                    <a:pt x="59" y="135"/>
                  </a:lnTo>
                  <a:lnTo>
                    <a:pt x="61" y="136"/>
                  </a:lnTo>
                  <a:lnTo>
                    <a:pt x="62" y="136"/>
                  </a:lnTo>
                  <a:lnTo>
                    <a:pt x="63" y="137"/>
                  </a:lnTo>
                  <a:lnTo>
                    <a:pt x="64" y="137"/>
                  </a:lnTo>
                  <a:lnTo>
                    <a:pt x="65" y="138"/>
                  </a:lnTo>
                  <a:lnTo>
                    <a:pt x="66" y="139"/>
                  </a:lnTo>
                  <a:lnTo>
                    <a:pt x="68" y="141"/>
                  </a:lnTo>
                  <a:lnTo>
                    <a:pt x="68" y="142"/>
                  </a:lnTo>
                  <a:lnTo>
                    <a:pt x="69" y="143"/>
                  </a:lnTo>
                  <a:lnTo>
                    <a:pt x="69" y="144"/>
                  </a:lnTo>
                  <a:lnTo>
                    <a:pt x="69" y="145"/>
                  </a:lnTo>
                  <a:lnTo>
                    <a:pt x="69" y="147"/>
                  </a:lnTo>
                  <a:lnTo>
                    <a:pt x="69" y="148"/>
                  </a:lnTo>
                  <a:lnTo>
                    <a:pt x="69" y="149"/>
                  </a:lnTo>
                  <a:lnTo>
                    <a:pt x="69" y="150"/>
                  </a:lnTo>
                  <a:lnTo>
                    <a:pt x="69" y="151"/>
                  </a:lnTo>
                  <a:lnTo>
                    <a:pt x="69" y="153"/>
                  </a:lnTo>
                  <a:lnTo>
                    <a:pt x="68" y="155"/>
                  </a:lnTo>
                  <a:lnTo>
                    <a:pt x="68" y="159"/>
                  </a:lnTo>
                  <a:lnTo>
                    <a:pt x="66" y="163"/>
                  </a:lnTo>
                  <a:lnTo>
                    <a:pt x="65" y="169"/>
                  </a:lnTo>
                  <a:lnTo>
                    <a:pt x="64" y="176"/>
                  </a:lnTo>
                  <a:lnTo>
                    <a:pt x="64" y="185"/>
                  </a:lnTo>
                  <a:lnTo>
                    <a:pt x="63" y="193"/>
                  </a:lnTo>
                  <a:lnTo>
                    <a:pt x="62" y="201"/>
                  </a:lnTo>
                  <a:lnTo>
                    <a:pt x="61" y="210"/>
                  </a:lnTo>
                  <a:lnTo>
                    <a:pt x="61" y="214"/>
                  </a:lnTo>
                  <a:lnTo>
                    <a:pt x="59" y="219"/>
                  </a:lnTo>
                  <a:lnTo>
                    <a:pt x="59" y="223"/>
                  </a:lnTo>
                  <a:lnTo>
                    <a:pt x="59" y="227"/>
                  </a:lnTo>
                  <a:lnTo>
                    <a:pt x="59" y="232"/>
                  </a:lnTo>
                  <a:lnTo>
                    <a:pt x="59" y="236"/>
                  </a:lnTo>
                  <a:lnTo>
                    <a:pt x="59" y="241"/>
                  </a:lnTo>
                  <a:lnTo>
                    <a:pt x="59" y="244"/>
                  </a:lnTo>
                  <a:lnTo>
                    <a:pt x="59" y="248"/>
                  </a:lnTo>
                  <a:lnTo>
                    <a:pt x="59" y="251"/>
                  </a:lnTo>
                  <a:lnTo>
                    <a:pt x="59" y="255"/>
                  </a:lnTo>
                  <a:lnTo>
                    <a:pt x="61" y="258"/>
                  </a:lnTo>
                  <a:lnTo>
                    <a:pt x="61" y="260"/>
                  </a:lnTo>
                  <a:lnTo>
                    <a:pt x="61" y="261"/>
                  </a:lnTo>
                  <a:lnTo>
                    <a:pt x="59" y="262"/>
                  </a:lnTo>
                  <a:lnTo>
                    <a:pt x="59" y="263"/>
                  </a:lnTo>
                  <a:lnTo>
                    <a:pt x="58" y="264"/>
                  </a:lnTo>
                  <a:lnTo>
                    <a:pt x="57" y="266"/>
                  </a:lnTo>
                  <a:lnTo>
                    <a:pt x="57" y="267"/>
                  </a:lnTo>
                  <a:lnTo>
                    <a:pt x="56" y="267"/>
                  </a:lnTo>
                  <a:lnTo>
                    <a:pt x="55" y="268"/>
                  </a:lnTo>
                  <a:lnTo>
                    <a:pt x="53" y="268"/>
                  </a:lnTo>
                  <a:lnTo>
                    <a:pt x="52" y="269"/>
                  </a:lnTo>
                  <a:lnTo>
                    <a:pt x="51" y="269"/>
                  </a:lnTo>
                  <a:lnTo>
                    <a:pt x="50" y="270"/>
                  </a:lnTo>
                  <a:lnTo>
                    <a:pt x="49" y="270"/>
                  </a:lnTo>
                  <a:lnTo>
                    <a:pt x="47" y="270"/>
                  </a:lnTo>
                  <a:lnTo>
                    <a:pt x="45" y="270"/>
                  </a:lnTo>
                  <a:lnTo>
                    <a:pt x="44" y="270"/>
                  </a:lnTo>
                  <a:lnTo>
                    <a:pt x="43" y="270"/>
                  </a:lnTo>
                  <a:lnTo>
                    <a:pt x="41" y="270"/>
                  </a:lnTo>
                  <a:lnTo>
                    <a:pt x="40" y="270"/>
                  </a:lnTo>
                  <a:lnTo>
                    <a:pt x="39" y="269"/>
                  </a:lnTo>
                  <a:lnTo>
                    <a:pt x="38" y="269"/>
                  </a:lnTo>
                  <a:lnTo>
                    <a:pt x="37" y="268"/>
                  </a:lnTo>
                  <a:lnTo>
                    <a:pt x="36" y="268"/>
                  </a:lnTo>
                  <a:lnTo>
                    <a:pt x="34" y="267"/>
                  </a:lnTo>
                  <a:lnTo>
                    <a:pt x="33" y="266"/>
                  </a:lnTo>
                  <a:lnTo>
                    <a:pt x="32" y="264"/>
                  </a:lnTo>
                  <a:lnTo>
                    <a:pt x="32" y="263"/>
                  </a:lnTo>
                  <a:lnTo>
                    <a:pt x="31" y="262"/>
                  </a:lnTo>
                  <a:lnTo>
                    <a:pt x="31" y="261"/>
                  </a:lnTo>
                  <a:lnTo>
                    <a:pt x="31" y="258"/>
                  </a:lnTo>
                  <a:lnTo>
                    <a:pt x="30" y="255"/>
                  </a:lnTo>
                  <a:lnTo>
                    <a:pt x="30" y="251"/>
                  </a:lnTo>
                  <a:lnTo>
                    <a:pt x="30" y="248"/>
                  </a:lnTo>
                  <a:lnTo>
                    <a:pt x="30" y="243"/>
                  </a:lnTo>
                  <a:lnTo>
                    <a:pt x="30" y="238"/>
                  </a:lnTo>
                  <a:lnTo>
                    <a:pt x="30" y="235"/>
                  </a:lnTo>
                  <a:lnTo>
                    <a:pt x="30" y="230"/>
                  </a:lnTo>
                  <a:lnTo>
                    <a:pt x="31" y="225"/>
                  </a:lnTo>
                  <a:lnTo>
                    <a:pt x="31" y="220"/>
                  </a:lnTo>
                  <a:lnTo>
                    <a:pt x="31" y="216"/>
                  </a:lnTo>
                  <a:lnTo>
                    <a:pt x="32" y="211"/>
                  </a:lnTo>
                  <a:lnTo>
                    <a:pt x="32" y="206"/>
                  </a:lnTo>
                  <a:lnTo>
                    <a:pt x="33" y="197"/>
                  </a:lnTo>
                  <a:lnTo>
                    <a:pt x="36" y="187"/>
                  </a:lnTo>
                  <a:lnTo>
                    <a:pt x="37" y="179"/>
                  </a:lnTo>
                  <a:lnTo>
                    <a:pt x="39" y="170"/>
                  </a:lnTo>
                  <a:lnTo>
                    <a:pt x="40" y="163"/>
                  </a:lnTo>
                  <a:lnTo>
                    <a:pt x="41" y="156"/>
                  </a:lnTo>
                  <a:lnTo>
                    <a:pt x="43" y="151"/>
                  </a:lnTo>
                  <a:lnTo>
                    <a:pt x="44" y="147"/>
                  </a:lnTo>
                  <a:lnTo>
                    <a:pt x="45" y="144"/>
                  </a:lnTo>
                  <a:lnTo>
                    <a:pt x="45" y="143"/>
                  </a:lnTo>
                  <a:close/>
                </a:path>
              </a:pathLst>
            </a:custGeom>
            <a:solidFill>
              <a:srgbClr val="FFFEFE"/>
            </a:solidFill>
            <a:ln w="12700">
              <a:noFill/>
              <a:round/>
              <a:headEnd/>
              <a:tailEnd/>
            </a:ln>
          </p:spPr>
          <p:txBody>
            <a:bodyPr/>
            <a:lstStyle/>
            <a:p>
              <a:endParaRPr lang="ru-RU"/>
            </a:p>
          </p:txBody>
        </p:sp>
      </p:grpSp>
      <p:sp>
        <p:nvSpPr>
          <p:cNvPr id="17423" name="Text Box 59"/>
          <p:cNvSpPr txBox="1">
            <a:spLocks noChangeArrowheads="1"/>
          </p:cNvSpPr>
          <p:nvPr/>
        </p:nvSpPr>
        <p:spPr bwMode="auto">
          <a:xfrm>
            <a:off x="3924300" y="3141663"/>
            <a:ext cx="2519363" cy="703262"/>
          </a:xfrm>
          <a:prstGeom prst="rect">
            <a:avLst/>
          </a:prstGeom>
          <a:solidFill>
            <a:srgbClr val="FB97B4"/>
          </a:solidFill>
          <a:ln w="9525">
            <a:noFill/>
            <a:miter lim="800000"/>
            <a:headEnd/>
            <a:tailEnd/>
          </a:ln>
          <a:effectLst/>
        </p:spPr>
        <p:txBody>
          <a:bodyPr>
            <a:spAutoFit/>
          </a:bodyPr>
          <a:lstStyle/>
          <a:p>
            <a:pPr>
              <a:spcBef>
                <a:spcPct val="50000"/>
              </a:spcBef>
            </a:pPr>
            <a:r>
              <a:rPr lang="ru-RU" sz="1600" b="1"/>
              <a:t>Концерн</a:t>
            </a:r>
          </a:p>
          <a:p>
            <a:pPr>
              <a:spcBef>
                <a:spcPct val="50000"/>
              </a:spcBef>
            </a:pPr>
            <a:r>
              <a:rPr lang="ru-RU" sz="1600" b="1"/>
              <a:t> «Тракторный заводы»</a:t>
            </a:r>
          </a:p>
        </p:txBody>
      </p:sp>
      <p:sp>
        <p:nvSpPr>
          <p:cNvPr id="17424" name="AutoShape 62"/>
          <p:cNvSpPr>
            <a:spLocks noChangeArrowheads="1"/>
          </p:cNvSpPr>
          <p:nvPr/>
        </p:nvSpPr>
        <p:spPr bwMode="auto">
          <a:xfrm>
            <a:off x="2411413" y="1412875"/>
            <a:ext cx="4608512" cy="4608513"/>
          </a:xfrm>
          <a:custGeom>
            <a:avLst/>
            <a:gdLst>
              <a:gd name="T0" fmla="*/ 2304256 w 21600"/>
              <a:gd name="T1" fmla="*/ 0 h 21600"/>
              <a:gd name="T2" fmla="*/ 674848 w 21600"/>
              <a:gd name="T3" fmla="*/ 674848 h 21600"/>
              <a:gd name="T4" fmla="*/ 0 w 21600"/>
              <a:gd name="T5" fmla="*/ 2304257 h 21600"/>
              <a:gd name="T6" fmla="*/ 674848 w 21600"/>
              <a:gd name="T7" fmla="*/ 3933665 h 21600"/>
              <a:gd name="T8" fmla="*/ 2304256 w 21600"/>
              <a:gd name="T9" fmla="*/ 4608513 h 21600"/>
              <a:gd name="T10" fmla="*/ 3933664 w 21600"/>
              <a:gd name="T11" fmla="*/ 3933665 h 21600"/>
              <a:gd name="T12" fmla="*/ 4608512 w 21600"/>
              <a:gd name="T13" fmla="*/ 2304257 h 21600"/>
              <a:gd name="T14" fmla="*/ 3933664 w 21600"/>
              <a:gd name="T15" fmla="*/ 67484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4" y="10800"/>
                </a:moveTo>
                <a:cubicBezTo>
                  <a:pt x="414" y="16536"/>
                  <a:pt x="5064" y="21186"/>
                  <a:pt x="10800" y="21186"/>
                </a:cubicBezTo>
                <a:cubicBezTo>
                  <a:pt x="16536" y="21186"/>
                  <a:pt x="21186" y="16536"/>
                  <a:pt x="21186" y="10800"/>
                </a:cubicBezTo>
                <a:cubicBezTo>
                  <a:pt x="21186" y="5064"/>
                  <a:pt x="16536" y="414"/>
                  <a:pt x="10800" y="414"/>
                </a:cubicBezTo>
                <a:cubicBezTo>
                  <a:pt x="5064" y="414"/>
                  <a:pt x="414" y="5064"/>
                  <a:pt x="414" y="10800"/>
                </a:cubicBezTo>
                <a:close/>
              </a:path>
            </a:pathLst>
          </a:custGeom>
          <a:solidFill>
            <a:srgbClr val="FFFF00"/>
          </a:solidFill>
          <a:ln w="9525">
            <a:solidFill>
              <a:schemeClr val="tx1"/>
            </a:solidFill>
            <a:round/>
            <a:headEnd/>
            <a:tailEnd/>
          </a:ln>
          <a:effectLst/>
        </p:spPr>
        <p:txBody>
          <a:bodyPr wrap="none" anchor="ctr"/>
          <a:lstStyle/>
          <a:p>
            <a:endParaRPr lang="ru-RU"/>
          </a:p>
        </p:txBody>
      </p:sp>
      <p:sp>
        <p:nvSpPr>
          <p:cNvPr id="17425" name="Text Box 63"/>
          <p:cNvSpPr txBox="1">
            <a:spLocks noChangeArrowheads="1"/>
          </p:cNvSpPr>
          <p:nvPr/>
        </p:nvSpPr>
        <p:spPr bwMode="auto">
          <a:xfrm>
            <a:off x="5292725" y="6237288"/>
            <a:ext cx="1223963" cy="366712"/>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26" name="Text Box 64"/>
          <p:cNvSpPr txBox="1">
            <a:spLocks noChangeArrowheads="1"/>
          </p:cNvSpPr>
          <p:nvPr/>
        </p:nvSpPr>
        <p:spPr bwMode="auto">
          <a:xfrm>
            <a:off x="7308850" y="5445125"/>
            <a:ext cx="1223963" cy="366713"/>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27" name="Text Box 65"/>
          <p:cNvSpPr txBox="1">
            <a:spLocks noChangeArrowheads="1"/>
          </p:cNvSpPr>
          <p:nvPr/>
        </p:nvSpPr>
        <p:spPr bwMode="auto">
          <a:xfrm>
            <a:off x="7308850" y="2349500"/>
            <a:ext cx="1223963" cy="366713"/>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28" name="Text Box 66"/>
          <p:cNvSpPr txBox="1">
            <a:spLocks noChangeArrowheads="1"/>
          </p:cNvSpPr>
          <p:nvPr/>
        </p:nvSpPr>
        <p:spPr bwMode="auto">
          <a:xfrm>
            <a:off x="3276600" y="6237288"/>
            <a:ext cx="1223963" cy="366712"/>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29" name="Text Box 67"/>
          <p:cNvSpPr txBox="1">
            <a:spLocks noChangeArrowheads="1"/>
          </p:cNvSpPr>
          <p:nvPr/>
        </p:nvSpPr>
        <p:spPr bwMode="auto">
          <a:xfrm>
            <a:off x="5219700" y="836613"/>
            <a:ext cx="1223963" cy="366712"/>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30" name="Text Box 68"/>
          <p:cNvSpPr txBox="1">
            <a:spLocks noChangeArrowheads="1"/>
          </p:cNvSpPr>
          <p:nvPr/>
        </p:nvSpPr>
        <p:spPr bwMode="auto">
          <a:xfrm>
            <a:off x="3348038" y="620713"/>
            <a:ext cx="1223962" cy="366712"/>
          </a:xfrm>
          <a:prstGeom prst="rect">
            <a:avLst/>
          </a:prstGeom>
          <a:solidFill>
            <a:srgbClr val="A0C7CC"/>
          </a:solidFill>
          <a:ln w="9525">
            <a:noFill/>
            <a:miter lim="800000"/>
            <a:headEnd/>
            <a:tailEnd/>
          </a:ln>
          <a:effectLst/>
        </p:spPr>
        <p:txBody>
          <a:bodyPr>
            <a:spAutoFit/>
          </a:bodyPr>
          <a:lstStyle/>
          <a:p>
            <a:pPr>
              <a:spcBef>
                <a:spcPct val="50000"/>
              </a:spcBef>
            </a:pPr>
            <a:r>
              <a:rPr lang="ru-RU"/>
              <a:t>вап</a:t>
            </a:r>
          </a:p>
        </p:txBody>
      </p:sp>
      <p:sp>
        <p:nvSpPr>
          <p:cNvPr id="17431" name="AutoShape 71"/>
          <p:cNvSpPr>
            <a:spLocks noChangeArrowheads="1"/>
          </p:cNvSpPr>
          <p:nvPr/>
        </p:nvSpPr>
        <p:spPr bwMode="auto">
          <a:xfrm>
            <a:off x="2268538" y="5949950"/>
            <a:ext cx="1584325" cy="358775"/>
          </a:xfrm>
          <a:prstGeom prst="curvedDownArrow">
            <a:avLst>
              <a:gd name="adj1" fmla="val 88319"/>
              <a:gd name="adj2" fmla="val 176637"/>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32" name="AutoShape 72"/>
          <p:cNvSpPr>
            <a:spLocks noChangeArrowheads="1"/>
          </p:cNvSpPr>
          <p:nvPr/>
        </p:nvSpPr>
        <p:spPr bwMode="auto">
          <a:xfrm>
            <a:off x="4356100" y="6597650"/>
            <a:ext cx="1152525" cy="260350"/>
          </a:xfrm>
          <a:prstGeom prst="curvedUpArrow">
            <a:avLst>
              <a:gd name="adj1" fmla="val 88537"/>
              <a:gd name="adj2" fmla="val 177073"/>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33" name="AutoShape 77"/>
          <p:cNvSpPr>
            <a:spLocks noChangeArrowheads="1"/>
          </p:cNvSpPr>
          <p:nvPr/>
        </p:nvSpPr>
        <p:spPr bwMode="auto">
          <a:xfrm>
            <a:off x="6156325" y="6092825"/>
            <a:ext cx="1368425" cy="288925"/>
          </a:xfrm>
          <a:prstGeom prst="curvedDownArrow">
            <a:avLst>
              <a:gd name="adj1" fmla="val 94725"/>
              <a:gd name="adj2" fmla="val 189451"/>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34" name="AutoShape 78"/>
          <p:cNvSpPr>
            <a:spLocks noChangeArrowheads="1"/>
          </p:cNvSpPr>
          <p:nvPr/>
        </p:nvSpPr>
        <p:spPr bwMode="auto">
          <a:xfrm rot="-6826341">
            <a:off x="7323932" y="4976019"/>
            <a:ext cx="808037" cy="288925"/>
          </a:xfrm>
          <a:prstGeom prst="curvedDownArrow">
            <a:avLst>
              <a:gd name="adj1" fmla="val 55934"/>
              <a:gd name="adj2" fmla="val 111868"/>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35" name="AutoShape 79"/>
          <p:cNvSpPr>
            <a:spLocks noChangeArrowheads="1"/>
          </p:cNvSpPr>
          <p:nvPr/>
        </p:nvSpPr>
        <p:spPr bwMode="auto">
          <a:xfrm rot="-7637618">
            <a:off x="6913562" y="2671763"/>
            <a:ext cx="790575" cy="431800"/>
          </a:xfrm>
          <a:prstGeom prst="curvedDownArrow">
            <a:avLst>
              <a:gd name="adj1" fmla="val 36618"/>
              <a:gd name="adj2" fmla="val 73235"/>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36" name="AutoShape 80"/>
          <p:cNvSpPr>
            <a:spLocks noChangeArrowheads="1"/>
          </p:cNvSpPr>
          <p:nvPr/>
        </p:nvSpPr>
        <p:spPr bwMode="auto">
          <a:xfrm rot="-4161747">
            <a:off x="7977982" y="3839368"/>
            <a:ext cx="1162050" cy="341313"/>
          </a:xfrm>
          <a:prstGeom prst="curvedUpArrow">
            <a:avLst>
              <a:gd name="adj1" fmla="val 68093"/>
              <a:gd name="adj2" fmla="val 136186"/>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37" name="AutoShape 81"/>
          <p:cNvSpPr>
            <a:spLocks noChangeArrowheads="1"/>
          </p:cNvSpPr>
          <p:nvPr/>
        </p:nvSpPr>
        <p:spPr bwMode="auto">
          <a:xfrm rot="-6411996">
            <a:off x="7793038" y="1362075"/>
            <a:ext cx="1368425" cy="358775"/>
          </a:xfrm>
          <a:prstGeom prst="curvedUpArrow">
            <a:avLst>
              <a:gd name="adj1" fmla="val 76283"/>
              <a:gd name="adj2" fmla="val 152566"/>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38" name="AutoShape 82"/>
          <p:cNvSpPr>
            <a:spLocks noChangeArrowheads="1"/>
          </p:cNvSpPr>
          <p:nvPr/>
        </p:nvSpPr>
        <p:spPr bwMode="auto">
          <a:xfrm rot="-10409231">
            <a:off x="5865813" y="1244600"/>
            <a:ext cx="1196975" cy="215900"/>
          </a:xfrm>
          <a:prstGeom prst="curvedDownArrow">
            <a:avLst>
              <a:gd name="adj1" fmla="val 110882"/>
              <a:gd name="adj2" fmla="val 221765"/>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39" name="AutoShape 83"/>
          <p:cNvSpPr>
            <a:spLocks noChangeArrowheads="1"/>
          </p:cNvSpPr>
          <p:nvPr/>
        </p:nvSpPr>
        <p:spPr bwMode="auto">
          <a:xfrm rot="10630373">
            <a:off x="4356100" y="549275"/>
            <a:ext cx="1152525" cy="260350"/>
          </a:xfrm>
          <a:prstGeom prst="curvedUpArrow">
            <a:avLst>
              <a:gd name="adj1" fmla="val 88537"/>
              <a:gd name="adj2" fmla="val 177073"/>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40" name="AutoShape 84"/>
          <p:cNvSpPr>
            <a:spLocks noChangeArrowheads="1"/>
          </p:cNvSpPr>
          <p:nvPr/>
        </p:nvSpPr>
        <p:spPr bwMode="auto">
          <a:xfrm rot="9711416">
            <a:off x="2124075" y="765175"/>
            <a:ext cx="1368425" cy="366713"/>
          </a:xfrm>
          <a:prstGeom prst="curvedDownArrow">
            <a:avLst>
              <a:gd name="adj1" fmla="val 74632"/>
              <a:gd name="adj2" fmla="val 149264"/>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41" name="AutoShape 85"/>
          <p:cNvSpPr>
            <a:spLocks noChangeArrowheads="1"/>
          </p:cNvSpPr>
          <p:nvPr/>
        </p:nvSpPr>
        <p:spPr bwMode="auto">
          <a:xfrm rot="4951289">
            <a:off x="1584325" y="1952626"/>
            <a:ext cx="790575" cy="431800"/>
          </a:xfrm>
          <a:prstGeom prst="curvedDownArrow">
            <a:avLst>
              <a:gd name="adj1" fmla="val 36618"/>
              <a:gd name="adj2" fmla="val 73235"/>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42" name="AutoShape 86"/>
          <p:cNvSpPr>
            <a:spLocks noChangeArrowheads="1"/>
          </p:cNvSpPr>
          <p:nvPr/>
        </p:nvSpPr>
        <p:spPr bwMode="auto">
          <a:xfrm rot="5765039">
            <a:off x="-159543" y="3552031"/>
            <a:ext cx="1162050" cy="341313"/>
          </a:xfrm>
          <a:prstGeom prst="curvedUpArrow">
            <a:avLst>
              <a:gd name="adj1" fmla="val 68093"/>
              <a:gd name="adj2" fmla="val 136186"/>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43" name="AutoShape 87"/>
          <p:cNvSpPr>
            <a:spLocks noChangeArrowheads="1"/>
          </p:cNvSpPr>
          <p:nvPr/>
        </p:nvSpPr>
        <p:spPr bwMode="auto">
          <a:xfrm rot="4951289">
            <a:off x="1800225" y="4545013"/>
            <a:ext cx="790575" cy="431800"/>
          </a:xfrm>
          <a:prstGeom prst="curvedDownArrow">
            <a:avLst>
              <a:gd name="adj1" fmla="val 36618"/>
              <a:gd name="adj2" fmla="val 73235"/>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44" name="AutoShape 88"/>
          <p:cNvSpPr>
            <a:spLocks noChangeArrowheads="1"/>
          </p:cNvSpPr>
          <p:nvPr/>
        </p:nvSpPr>
        <p:spPr bwMode="auto">
          <a:xfrm rot="5765039">
            <a:off x="-331787" y="5068888"/>
            <a:ext cx="936625" cy="250825"/>
          </a:xfrm>
          <a:prstGeom prst="curvedUpArrow">
            <a:avLst>
              <a:gd name="adj1" fmla="val 74684"/>
              <a:gd name="adj2" fmla="val 149367"/>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17445" name="AutoShape 89"/>
          <p:cNvSpPr>
            <a:spLocks noChangeArrowheads="1"/>
          </p:cNvSpPr>
          <p:nvPr/>
        </p:nvSpPr>
        <p:spPr bwMode="auto">
          <a:xfrm rot="4581665">
            <a:off x="654843" y="5920582"/>
            <a:ext cx="792163" cy="387350"/>
          </a:xfrm>
          <a:prstGeom prst="curvedUpArrow">
            <a:avLst>
              <a:gd name="adj1" fmla="val 40902"/>
              <a:gd name="adj2" fmla="val 81803"/>
              <a:gd name="adj3" fmla="val 33333"/>
            </a:avLst>
          </a:prstGeom>
          <a:solidFill>
            <a:srgbClr val="FFFF99"/>
          </a:solidFill>
          <a:ln w="9525">
            <a:solidFill>
              <a:schemeClr val="tx1"/>
            </a:solidFill>
            <a:miter lim="800000"/>
            <a:headEnd/>
            <a:tailEnd/>
          </a:ln>
          <a:effectLst/>
        </p:spPr>
        <p:txBody>
          <a:bodyPr wrap="none" anchor="ctr"/>
          <a:lstStyle/>
          <a:p>
            <a:endParaRPr lang="ru-RU"/>
          </a:p>
        </p:txBody>
      </p:sp>
      <p:sp>
        <p:nvSpPr>
          <p:cNvPr id="41" name="Скругленный прямоугольник 40"/>
          <p:cNvSpPr/>
          <p:nvPr/>
        </p:nvSpPr>
        <p:spPr>
          <a:xfrm>
            <a:off x="503238" y="120650"/>
            <a:ext cx="8135937"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Кластер тракторного машиностроения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4" name="Group 130"/>
          <p:cNvGrpSpPr>
            <a:grpSpLocks/>
          </p:cNvGrpSpPr>
          <p:nvPr/>
        </p:nvGrpSpPr>
        <p:grpSpPr bwMode="auto">
          <a:xfrm>
            <a:off x="0" y="2997200"/>
            <a:ext cx="8893175" cy="3676650"/>
            <a:chOff x="0" y="1888"/>
            <a:chExt cx="5602" cy="2316"/>
          </a:xfrm>
        </p:grpSpPr>
        <p:sp>
          <p:nvSpPr>
            <p:cNvPr id="100483" name="Oval 131"/>
            <p:cNvSpPr>
              <a:spLocks noChangeArrowheads="1"/>
            </p:cNvSpPr>
            <p:nvPr/>
          </p:nvSpPr>
          <p:spPr bwMode="auto">
            <a:xfrm rot="10800000">
              <a:off x="0" y="1888"/>
              <a:ext cx="5602" cy="2313"/>
            </a:xfrm>
            <a:prstGeom prst="ellipse">
              <a:avLst/>
            </a:prstGeom>
            <a:gradFill rotWithShape="1">
              <a:gsLst>
                <a:gs pos="0">
                  <a:schemeClr val="folHlink"/>
                </a:gs>
                <a:gs pos="50000">
                  <a:schemeClr val="folHlink">
                    <a:gamma/>
                    <a:tint val="33333"/>
                    <a:invGamma/>
                  </a:schemeClr>
                </a:gs>
                <a:gs pos="100000">
                  <a:schemeClr val="folHlink"/>
                </a:gs>
              </a:gsLst>
              <a:lin ang="18900000" scaled="1"/>
            </a:gradFill>
            <a:ln w="9525" algn="ctr">
              <a:noFill/>
              <a:round/>
              <a:headEnd/>
              <a:tailEnd/>
            </a:ln>
            <a:effectLst/>
          </p:spPr>
          <p:txBody>
            <a:bodyPr wrap="none" anchor="ctr"/>
            <a:lstStyle/>
            <a:p>
              <a:pPr>
                <a:defRPr/>
              </a:pPr>
              <a:endParaRPr lang="ru-RU"/>
            </a:p>
          </p:txBody>
        </p:sp>
        <p:pic>
          <p:nvPicPr>
            <p:cNvPr id="18473" name="Picture 132" descr="TP_02_2"/>
            <p:cNvPicPr>
              <a:picLocks noChangeAspect="1" noChangeArrowheads="1"/>
            </p:cNvPicPr>
            <p:nvPr/>
          </p:nvPicPr>
          <p:blipFill>
            <a:blip r:embed="rId2" cstate="print">
              <a:lum bright="6000" contrast="24000"/>
            </a:blip>
            <a:srcRect/>
            <a:stretch>
              <a:fillRect/>
            </a:stretch>
          </p:blipFill>
          <p:spPr bwMode="auto">
            <a:xfrm>
              <a:off x="4014" y="3385"/>
              <a:ext cx="771" cy="409"/>
            </a:xfrm>
            <a:prstGeom prst="rect">
              <a:avLst/>
            </a:prstGeom>
            <a:noFill/>
            <a:ln w="9525">
              <a:noFill/>
              <a:miter lim="800000"/>
              <a:headEnd/>
              <a:tailEnd/>
            </a:ln>
          </p:spPr>
        </p:pic>
        <p:sp>
          <p:nvSpPr>
            <p:cNvPr id="18474" name="Text Box 133"/>
            <p:cNvSpPr txBox="1">
              <a:spLocks noChangeArrowheads="1"/>
            </p:cNvSpPr>
            <p:nvPr/>
          </p:nvSpPr>
          <p:spPr bwMode="auto">
            <a:xfrm>
              <a:off x="3742" y="3793"/>
              <a:ext cx="544" cy="144"/>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проекты</a:t>
              </a:r>
            </a:p>
          </p:txBody>
        </p:sp>
        <p:pic>
          <p:nvPicPr>
            <p:cNvPr id="18475" name="Picture 134" descr="TP_02_2"/>
            <p:cNvPicPr>
              <a:picLocks noChangeAspect="1" noChangeArrowheads="1"/>
            </p:cNvPicPr>
            <p:nvPr/>
          </p:nvPicPr>
          <p:blipFill>
            <a:blip r:embed="rId3" cstate="print">
              <a:lum bright="6000" contrast="24000"/>
            </a:blip>
            <a:srcRect/>
            <a:stretch>
              <a:fillRect/>
            </a:stretch>
          </p:blipFill>
          <p:spPr bwMode="auto">
            <a:xfrm>
              <a:off x="1202" y="3385"/>
              <a:ext cx="590" cy="313"/>
            </a:xfrm>
            <a:prstGeom prst="rect">
              <a:avLst/>
            </a:prstGeom>
            <a:noFill/>
            <a:ln w="9525">
              <a:noFill/>
              <a:miter lim="800000"/>
              <a:headEnd/>
              <a:tailEnd/>
            </a:ln>
          </p:spPr>
        </p:pic>
        <p:sp>
          <p:nvSpPr>
            <p:cNvPr id="18476" name="Text Box 135"/>
            <p:cNvSpPr txBox="1">
              <a:spLocks noChangeArrowheads="1"/>
            </p:cNvSpPr>
            <p:nvPr/>
          </p:nvSpPr>
          <p:spPr bwMode="auto">
            <a:xfrm>
              <a:off x="1156" y="3649"/>
              <a:ext cx="544" cy="144"/>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проекты</a:t>
              </a:r>
            </a:p>
          </p:txBody>
        </p:sp>
        <p:pic>
          <p:nvPicPr>
            <p:cNvPr id="18477" name="Picture 136" descr="MCj04342330000[1]"/>
            <p:cNvPicPr>
              <a:picLocks noChangeAspect="1" noChangeArrowheads="1"/>
            </p:cNvPicPr>
            <p:nvPr/>
          </p:nvPicPr>
          <p:blipFill>
            <a:blip r:embed="rId4" cstate="print"/>
            <a:srcRect/>
            <a:stretch>
              <a:fillRect/>
            </a:stretch>
          </p:blipFill>
          <p:spPr bwMode="auto">
            <a:xfrm>
              <a:off x="1746" y="3521"/>
              <a:ext cx="862" cy="537"/>
            </a:xfrm>
            <a:prstGeom prst="rect">
              <a:avLst/>
            </a:prstGeom>
            <a:noFill/>
            <a:ln w="9525">
              <a:noFill/>
              <a:miter lim="800000"/>
              <a:headEnd/>
              <a:tailEnd/>
            </a:ln>
          </p:spPr>
        </p:pic>
        <p:sp>
          <p:nvSpPr>
            <p:cNvPr id="18478" name="Text Box 137"/>
            <p:cNvSpPr txBox="1">
              <a:spLocks noChangeArrowheads="1"/>
            </p:cNvSpPr>
            <p:nvPr/>
          </p:nvSpPr>
          <p:spPr bwMode="auto">
            <a:xfrm>
              <a:off x="2064" y="3974"/>
              <a:ext cx="1043" cy="230"/>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проекты, сельхоз. организации</a:t>
              </a:r>
            </a:p>
          </p:txBody>
        </p:sp>
        <p:pic>
          <p:nvPicPr>
            <p:cNvPr id="18479" name="Picture 138" descr="MCj04342150000[1]"/>
            <p:cNvPicPr>
              <a:picLocks noChangeAspect="1" noChangeArrowheads="1"/>
            </p:cNvPicPr>
            <p:nvPr/>
          </p:nvPicPr>
          <p:blipFill>
            <a:blip r:embed="rId5" cstate="print"/>
            <a:srcRect/>
            <a:stretch>
              <a:fillRect/>
            </a:stretch>
          </p:blipFill>
          <p:spPr bwMode="auto">
            <a:xfrm>
              <a:off x="431" y="3113"/>
              <a:ext cx="454" cy="390"/>
            </a:xfrm>
            <a:prstGeom prst="rect">
              <a:avLst/>
            </a:prstGeom>
            <a:noFill/>
            <a:ln w="9525">
              <a:noFill/>
              <a:miter lim="800000"/>
              <a:headEnd/>
              <a:tailEnd/>
            </a:ln>
          </p:spPr>
        </p:pic>
        <p:sp>
          <p:nvSpPr>
            <p:cNvPr id="18480" name="Text Box 139"/>
            <p:cNvSpPr txBox="1">
              <a:spLocks noChangeArrowheads="1"/>
            </p:cNvSpPr>
            <p:nvPr/>
          </p:nvSpPr>
          <p:spPr bwMode="auto">
            <a:xfrm>
              <a:off x="476" y="3475"/>
              <a:ext cx="725" cy="230"/>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бизнес-инкубаторы</a:t>
              </a:r>
            </a:p>
          </p:txBody>
        </p:sp>
        <p:pic>
          <p:nvPicPr>
            <p:cNvPr id="18481" name="Picture 140" descr="MCj04415350000[1]"/>
            <p:cNvPicPr>
              <a:picLocks noChangeAspect="1" noChangeArrowheads="1"/>
            </p:cNvPicPr>
            <p:nvPr/>
          </p:nvPicPr>
          <p:blipFill>
            <a:blip r:embed="rId6" cstate="print"/>
            <a:srcRect/>
            <a:stretch>
              <a:fillRect/>
            </a:stretch>
          </p:blipFill>
          <p:spPr bwMode="auto">
            <a:xfrm>
              <a:off x="975" y="2840"/>
              <a:ext cx="453" cy="447"/>
            </a:xfrm>
            <a:prstGeom prst="rect">
              <a:avLst/>
            </a:prstGeom>
            <a:noFill/>
            <a:ln w="9525">
              <a:noFill/>
              <a:miter lim="800000"/>
              <a:headEnd/>
              <a:tailEnd/>
            </a:ln>
          </p:spPr>
        </p:pic>
        <p:pic>
          <p:nvPicPr>
            <p:cNvPr id="18482" name="Picture 141" descr="MCj04415350000[1]"/>
            <p:cNvPicPr>
              <a:picLocks noChangeAspect="1" noChangeArrowheads="1"/>
            </p:cNvPicPr>
            <p:nvPr/>
          </p:nvPicPr>
          <p:blipFill>
            <a:blip r:embed="rId6" cstate="print"/>
            <a:srcRect/>
            <a:stretch>
              <a:fillRect/>
            </a:stretch>
          </p:blipFill>
          <p:spPr bwMode="auto">
            <a:xfrm>
              <a:off x="2744" y="3430"/>
              <a:ext cx="453" cy="447"/>
            </a:xfrm>
            <a:prstGeom prst="rect">
              <a:avLst/>
            </a:prstGeom>
            <a:noFill/>
            <a:ln w="9525">
              <a:noFill/>
              <a:miter lim="800000"/>
              <a:headEnd/>
              <a:tailEnd/>
            </a:ln>
          </p:spPr>
        </p:pic>
        <p:pic>
          <p:nvPicPr>
            <p:cNvPr id="18483" name="Picture 142" descr="MCj04415350000[1]"/>
            <p:cNvPicPr>
              <a:picLocks noChangeAspect="1" noChangeArrowheads="1"/>
            </p:cNvPicPr>
            <p:nvPr/>
          </p:nvPicPr>
          <p:blipFill>
            <a:blip r:embed="rId6" cstate="print"/>
            <a:srcRect/>
            <a:stretch>
              <a:fillRect/>
            </a:stretch>
          </p:blipFill>
          <p:spPr bwMode="auto">
            <a:xfrm>
              <a:off x="3787" y="2976"/>
              <a:ext cx="453" cy="447"/>
            </a:xfrm>
            <a:prstGeom prst="rect">
              <a:avLst/>
            </a:prstGeom>
            <a:noFill/>
            <a:ln w="9525">
              <a:noFill/>
              <a:miter lim="800000"/>
              <a:headEnd/>
              <a:tailEnd/>
            </a:ln>
          </p:spPr>
        </p:pic>
        <p:sp>
          <p:nvSpPr>
            <p:cNvPr id="18484" name="Text Box 143"/>
            <p:cNvSpPr txBox="1">
              <a:spLocks noChangeArrowheads="1"/>
            </p:cNvSpPr>
            <p:nvPr/>
          </p:nvSpPr>
          <p:spPr bwMode="auto">
            <a:xfrm>
              <a:off x="839" y="3158"/>
              <a:ext cx="771" cy="144"/>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муниципалитеты</a:t>
              </a:r>
            </a:p>
          </p:txBody>
        </p:sp>
        <p:sp>
          <p:nvSpPr>
            <p:cNvPr id="18485" name="Text Box 144"/>
            <p:cNvSpPr txBox="1">
              <a:spLocks noChangeArrowheads="1"/>
            </p:cNvSpPr>
            <p:nvPr/>
          </p:nvSpPr>
          <p:spPr bwMode="auto">
            <a:xfrm>
              <a:off x="2562" y="3748"/>
              <a:ext cx="771" cy="144"/>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муниципалитеты</a:t>
              </a:r>
            </a:p>
          </p:txBody>
        </p:sp>
        <p:sp>
          <p:nvSpPr>
            <p:cNvPr id="18486" name="Text Box 145"/>
            <p:cNvSpPr txBox="1">
              <a:spLocks noChangeArrowheads="1"/>
            </p:cNvSpPr>
            <p:nvPr/>
          </p:nvSpPr>
          <p:spPr bwMode="auto">
            <a:xfrm>
              <a:off x="3470" y="3294"/>
              <a:ext cx="771" cy="144"/>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муниципалитеты</a:t>
              </a:r>
            </a:p>
          </p:txBody>
        </p:sp>
        <p:pic>
          <p:nvPicPr>
            <p:cNvPr id="18487" name="Picture 146" descr="MPj04373650000[1]"/>
            <p:cNvPicPr>
              <a:picLocks noChangeAspect="1" noChangeArrowheads="1"/>
            </p:cNvPicPr>
            <p:nvPr/>
          </p:nvPicPr>
          <p:blipFill>
            <a:blip r:embed="rId7" cstate="print"/>
            <a:srcRect/>
            <a:stretch>
              <a:fillRect/>
            </a:stretch>
          </p:blipFill>
          <p:spPr bwMode="auto">
            <a:xfrm>
              <a:off x="5057" y="2341"/>
              <a:ext cx="398" cy="635"/>
            </a:xfrm>
            <a:prstGeom prst="rect">
              <a:avLst/>
            </a:prstGeom>
            <a:noFill/>
            <a:ln w="9525">
              <a:noFill/>
              <a:miter lim="800000"/>
              <a:headEnd/>
              <a:tailEnd/>
            </a:ln>
          </p:spPr>
        </p:pic>
        <p:sp>
          <p:nvSpPr>
            <p:cNvPr id="18488" name="Text Box 147"/>
            <p:cNvSpPr txBox="1">
              <a:spLocks noChangeArrowheads="1"/>
            </p:cNvSpPr>
            <p:nvPr/>
          </p:nvSpPr>
          <p:spPr bwMode="auto">
            <a:xfrm>
              <a:off x="4830" y="2976"/>
              <a:ext cx="725" cy="144"/>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биоэкополисы</a:t>
              </a:r>
            </a:p>
          </p:txBody>
        </p:sp>
        <p:pic>
          <p:nvPicPr>
            <p:cNvPr id="18489" name="Picture 148" descr="MPj04372600000[1]"/>
            <p:cNvPicPr>
              <a:picLocks noChangeAspect="1" noChangeArrowheads="1"/>
            </p:cNvPicPr>
            <p:nvPr/>
          </p:nvPicPr>
          <p:blipFill>
            <a:blip r:embed="rId8" cstate="print"/>
            <a:srcRect/>
            <a:stretch>
              <a:fillRect/>
            </a:stretch>
          </p:blipFill>
          <p:spPr bwMode="auto">
            <a:xfrm>
              <a:off x="37" y="2432"/>
              <a:ext cx="394" cy="499"/>
            </a:xfrm>
            <a:prstGeom prst="rect">
              <a:avLst/>
            </a:prstGeom>
            <a:noFill/>
            <a:ln w="9525">
              <a:noFill/>
              <a:miter lim="800000"/>
              <a:headEnd/>
              <a:tailEnd/>
            </a:ln>
          </p:spPr>
        </p:pic>
        <p:sp>
          <p:nvSpPr>
            <p:cNvPr id="18490" name="Text Box 149"/>
            <p:cNvSpPr txBox="1">
              <a:spLocks noChangeArrowheads="1"/>
            </p:cNvSpPr>
            <p:nvPr/>
          </p:nvSpPr>
          <p:spPr bwMode="auto">
            <a:xfrm>
              <a:off x="0" y="2886"/>
              <a:ext cx="725" cy="144"/>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биотопливо</a:t>
              </a:r>
            </a:p>
          </p:txBody>
        </p:sp>
        <p:pic>
          <p:nvPicPr>
            <p:cNvPr id="18491" name="Picture 150" descr="MCj04379280000[1]"/>
            <p:cNvPicPr>
              <a:picLocks noChangeAspect="1" noChangeArrowheads="1"/>
            </p:cNvPicPr>
            <p:nvPr/>
          </p:nvPicPr>
          <p:blipFill>
            <a:blip r:embed="rId9" cstate="print"/>
            <a:srcRect/>
            <a:stretch>
              <a:fillRect/>
            </a:stretch>
          </p:blipFill>
          <p:spPr bwMode="auto">
            <a:xfrm>
              <a:off x="4876" y="3067"/>
              <a:ext cx="589" cy="366"/>
            </a:xfrm>
            <a:prstGeom prst="rect">
              <a:avLst/>
            </a:prstGeom>
            <a:noFill/>
            <a:ln w="9525">
              <a:noFill/>
              <a:miter lim="800000"/>
              <a:headEnd/>
              <a:tailEnd/>
            </a:ln>
          </p:spPr>
        </p:pic>
        <p:pic>
          <p:nvPicPr>
            <p:cNvPr id="18492" name="Picture 151" descr="MCj04342170000[1]"/>
            <p:cNvPicPr>
              <a:picLocks noChangeAspect="1" noChangeArrowheads="1"/>
            </p:cNvPicPr>
            <p:nvPr/>
          </p:nvPicPr>
          <p:blipFill>
            <a:blip r:embed="rId10" cstate="print"/>
            <a:srcRect/>
            <a:stretch>
              <a:fillRect/>
            </a:stretch>
          </p:blipFill>
          <p:spPr bwMode="auto">
            <a:xfrm>
              <a:off x="3334" y="3521"/>
              <a:ext cx="545" cy="326"/>
            </a:xfrm>
            <a:prstGeom prst="rect">
              <a:avLst/>
            </a:prstGeom>
            <a:noFill/>
            <a:ln w="9525">
              <a:noFill/>
              <a:miter lim="800000"/>
              <a:headEnd/>
              <a:tailEnd/>
            </a:ln>
          </p:spPr>
        </p:pic>
      </p:grpSp>
      <p:sp>
        <p:nvSpPr>
          <p:cNvPr id="18435" name="Rectangle 6"/>
          <p:cNvSpPr>
            <a:spLocks noChangeArrowheads="1"/>
          </p:cNvSpPr>
          <p:nvPr/>
        </p:nvSpPr>
        <p:spPr bwMode="auto">
          <a:xfrm>
            <a:off x="-107950" y="0"/>
            <a:ext cx="9251950" cy="3141663"/>
          </a:xfrm>
          <a:prstGeom prst="rect">
            <a:avLst/>
          </a:prstGeom>
          <a:solidFill>
            <a:schemeClr val="bg1"/>
          </a:solidFill>
          <a:ln w="9525" algn="ctr">
            <a:noFill/>
            <a:miter lim="800000"/>
            <a:headEnd/>
            <a:tailEnd/>
          </a:ln>
        </p:spPr>
        <p:txBody>
          <a:bodyPr wrap="none" anchor="ctr"/>
          <a:lstStyle/>
          <a:p>
            <a:endParaRPr lang="ru-RU"/>
          </a:p>
        </p:txBody>
      </p:sp>
      <p:grpSp>
        <p:nvGrpSpPr>
          <p:cNvPr id="18436" name="Group 115"/>
          <p:cNvGrpSpPr>
            <a:grpSpLocks/>
          </p:cNvGrpSpPr>
          <p:nvPr/>
        </p:nvGrpSpPr>
        <p:grpSpPr bwMode="auto">
          <a:xfrm>
            <a:off x="395288" y="765175"/>
            <a:ext cx="7705725" cy="4537075"/>
            <a:chOff x="249" y="482"/>
            <a:chExt cx="4854" cy="2858"/>
          </a:xfrm>
        </p:grpSpPr>
        <p:sp>
          <p:nvSpPr>
            <p:cNvPr id="18462" name="Oval 116"/>
            <p:cNvSpPr>
              <a:spLocks noChangeArrowheads="1"/>
            </p:cNvSpPr>
            <p:nvPr/>
          </p:nvSpPr>
          <p:spPr bwMode="auto">
            <a:xfrm rot="10800000">
              <a:off x="249" y="527"/>
              <a:ext cx="4854" cy="2813"/>
            </a:xfrm>
            <a:prstGeom prst="ellipse">
              <a:avLst/>
            </a:prstGeom>
            <a:gradFill rotWithShape="1">
              <a:gsLst>
                <a:gs pos="0">
                  <a:srgbClr val="FF6600"/>
                </a:gs>
                <a:gs pos="50000">
                  <a:srgbClr val="FFCCAA"/>
                </a:gs>
                <a:gs pos="100000">
                  <a:srgbClr val="FF6600"/>
                </a:gs>
              </a:gsLst>
              <a:lin ang="18900000" scaled="1"/>
            </a:gradFill>
            <a:ln w="9525" algn="ctr">
              <a:noFill/>
              <a:round/>
              <a:headEnd/>
              <a:tailEnd/>
            </a:ln>
          </p:spPr>
          <p:txBody>
            <a:bodyPr wrap="none" anchor="ctr"/>
            <a:lstStyle/>
            <a:p>
              <a:endParaRPr lang="ru-RU"/>
            </a:p>
          </p:txBody>
        </p:sp>
        <p:pic>
          <p:nvPicPr>
            <p:cNvPr id="18463" name="Picture 117" descr="MCj04379300000[1]"/>
            <p:cNvPicPr>
              <a:picLocks noChangeAspect="1" noChangeArrowheads="1"/>
            </p:cNvPicPr>
            <p:nvPr/>
          </p:nvPicPr>
          <p:blipFill>
            <a:blip r:embed="rId11" cstate="print"/>
            <a:srcRect/>
            <a:stretch>
              <a:fillRect/>
            </a:stretch>
          </p:blipFill>
          <p:spPr bwMode="auto">
            <a:xfrm>
              <a:off x="3787" y="482"/>
              <a:ext cx="476" cy="506"/>
            </a:xfrm>
            <a:prstGeom prst="rect">
              <a:avLst/>
            </a:prstGeom>
            <a:noFill/>
            <a:ln w="9525">
              <a:noFill/>
              <a:miter lim="800000"/>
              <a:headEnd/>
              <a:tailEnd/>
            </a:ln>
          </p:spPr>
        </p:pic>
        <p:sp>
          <p:nvSpPr>
            <p:cNvPr id="18464" name="Text Box 118"/>
            <p:cNvSpPr txBox="1">
              <a:spLocks noChangeArrowheads="1"/>
            </p:cNvSpPr>
            <p:nvPr/>
          </p:nvSpPr>
          <p:spPr bwMode="auto">
            <a:xfrm>
              <a:off x="3787" y="977"/>
              <a:ext cx="998" cy="230"/>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ведущие научные институты и центры</a:t>
              </a:r>
            </a:p>
          </p:txBody>
        </p:sp>
        <p:pic>
          <p:nvPicPr>
            <p:cNvPr id="18465" name="Picture 119" descr="MCj04415420000[1]"/>
            <p:cNvPicPr>
              <a:picLocks noChangeAspect="1" noChangeArrowheads="1"/>
            </p:cNvPicPr>
            <p:nvPr/>
          </p:nvPicPr>
          <p:blipFill>
            <a:blip r:embed="rId12" cstate="print"/>
            <a:srcRect/>
            <a:stretch>
              <a:fillRect/>
            </a:stretch>
          </p:blipFill>
          <p:spPr bwMode="auto">
            <a:xfrm>
              <a:off x="2699" y="482"/>
              <a:ext cx="453" cy="447"/>
            </a:xfrm>
            <a:prstGeom prst="rect">
              <a:avLst/>
            </a:prstGeom>
            <a:noFill/>
            <a:ln w="9525">
              <a:noFill/>
              <a:miter lim="800000"/>
              <a:headEnd/>
              <a:tailEnd/>
            </a:ln>
          </p:spPr>
        </p:pic>
        <p:sp>
          <p:nvSpPr>
            <p:cNvPr id="18466" name="Text Box 120"/>
            <p:cNvSpPr txBox="1">
              <a:spLocks noChangeArrowheads="1"/>
            </p:cNvSpPr>
            <p:nvPr/>
          </p:nvSpPr>
          <p:spPr bwMode="auto">
            <a:xfrm>
              <a:off x="2517" y="845"/>
              <a:ext cx="1316" cy="144"/>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федеральные структуры</a:t>
              </a:r>
            </a:p>
          </p:txBody>
        </p:sp>
        <p:pic>
          <p:nvPicPr>
            <p:cNvPr id="18467" name="Picture 121" descr="MCj04375470000[1]"/>
            <p:cNvPicPr>
              <a:picLocks noChangeAspect="1" noChangeArrowheads="1"/>
            </p:cNvPicPr>
            <p:nvPr/>
          </p:nvPicPr>
          <p:blipFill>
            <a:blip r:embed="rId13" cstate="print"/>
            <a:srcRect/>
            <a:stretch>
              <a:fillRect/>
            </a:stretch>
          </p:blipFill>
          <p:spPr bwMode="auto">
            <a:xfrm rot="10800000" flipV="1">
              <a:off x="1791" y="663"/>
              <a:ext cx="408" cy="254"/>
            </a:xfrm>
            <a:prstGeom prst="rect">
              <a:avLst/>
            </a:prstGeom>
            <a:noFill/>
            <a:ln w="9525">
              <a:noFill/>
              <a:miter lim="800000"/>
              <a:headEnd/>
              <a:tailEnd/>
            </a:ln>
          </p:spPr>
        </p:pic>
        <p:sp>
          <p:nvSpPr>
            <p:cNvPr id="18468" name="Text Box 122"/>
            <p:cNvSpPr txBox="1">
              <a:spLocks noChangeArrowheads="1"/>
            </p:cNvSpPr>
            <p:nvPr/>
          </p:nvSpPr>
          <p:spPr bwMode="auto">
            <a:xfrm>
              <a:off x="1519" y="890"/>
              <a:ext cx="1044" cy="230"/>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партнеры  из других регионов</a:t>
              </a:r>
            </a:p>
          </p:txBody>
        </p:sp>
        <p:pic>
          <p:nvPicPr>
            <p:cNvPr id="18469" name="Picture 123" descr="MCj04359970000[1]"/>
            <p:cNvPicPr>
              <a:picLocks noChangeAspect="1" noChangeArrowheads="1"/>
            </p:cNvPicPr>
            <p:nvPr/>
          </p:nvPicPr>
          <p:blipFill>
            <a:blip r:embed="rId14" cstate="print"/>
            <a:srcRect/>
            <a:stretch>
              <a:fillRect/>
            </a:stretch>
          </p:blipFill>
          <p:spPr bwMode="auto">
            <a:xfrm>
              <a:off x="1292" y="890"/>
              <a:ext cx="272" cy="251"/>
            </a:xfrm>
            <a:prstGeom prst="rect">
              <a:avLst/>
            </a:prstGeom>
            <a:noFill/>
            <a:ln w="9525">
              <a:noFill/>
              <a:miter lim="800000"/>
              <a:headEnd/>
              <a:tailEnd/>
            </a:ln>
          </p:spPr>
        </p:pic>
        <p:pic>
          <p:nvPicPr>
            <p:cNvPr id="18470" name="Picture 124" descr="j0233018"/>
            <p:cNvPicPr>
              <a:picLocks noChangeAspect="1" noChangeArrowheads="1"/>
            </p:cNvPicPr>
            <p:nvPr/>
          </p:nvPicPr>
          <p:blipFill>
            <a:blip r:embed="rId15" cstate="print"/>
            <a:srcRect/>
            <a:stretch>
              <a:fillRect/>
            </a:stretch>
          </p:blipFill>
          <p:spPr bwMode="auto">
            <a:xfrm>
              <a:off x="1022" y="981"/>
              <a:ext cx="268" cy="272"/>
            </a:xfrm>
            <a:prstGeom prst="rect">
              <a:avLst/>
            </a:prstGeom>
            <a:noFill/>
            <a:ln w="9525">
              <a:noFill/>
              <a:miter lim="800000"/>
              <a:headEnd/>
              <a:tailEnd/>
            </a:ln>
          </p:spPr>
        </p:pic>
        <p:sp>
          <p:nvSpPr>
            <p:cNvPr id="18471" name="Text Box 125"/>
            <p:cNvSpPr txBox="1">
              <a:spLocks noChangeArrowheads="1"/>
            </p:cNvSpPr>
            <p:nvPr/>
          </p:nvSpPr>
          <p:spPr bwMode="auto">
            <a:xfrm>
              <a:off x="566" y="1162"/>
              <a:ext cx="1044" cy="316"/>
            </a:xfrm>
            <a:prstGeom prst="rect">
              <a:avLst/>
            </a:prstGeom>
            <a:noFill/>
            <a:ln w="9525" algn="ctr">
              <a:noFill/>
              <a:miter lim="800000"/>
              <a:headEnd/>
              <a:tailEnd/>
            </a:ln>
          </p:spPr>
          <p:txBody>
            <a:bodyPr>
              <a:spAutoFit/>
            </a:bodyPr>
            <a:lstStyle/>
            <a:p>
              <a:pPr>
                <a:spcBef>
                  <a:spcPct val="50000"/>
                </a:spcBef>
              </a:pPr>
              <a:r>
                <a:rPr lang="ru-RU" sz="900" b="1">
                  <a:solidFill>
                    <a:schemeClr val="tx2"/>
                  </a:solidFill>
                </a:rPr>
                <a:t>российские общественные организации</a:t>
              </a:r>
            </a:p>
          </p:txBody>
        </p:sp>
      </p:grpSp>
      <p:sp>
        <p:nvSpPr>
          <p:cNvPr id="18437" name="Forme 6"/>
          <p:cNvSpPr>
            <a:spLocks/>
          </p:cNvSpPr>
          <p:nvPr/>
        </p:nvSpPr>
        <p:spPr bwMode="auto">
          <a:xfrm rot="77139" flipV="1">
            <a:off x="471488" y="280988"/>
            <a:ext cx="8280400" cy="460375"/>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ED5011">
              <a:alpha val="21960"/>
            </a:srgbClr>
          </a:solidFill>
          <a:ln w="9525" algn="ctr">
            <a:noFill/>
            <a:round/>
            <a:headEnd/>
            <a:tailEnd/>
          </a:ln>
        </p:spPr>
        <p:txBody>
          <a:bodyPr rot="10800000"/>
          <a:lstStyle/>
          <a:p>
            <a:endParaRPr lang="ru-RU"/>
          </a:p>
        </p:txBody>
      </p:sp>
      <p:grpSp>
        <p:nvGrpSpPr>
          <p:cNvPr id="18438" name="Group 98"/>
          <p:cNvGrpSpPr>
            <a:grpSpLocks/>
          </p:cNvGrpSpPr>
          <p:nvPr/>
        </p:nvGrpSpPr>
        <p:grpSpPr bwMode="auto">
          <a:xfrm>
            <a:off x="898525" y="1557338"/>
            <a:ext cx="6913563" cy="3894137"/>
            <a:chOff x="567" y="981"/>
            <a:chExt cx="4355" cy="2453"/>
          </a:xfrm>
        </p:grpSpPr>
        <p:grpSp>
          <p:nvGrpSpPr>
            <p:cNvPr id="18448" name="Group 99"/>
            <p:cNvGrpSpPr>
              <a:grpSpLocks/>
            </p:cNvGrpSpPr>
            <p:nvPr/>
          </p:nvGrpSpPr>
          <p:grpSpPr bwMode="auto">
            <a:xfrm>
              <a:off x="567" y="981"/>
              <a:ext cx="4355" cy="2453"/>
              <a:chOff x="567" y="977"/>
              <a:chExt cx="4355" cy="2453"/>
            </a:xfrm>
          </p:grpSpPr>
          <p:pic>
            <p:nvPicPr>
              <p:cNvPr id="18450" name="Picture 100" descr="skhema"/>
              <p:cNvPicPr>
                <a:picLocks noChangeAspect="1" noChangeArrowheads="1"/>
              </p:cNvPicPr>
              <p:nvPr/>
            </p:nvPicPr>
            <p:blipFill>
              <a:blip r:embed="rId16" cstate="print"/>
              <a:srcRect/>
              <a:stretch>
                <a:fillRect/>
              </a:stretch>
            </p:blipFill>
            <p:spPr bwMode="auto">
              <a:xfrm>
                <a:off x="567" y="977"/>
                <a:ext cx="4355" cy="2453"/>
              </a:xfrm>
              <a:prstGeom prst="rect">
                <a:avLst/>
              </a:prstGeom>
              <a:noFill/>
              <a:ln w="9525">
                <a:noFill/>
                <a:miter lim="800000"/>
                <a:headEnd/>
                <a:tailEnd/>
              </a:ln>
            </p:spPr>
          </p:pic>
          <p:sp>
            <p:nvSpPr>
              <p:cNvPr id="18451" name="Oval 101"/>
              <p:cNvSpPr>
                <a:spLocks noChangeArrowheads="1"/>
              </p:cNvSpPr>
              <p:nvPr/>
            </p:nvSpPr>
            <p:spPr bwMode="auto">
              <a:xfrm>
                <a:off x="1519" y="1752"/>
                <a:ext cx="363" cy="272"/>
              </a:xfrm>
              <a:prstGeom prst="ellipse">
                <a:avLst/>
              </a:prstGeom>
              <a:solidFill>
                <a:srgbClr val="ADB49E"/>
              </a:solidFill>
              <a:ln w="9525">
                <a:noFill/>
                <a:round/>
                <a:headEnd/>
                <a:tailEnd/>
              </a:ln>
            </p:spPr>
            <p:txBody>
              <a:bodyPr wrap="none" anchor="ctr"/>
              <a:lstStyle/>
              <a:p>
                <a:pPr algn="ctr"/>
                <a:r>
                  <a:rPr lang="ru-RU" sz="1200"/>
                  <a:t>ВУЗы</a:t>
                </a:r>
              </a:p>
            </p:txBody>
          </p:sp>
          <p:sp>
            <p:nvSpPr>
              <p:cNvPr id="18452" name="Oval 102"/>
              <p:cNvSpPr>
                <a:spLocks noChangeArrowheads="1"/>
              </p:cNvSpPr>
              <p:nvPr/>
            </p:nvSpPr>
            <p:spPr bwMode="auto">
              <a:xfrm>
                <a:off x="1837" y="2341"/>
                <a:ext cx="363" cy="272"/>
              </a:xfrm>
              <a:prstGeom prst="ellipse">
                <a:avLst/>
              </a:prstGeom>
              <a:solidFill>
                <a:schemeClr val="accent1"/>
              </a:solidFill>
              <a:ln w="9525">
                <a:noFill/>
                <a:round/>
                <a:headEnd/>
                <a:tailEnd/>
              </a:ln>
            </p:spPr>
            <p:txBody>
              <a:bodyPr wrap="none" anchor="ctr"/>
              <a:lstStyle/>
              <a:p>
                <a:pPr algn="ctr"/>
                <a:r>
                  <a:rPr lang="ru-RU" sz="1000"/>
                  <a:t>малый</a:t>
                </a:r>
              </a:p>
              <a:p>
                <a:pPr algn="ctr"/>
                <a:r>
                  <a:rPr lang="ru-RU" sz="1000"/>
                  <a:t>бизнес</a:t>
                </a:r>
              </a:p>
            </p:txBody>
          </p:sp>
          <p:sp>
            <p:nvSpPr>
              <p:cNvPr id="18453" name="Oval 103"/>
              <p:cNvSpPr>
                <a:spLocks noChangeArrowheads="1"/>
              </p:cNvSpPr>
              <p:nvPr/>
            </p:nvSpPr>
            <p:spPr bwMode="auto">
              <a:xfrm>
                <a:off x="2562" y="1616"/>
                <a:ext cx="545" cy="363"/>
              </a:xfrm>
              <a:prstGeom prst="ellipse">
                <a:avLst/>
              </a:prstGeom>
              <a:solidFill>
                <a:schemeClr val="accent1"/>
              </a:solidFill>
              <a:ln w="9525">
                <a:noFill/>
                <a:round/>
                <a:headEnd/>
                <a:tailEnd/>
              </a:ln>
            </p:spPr>
            <p:txBody>
              <a:bodyPr wrap="none" anchor="ctr"/>
              <a:lstStyle/>
              <a:p>
                <a:pPr algn="ctr"/>
                <a:r>
                  <a:rPr lang="ru-RU" sz="1100"/>
                  <a:t>крупный</a:t>
                </a:r>
              </a:p>
              <a:p>
                <a:pPr algn="ctr"/>
                <a:r>
                  <a:rPr lang="ru-RU" sz="1100"/>
                  <a:t>бизнес</a:t>
                </a:r>
              </a:p>
            </p:txBody>
          </p:sp>
          <p:sp>
            <p:nvSpPr>
              <p:cNvPr id="18454" name="Oval 104"/>
              <p:cNvSpPr>
                <a:spLocks noChangeArrowheads="1"/>
              </p:cNvSpPr>
              <p:nvPr/>
            </p:nvSpPr>
            <p:spPr bwMode="auto">
              <a:xfrm>
                <a:off x="2381" y="2659"/>
                <a:ext cx="453" cy="317"/>
              </a:xfrm>
              <a:prstGeom prst="ellipse">
                <a:avLst/>
              </a:prstGeom>
              <a:solidFill>
                <a:schemeClr val="accent1"/>
              </a:solidFill>
              <a:ln w="9525">
                <a:noFill/>
                <a:round/>
                <a:headEnd/>
                <a:tailEnd/>
              </a:ln>
            </p:spPr>
            <p:txBody>
              <a:bodyPr wrap="none" anchor="ctr"/>
              <a:lstStyle/>
              <a:p>
                <a:pPr algn="ctr"/>
                <a:r>
                  <a:rPr lang="ru-RU" sz="1100"/>
                  <a:t>средний</a:t>
                </a:r>
              </a:p>
              <a:p>
                <a:pPr algn="ctr"/>
                <a:r>
                  <a:rPr lang="ru-RU" sz="1100"/>
                  <a:t>бизнес</a:t>
                </a:r>
              </a:p>
            </p:txBody>
          </p:sp>
          <p:sp>
            <p:nvSpPr>
              <p:cNvPr id="18455" name="Oval 105"/>
              <p:cNvSpPr>
                <a:spLocks noChangeArrowheads="1"/>
              </p:cNvSpPr>
              <p:nvPr/>
            </p:nvSpPr>
            <p:spPr bwMode="auto">
              <a:xfrm rot="890567">
                <a:off x="1474" y="1888"/>
                <a:ext cx="1496" cy="998"/>
              </a:xfrm>
              <a:prstGeom prst="ellipse">
                <a:avLst/>
              </a:prstGeom>
              <a:noFill/>
              <a:ln w="38100" cap="rnd">
                <a:solidFill>
                  <a:schemeClr val="accent1"/>
                </a:solidFill>
                <a:prstDash val="sysDot"/>
                <a:round/>
                <a:headEnd/>
                <a:tailEnd/>
              </a:ln>
            </p:spPr>
            <p:txBody>
              <a:bodyPr wrap="none" anchor="ctr"/>
              <a:lstStyle/>
              <a:p>
                <a:endParaRPr lang="ru-RU"/>
              </a:p>
            </p:txBody>
          </p:sp>
          <p:sp>
            <p:nvSpPr>
              <p:cNvPr id="18456" name="Oval 106"/>
              <p:cNvSpPr>
                <a:spLocks noChangeArrowheads="1"/>
              </p:cNvSpPr>
              <p:nvPr/>
            </p:nvSpPr>
            <p:spPr bwMode="auto">
              <a:xfrm>
                <a:off x="3923" y="2024"/>
                <a:ext cx="454" cy="408"/>
              </a:xfrm>
              <a:prstGeom prst="ellipse">
                <a:avLst/>
              </a:prstGeom>
              <a:solidFill>
                <a:srgbClr val="C5D9D3"/>
              </a:solidFill>
              <a:ln w="9525">
                <a:noFill/>
                <a:round/>
                <a:headEnd/>
                <a:tailEnd/>
              </a:ln>
            </p:spPr>
            <p:txBody>
              <a:bodyPr wrap="none" anchor="ctr"/>
              <a:lstStyle/>
              <a:p>
                <a:pPr algn="ctr"/>
                <a:r>
                  <a:rPr lang="ru-RU" sz="1000"/>
                  <a:t>венчурный</a:t>
                </a:r>
              </a:p>
              <a:p>
                <a:pPr algn="ctr"/>
                <a:r>
                  <a:rPr lang="ru-RU" sz="1000"/>
                  <a:t>фонд</a:t>
                </a:r>
              </a:p>
            </p:txBody>
          </p:sp>
          <p:sp>
            <p:nvSpPr>
              <p:cNvPr id="18457" name="Oval 107"/>
              <p:cNvSpPr>
                <a:spLocks noChangeArrowheads="1"/>
              </p:cNvSpPr>
              <p:nvPr/>
            </p:nvSpPr>
            <p:spPr bwMode="auto">
              <a:xfrm>
                <a:off x="3515" y="1571"/>
                <a:ext cx="499" cy="408"/>
              </a:xfrm>
              <a:prstGeom prst="ellipse">
                <a:avLst/>
              </a:prstGeom>
              <a:solidFill>
                <a:srgbClr val="C5D9D3"/>
              </a:solidFill>
              <a:ln w="9525">
                <a:noFill/>
                <a:round/>
                <a:headEnd/>
                <a:tailEnd/>
              </a:ln>
            </p:spPr>
            <p:txBody>
              <a:bodyPr wrap="none" anchor="ctr"/>
              <a:lstStyle/>
              <a:p>
                <a:pPr algn="ctr"/>
                <a:r>
                  <a:rPr lang="ru-RU" sz="900"/>
                  <a:t>финансовые </a:t>
                </a:r>
              </a:p>
              <a:p>
                <a:pPr algn="ctr"/>
                <a:r>
                  <a:rPr lang="ru-RU" sz="900"/>
                  <a:t>институты</a:t>
                </a:r>
              </a:p>
            </p:txBody>
          </p:sp>
          <p:sp>
            <p:nvSpPr>
              <p:cNvPr id="18458" name="Oval 108"/>
              <p:cNvSpPr>
                <a:spLocks noChangeArrowheads="1"/>
              </p:cNvSpPr>
              <p:nvPr/>
            </p:nvSpPr>
            <p:spPr bwMode="auto">
              <a:xfrm>
                <a:off x="3198" y="2296"/>
                <a:ext cx="363" cy="272"/>
              </a:xfrm>
              <a:prstGeom prst="ellipse">
                <a:avLst/>
              </a:prstGeom>
              <a:solidFill>
                <a:srgbClr val="ADB49E"/>
              </a:solidFill>
              <a:ln w="9525">
                <a:noFill/>
                <a:round/>
                <a:headEnd/>
                <a:tailEnd/>
              </a:ln>
            </p:spPr>
            <p:txBody>
              <a:bodyPr wrap="none" anchor="ctr"/>
              <a:lstStyle/>
              <a:p>
                <a:pPr algn="ctr"/>
                <a:r>
                  <a:rPr lang="ru-RU" sz="900"/>
                  <a:t>инновац.</a:t>
                </a:r>
              </a:p>
              <a:p>
                <a:pPr algn="ctr"/>
                <a:r>
                  <a:rPr lang="ru-RU" sz="900"/>
                  <a:t>инфраструктура</a:t>
                </a:r>
              </a:p>
            </p:txBody>
          </p:sp>
          <p:sp>
            <p:nvSpPr>
              <p:cNvPr id="18459" name="Text Box 109"/>
              <p:cNvSpPr txBox="1">
                <a:spLocks noChangeArrowheads="1"/>
              </p:cNvSpPr>
              <p:nvPr/>
            </p:nvSpPr>
            <p:spPr bwMode="auto">
              <a:xfrm>
                <a:off x="657" y="2229"/>
                <a:ext cx="273" cy="67"/>
              </a:xfrm>
              <a:prstGeom prst="rect">
                <a:avLst/>
              </a:prstGeom>
              <a:solidFill>
                <a:schemeClr val="accent2"/>
              </a:solidFill>
              <a:ln w="9525" algn="ctr">
                <a:noFill/>
                <a:miter lim="800000"/>
                <a:headEnd/>
                <a:tailEnd/>
              </a:ln>
            </p:spPr>
            <p:txBody>
              <a:bodyPr lIns="0" tIns="0" rIns="0" bIns="0">
                <a:spAutoFit/>
              </a:bodyPr>
              <a:lstStyle/>
              <a:p>
                <a:pPr>
                  <a:spcBef>
                    <a:spcPct val="50000"/>
                  </a:spcBef>
                </a:pPr>
                <a:r>
                  <a:rPr lang="ru-RU" sz="700" b="1">
                    <a:solidFill>
                      <a:schemeClr val="bg1"/>
                    </a:solidFill>
                  </a:rPr>
                  <a:t>проекты</a:t>
                </a:r>
              </a:p>
            </p:txBody>
          </p:sp>
          <p:sp>
            <p:nvSpPr>
              <p:cNvPr id="18460" name="Text Box 110"/>
              <p:cNvSpPr txBox="1">
                <a:spLocks noChangeArrowheads="1"/>
              </p:cNvSpPr>
              <p:nvPr/>
            </p:nvSpPr>
            <p:spPr bwMode="auto">
              <a:xfrm>
                <a:off x="3832" y="2864"/>
                <a:ext cx="273" cy="67"/>
              </a:xfrm>
              <a:prstGeom prst="rect">
                <a:avLst/>
              </a:prstGeom>
              <a:solidFill>
                <a:schemeClr val="accent2"/>
              </a:solidFill>
              <a:ln w="9525" algn="ctr">
                <a:noFill/>
                <a:miter lim="800000"/>
                <a:headEnd/>
                <a:tailEnd/>
              </a:ln>
            </p:spPr>
            <p:txBody>
              <a:bodyPr lIns="0" tIns="0" rIns="0" bIns="0">
                <a:spAutoFit/>
              </a:bodyPr>
              <a:lstStyle/>
              <a:p>
                <a:pPr>
                  <a:spcBef>
                    <a:spcPct val="50000"/>
                  </a:spcBef>
                </a:pPr>
                <a:r>
                  <a:rPr lang="ru-RU" sz="700" b="1">
                    <a:solidFill>
                      <a:schemeClr val="bg1"/>
                    </a:solidFill>
                  </a:rPr>
                  <a:t>проекты</a:t>
                </a:r>
              </a:p>
            </p:txBody>
          </p:sp>
          <p:sp>
            <p:nvSpPr>
              <p:cNvPr id="18461" name="Oval 111"/>
              <p:cNvSpPr>
                <a:spLocks noChangeArrowheads="1"/>
              </p:cNvSpPr>
              <p:nvPr/>
            </p:nvSpPr>
            <p:spPr bwMode="auto">
              <a:xfrm rot="9920437">
                <a:off x="1204" y="1109"/>
                <a:ext cx="1880" cy="1471"/>
              </a:xfrm>
              <a:prstGeom prst="ellipse">
                <a:avLst/>
              </a:prstGeom>
              <a:noFill/>
              <a:ln w="28575">
                <a:solidFill>
                  <a:schemeClr val="accent1"/>
                </a:solidFill>
                <a:prstDash val="sysDot"/>
                <a:round/>
                <a:headEnd/>
                <a:tailEnd/>
              </a:ln>
            </p:spPr>
            <p:txBody>
              <a:bodyPr wrap="none" anchor="ctr"/>
              <a:lstStyle/>
              <a:p>
                <a:endParaRPr lang="ru-RU"/>
              </a:p>
            </p:txBody>
          </p:sp>
        </p:grpSp>
        <p:sp>
          <p:nvSpPr>
            <p:cNvPr id="18449" name="Text Box 112"/>
            <p:cNvSpPr txBox="1">
              <a:spLocks noChangeArrowheads="1"/>
            </p:cNvSpPr>
            <p:nvPr/>
          </p:nvSpPr>
          <p:spPr bwMode="auto">
            <a:xfrm>
              <a:off x="2154" y="3203"/>
              <a:ext cx="635" cy="135"/>
            </a:xfrm>
            <a:prstGeom prst="rect">
              <a:avLst/>
            </a:prstGeom>
            <a:solidFill>
              <a:srgbClr val="8E8EDA"/>
            </a:solidFill>
            <a:ln w="9525" algn="ctr">
              <a:noFill/>
              <a:miter lim="800000"/>
              <a:headEnd/>
              <a:tailEnd/>
            </a:ln>
          </p:spPr>
          <p:txBody>
            <a:bodyPr>
              <a:spAutoFit/>
            </a:bodyPr>
            <a:lstStyle/>
            <a:p>
              <a:pPr>
                <a:spcBef>
                  <a:spcPct val="50000"/>
                </a:spcBef>
              </a:pPr>
              <a:r>
                <a:rPr lang="ru-RU" sz="800" b="1"/>
                <a:t>консультанты</a:t>
              </a:r>
            </a:p>
          </p:txBody>
        </p:sp>
      </p:grpSp>
      <p:pic>
        <p:nvPicPr>
          <p:cNvPr id="18439" name="Picture 113" descr="MCj04415350000[1]"/>
          <p:cNvPicPr>
            <a:picLocks noChangeAspect="1" noChangeArrowheads="1"/>
          </p:cNvPicPr>
          <p:nvPr/>
        </p:nvPicPr>
        <p:blipFill>
          <a:blip r:embed="rId6" cstate="print"/>
          <a:srcRect/>
          <a:stretch>
            <a:fillRect/>
          </a:stretch>
        </p:blipFill>
        <p:spPr bwMode="auto">
          <a:xfrm>
            <a:off x="1547813" y="4519613"/>
            <a:ext cx="719137" cy="709612"/>
          </a:xfrm>
          <a:prstGeom prst="rect">
            <a:avLst/>
          </a:prstGeom>
          <a:noFill/>
          <a:ln w="9525">
            <a:noFill/>
            <a:miter lim="800000"/>
            <a:headEnd/>
            <a:tailEnd/>
          </a:ln>
        </p:spPr>
      </p:pic>
      <p:pic>
        <p:nvPicPr>
          <p:cNvPr id="18440" name="Picture 114" descr="MCj04415350000[1]"/>
          <p:cNvPicPr>
            <a:picLocks noChangeAspect="1" noChangeArrowheads="1"/>
          </p:cNvPicPr>
          <p:nvPr/>
        </p:nvPicPr>
        <p:blipFill>
          <a:blip r:embed="rId6" cstate="print"/>
          <a:srcRect/>
          <a:stretch>
            <a:fillRect/>
          </a:stretch>
        </p:blipFill>
        <p:spPr bwMode="auto">
          <a:xfrm>
            <a:off x="6013450" y="4735513"/>
            <a:ext cx="719138" cy="709612"/>
          </a:xfrm>
          <a:prstGeom prst="rect">
            <a:avLst/>
          </a:prstGeom>
          <a:noFill/>
          <a:ln w="9525">
            <a:noFill/>
            <a:miter lim="800000"/>
            <a:headEnd/>
            <a:tailEnd/>
          </a:ln>
        </p:spPr>
      </p:pic>
      <p:sp>
        <p:nvSpPr>
          <p:cNvPr id="18441" name="Oval 126"/>
          <p:cNvSpPr>
            <a:spLocks noChangeArrowheads="1"/>
          </p:cNvSpPr>
          <p:nvPr/>
        </p:nvSpPr>
        <p:spPr bwMode="auto">
          <a:xfrm rot="-5400000">
            <a:off x="3534569" y="1226344"/>
            <a:ext cx="5688013" cy="4333875"/>
          </a:xfrm>
          <a:prstGeom prst="ellipse">
            <a:avLst/>
          </a:prstGeom>
          <a:noFill/>
          <a:ln w="38100">
            <a:solidFill>
              <a:schemeClr val="bg2"/>
            </a:solidFill>
            <a:prstDash val="sysDot"/>
            <a:round/>
            <a:headEnd/>
            <a:tailEnd/>
          </a:ln>
        </p:spPr>
        <p:txBody>
          <a:bodyPr wrap="none" anchor="ctr"/>
          <a:lstStyle/>
          <a:p>
            <a:endParaRPr lang="ru-RU"/>
          </a:p>
        </p:txBody>
      </p:sp>
      <p:pic>
        <p:nvPicPr>
          <p:cNvPr id="18442" name="Picture 128" descr="MCj04398050000[1]"/>
          <p:cNvPicPr>
            <a:picLocks noChangeAspect="1" noChangeArrowheads="1"/>
          </p:cNvPicPr>
          <p:nvPr/>
        </p:nvPicPr>
        <p:blipFill>
          <a:blip r:embed="rId17" cstate="print"/>
          <a:srcRect/>
          <a:stretch>
            <a:fillRect/>
          </a:stretch>
        </p:blipFill>
        <p:spPr bwMode="auto">
          <a:xfrm>
            <a:off x="250825" y="2852738"/>
            <a:ext cx="1944688" cy="1944687"/>
          </a:xfrm>
          <a:prstGeom prst="rect">
            <a:avLst/>
          </a:prstGeom>
          <a:noFill/>
          <a:ln w="9525">
            <a:noFill/>
            <a:miter lim="800000"/>
            <a:headEnd/>
            <a:tailEnd/>
          </a:ln>
        </p:spPr>
      </p:pic>
      <p:pic>
        <p:nvPicPr>
          <p:cNvPr id="18443" name="Picture 129" descr="MCj04398050000[1]"/>
          <p:cNvPicPr>
            <a:picLocks noChangeAspect="1" noChangeArrowheads="1"/>
          </p:cNvPicPr>
          <p:nvPr/>
        </p:nvPicPr>
        <p:blipFill>
          <a:blip r:embed="rId18" cstate="print"/>
          <a:srcRect/>
          <a:stretch>
            <a:fillRect/>
          </a:stretch>
        </p:blipFill>
        <p:spPr bwMode="auto">
          <a:xfrm rot="4742122" flipH="1">
            <a:off x="6680200" y="2752726"/>
            <a:ext cx="1944687" cy="1871662"/>
          </a:xfrm>
          <a:prstGeom prst="rect">
            <a:avLst/>
          </a:prstGeom>
          <a:noFill/>
          <a:ln w="9525">
            <a:noFill/>
            <a:miter lim="800000"/>
            <a:headEnd/>
            <a:tailEnd/>
          </a:ln>
        </p:spPr>
      </p:pic>
      <p:pic>
        <p:nvPicPr>
          <p:cNvPr id="18444" name="Picture 152" descr="MCj04397990000[1]"/>
          <p:cNvPicPr>
            <a:picLocks noChangeAspect="1" noChangeArrowheads="1"/>
          </p:cNvPicPr>
          <p:nvPr/>
        </p:nvPicPr>
        <p:blipFill>
          <a:blip r:embed="rId19" cstate="print"/>
          <a:srcRect/>
          <a:stretch>
            <a:fillRect/>
          </a:stretch>
        </p:blipFill>
        <p:spPr bwMode="auto">
          <a:xfrm>
            <a:off x="4140200" y="4005263"/>
            <a:ext cx="2084388" cy="2736850"/>
          </a:xfrm>
          <a:prstGeom prst="rect">
            <a:avLst/>
          </a:prstGeom>
          <a:noFill/>
          <a:ln w="9525">
            <a:noFill/>
            <a:miter lim="800000"/>
            <a:headEnd/>
            <a:tailEnd/>
          </a:ln>
        </p:spPr>
      </p:pic>
      <p:pic>
        <p:nvPicPr>
          <p:cNvPr id="18445" name="Picture 153" descr="MCj04397990000[1]"/>
          <p:cNvPicPr>
            <a:picLocks noChangeAspect="1" noChangeArrowheads="1"/>
          </p:cNvPicPr>
          <p:nvPr/>
        </p:nvPicPr>
        <p:blipFill>
          <a:blip r:embed="rId19" cstate="print"/>
          <a:srcRect/>
          <a:stretch>
            <a:fillRect/>
          </a:stretch>
        </p:blipFill>
        <p:spPr bwMode="auto">
          <a:xfrm>
            <a:off x="2700338" y="1339850"/>
            <a:ext cx="2084387" cy="2736850"/>
          </a:xfrm>
          <a:prstGeom prst="rect">
            <a:avLst/>
          </a:prstGeom>
          <a:noFill/>
          <a:ln w="9525">
            <a:noFill/>
            <a:miter lim="800000"/>
            <a:headEnd/>
            <a:tailEnd/>
          </a:ln>
        </p:spPr>
      </p:pic>
      <p:sp>
        <p:nvSpPr>
          <p:cNvPr id="60" name="Скругленный прямоугольник 59"/>
          <p:cNvSpPr/>
          <p:nvPr/>
        </p:nvSpPr>
        <p:spPr>
          <a:xfrm>
            <a:off x="476250" y="149225"/>
            <a:ext cx="8135938"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p>
        </p:txBody>
      </p:sp>
      <p:sp>
        <p:nvSpPr>
          <p:cNvPr id="18447" name="Text Box 2"/>
          <p:cNvSpPr txBox="1">
            <a:spLocks noChangeArrowheads="1"/>
          </p:cNvSpPr>
          <p:nvPr/>
        </p:nvSpPr>
        <p:spPr bwMode="auto">
          <a:xfrm>
            <a:off x="1076325" y="138113"/>
            <a:ext cx="7416800" cy="381000"/>
          </a:xfrm>
          <a:prstGeom prst="rect">
            <a:avLst/>
          </a:prstGeom>
          <a:noFill/>
          <a:ln w="9525" algn="ctr">
            <a:noFill/>
            <a:miter lim="800000"/>
            <a:headEnd/>
            <a:tailEnd/>
          </a:ln>
        </p:spPr>
        <p:txBody>
          <a:bodyPr>
            <a:spAutoFit/>
          </a:bodyPr>
          <a:lstStyle/>
          <a:p>
            <a:pPr algn="ctr"/>
            <a:r>
              <a:rPr lang="ru-RU" sz="1900">
                <a:solidFill>
                  <a:schemeClr val="bg1"/>
                </a:solidFill>
              </a:rPr>
              <a:t>Взаимодействие с бизнес-сообществом</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87"/>
          <p:cNvSpPr>
            <a:spLocks noChangeShapeType="1"/>
          </p:cNvSpPr>
          <p:nvPr/>
        </p:nvSpPr>
        <p:spPr bwMode="auto">
          <a:xfrm flipH="1" flipV="1">
            <a:off x="5867400" y="5878513"/>
            <a:ext cx="1225550" cy="71437"/>
          </a:xfrm>
          <a:prstGeom prst="line">
            <a:avLst/>
          </a:prstGeom>
          <a:noFill/>
          <a:ln w="57150">
            <a:solidFill>
              <a:srgbClr val="969696"/>
            </a:solidFill>
            <a:round/>
            <a:headEnd type="oval" w="med" len="med"/>
            <a:tailEnd type="oval" w="med" len="med"/>
          </a:ln>
          <a:effectLst/>
        </p:spPr>
        <p:txBody>
          <a:bodyPr/>
          <a:lstStyle/>
          <a:p>
            <a:endParaRPr lang="ru-RU"/>
          </a:p>
        </p:txBody>
      </p:sp>
      <p:pic>
        <p:nvPicPr>
          <p:cNvPr id="14" name="Picture 4"/>
          <p:cNvPicPr>
            <a:picLocks noChangeAspect="1" noChangeArrowheads="1"/>
          </p:cNvPicPr>
          <p:nvPr/>
        </p:nvPicPr>
        <p:blipFill>
          <a:blip r:embed="rId2" cstate="print"/>
          <a:srcRect/>
          <a:stretch>
            <a:fillRect/>
          </a:stretch>
        </p:blipFill>
        <p:spPr bwMode="auto">
          <a:xfrm rot="8449562">
            <a:off x="2266950" y="2924175"/>
            <a:ext cx="6913563" cy="3681413"/>
          </a:xfrm>
          <a:prstGeom prst="rect">
            <a:avLst/>
          </a:prstGeom>
          <a:noFill/>
          <a:ln w="9525">
            <a:noFill/>
            <a:miter lim="800000"/>
            <a:headEnd/>
            <a:tailEnd/>
          </a:ln>
        </p:spPr>
      </p:pic>
      <p:sp>
        <p:nvSpPr>
          <p:cNvPr id="19460" name="Line 76"/>
          <p:cNvSpPr>
            <a:spLocks noChangeShapeType="1"/>
          </p:cNvSpPr>
          <p:nvPr/>
        </p:nvSpPr>
        <p:spPr bwMode="auto">
          <a:xfrm flipV="1">
            <a:off x="4140200" y="3860800"/>
            <a:ext cx="3168650" cy="720725"/>
          </a:xfrm>
          <a:prstGeom prst="line">
            <a:avLst/>
          </a:prstGeom>
          <a:noFill/>
          <a:ln w="57150">
            <a:solidFill>
              <a:schemeClr val="bg2"/>
            </a:solidFill>
            <a:round/>
            <a:headEnd type="oval" w="med" len="med"/>
            <a:tailEnd type="oval" w="med" len="med"/>
          </a:ln>
        </p:spPr>
        <p:txBody>
          <a:bodyPr/>
          <a:lstStyle/>
          <a:p>
            <a:endParaRPr lang="ru-RU"/>
          </a:p>
        </p:txBody>
      </p:sp>
      <p:sp>
        <p:nvSpPr>
          <p:cNvPr id="19461" name="Line 75"/>
          <p:cNvSpPr>
            <a:spLocks noChangeShapeType="1"/>
          </p:cNvSpPr>
          <p:nvPr/>
        </p:nvSpPr>
        <p:spPr bwMode="auto">
          <a:xfrm>
            <a:off x="4140200" y="4365625"/>
            <a:ext cx="1800225" cy="287338"/>
          </a:xfrm>
          <a:prstGeom prst="line">
            <a:avLst/>
          </a:prstGeom>
          <a:noFill/>
          <a:ln w="57150">
            <a:solidFill>
              <a:schemeClr val="bg2"/>
            </a:solidFill>
            <a:round/>
            <a:headEnd type="oval" w="med" len="med"/>
            <a:tailEnd type="oval" w="med" len="med"/>
          </a:ln>
        </p:spPr>
        <p:txBody>
          <a:bodyPr/>
          <a:lstStyle/>
          <a:p>
            <a:endParaRPr lang="ru-RU"/>
          </a:p>
        </p:txBody>
      </p:sp>
      <p:sp>
        <p:nvSpPr>
          <p:cNvPr id="19462" name="Oval 67"/>
          <p:cNvSpPr>
            <a:spLocks noChangeArrowheads="1"/>
          </p:cNvSpPr>
          <p:nvPr/>
        </p:nvSpPr>
        <p:spPr bwMode="auto">
          <a:xfrm>
            <a:off x="5435600" y="4076700"/>
            <a:ext cx="1943100" cy="1873250"/>
          </a:xfrm>
          <a:prstGeom prst="ellipse">
            <a:avLst/>
          </a:prstGeom>
          <a:gradFill rotWithShape="1">
            <a:gsLst>
              <a:gs pos="0">
                <a:srgbClr val="87A965"/>
              </a:gs>
              <a:gs pos="100000">
                <a:srgbClr val="CCFF99"/>
              </a:gs>
            </a:gsLst>
            <a:lin ang="18900000" scaled="1"/>
          </a:gradFill>
          <a:ln w="9525">
            <a:solidFill>
              <a:srgbClr val="CCFFCC"/>
            </a:solidFill>
            <a:round/>
            <a:headEnd/>
            <a:tailEnd/>
          </a:ln>
        </p:spPr>
        <p:txBody>
          <a:bodyPr lIns="0" tIns="0" rIns="0" bIns="0"/>
          <a:lstStyle/>
          <a:p>
            <a:pPr algn="ctr"/>
            <a:endParaRPr lang="en-US" altLang="ja-JP" sz="1100">
              <a:solidFill>
                <a:srgbClr val="333333"/>
              </a:solidFill>
              <a:ea typeface="MS Mincho" pitchFamily="49" charset="-128"/>
            </a:endParaRPr>
          </a:p>
          <a:p>
            <a:pPr algn="ctr"/>
            <a:endParaRPr lang="en-US" altLang="ja-JP" sz="1100">
              <a:solidFill>
                <a:srgbClr val="333333"/>
              </a:solidFill>
              <a:ea typeface="MS Mincho" pitchFamily="49" charset="-128"/>
            </a:endParaRPr>
          </a:p>
          <a:p>
            <a:pPr algn="ctr"/>
            <a:endParaRPr lang="en-US" altLang="ja-JP" sz="1100">
              <a:solidFill>
                <a:srgbClr val="333333"/>
              </a:solidFill>
              <a:ea typeface="MS Mincho" pitchFamily="49" charset="-128"/>
            </a:endParaRPr>
          </a:p>
          <a:p>
            <a:pPr algn="ctr"/>
            <a:endParaRPr lang="ru-RU" altLang="ja-JP" sz="1100">
              <a:solidFill>
                <a:srgbClr val="333333"/>
              </a:solidFill>
              <a:ea typeface="MS Mincho" pitchFamily="49" charset="-128"/>
            </a:endParaRPr>
          </a:p>
          <a:p>
            <a:pPr algn="ctr"/>
            <a:r>
              <a:rPr lang="ru-RU" altLang="ja-JP" sz="1100">
                <a:solidFill>
                  <a:srgbClr val="333333"/>
                </a:solidFill>
                <a:ea typeface="MS Mincho" pitchFamily="49" charset="-128"/>
              </a:rPr>
              <a:t>лаборатория </a:t>
            </a:r>
          </a:p>
          <a:p>
            <a:pPr algn="ctr"/>
            <a:r>
              <a:rPr lang="ru-RU" altLang="ja-JP" sz="1100">
                <a:solidFill>
                  <a:srgbClr val="333333"/>
                </a:solidFill>
                <a:ea typeface="MS Mincho" pitchFamily="49" charset="-128"/>
              </a:rPr>
              <a:t>нанометрологии и </a:t>
            </a:r>
          </a:p>
          <a:p>
            <a:pPr algn="ctr"/>
            <a:r>
              <a:rPr lang="ru-RU" altLang="ja-JP" sz="1100">
                <a:solidFill>
                  <a:srgbClr val="333333"/>
                </a:solidFill>
                <a:ea typeface="MS Mincho" pitchFamily="49" charset="-128"/>
              </a:rPr>
              <a:t>сертификации</a:t>
            </a:r>
          </a:p>
          <a:p>
            <a:pPr algn="ctr"/>
            <a:r>
              <a:rPr lang="ru-RU" altLang="ja-JP" sz="1100">
                <a:solidFill>
                  <a:srgbClr val="333333"/>
                </a:solidFill>
                <a:ea typeface="MS Mincho" pitchFamily="49" charset="-128"/>
              </a:rPr>
              <a:t>нанопродукции</a:t>
            </a:r>
            <a:endParaRPr lang="ru-RU" sz="1100"/>
          </a:p>
        </p:txBody>
      </p:sp>
      <p:sp>
        <p:nvSpPr>
          <p:cNvPr id="19463" name="Oval 70"/>
          <p:cNvSpPr>
            <a:spLocks noChangeArrowheads="1"/>
          </p:cNvSpPr>
          <p:nvPr/>
        </p:nvSpPr>
        <p:spPr bwMode="auto">
          <a:xfrm>
            <a:off x="6948488" y="3213100"/>
            <a:ext cx="1943100" cy="1828800"/>
          </a:xfrm>
          <a:prstGeom prst="ellipse">
            <a:avLst/>
          </a:prstGeom>
          <a:gradFill rotWithShape="1">
            <a:gsLst>
              <a:gs pos="0">
                <a:srgbClr val="87A965"/>
              </a:gs>
              <a:gs pos="100000">
                <a:srgbClr val="CCFF99"/>
              </a:gs>
            </a:gsLst>
            <a:lin ang="18900000" scaled="1"/>
          </a:gradFill>
          <a:ln w="9525">
            <a:solidFill>
              <a:srgbClr val="CCFFCC"/>
            </a:solidFill>
            <a:round/>
            <a:headEnd/>
            <a:tailEnd/>
          </a:ln>
        </p:spPr>
        <p:txBody>
          <a:bodyPr lIns="0" tIns="0" rIns="0" bIns="0"/>
          <a:lstStyle/>
          <a:p>
            <a:pPr algn="ctr"/>
            <a:endParaRPr lang="ru-RU" altLang="ja-JP" sz="1100">
              <a:solidFill>
                <a:srgbClr val="333333"/>
              </a:solidFill>
              <a:ea typeface="MS Mincho" pitchFamily="49" charset="-128"/>
            </a:endParaRPr>
          </a:p>
          <a:p>
            <a:pPr algn="ctr"/>
            <a:endParaRPr lang="en-US" altLang="ja-JP" sz="1100">
              <a:solidFill>
                <a:srgbClr val="333333"/>
              </a:solidFill>
              <a:ea typeface="MS Mincho" pitchFamily="49" charset="-128"/>
            </a:endParaRPr>
          </a:p>
          <a:p>
            <a:pPr algn="ctr"/>
            <a:endParaRPr lang="ru-RU" altLang="ja-JP" sz="1100">
              <a:solidFill>
                <a:srgbClr val="333333"/>
              </a:solidFill>
              <a:cs typeface="ＭＳ Ｐゴシック"/>
            </a:endParaRPr>
          </a:p>
          <a:p>
            <a:pPr algn="ctr"/>
            <a:r>
              <a:rPr lang="ru-RU" altLang="ja-JP" sz="1100">
                <a:solidFill>
                  <a:srgbClr val="333333"/>
                </a:solidFill>
                <a:ea typeface="MS Mincho" pitchFamily="49" charset="-128"/>
              </a:rPr>
              <a:t>Центр коллективного пользования</a:t>
            </a:r>
          </a:p>
          <a:p>
            <a:pPr algn="ctr"/>
            <a:r>
              <a:rPr lang="ru-RU" altLang="ja-JP" sz="1100">
                <a:cs typeface="ＭＳ Ｐゴシック"/>
              </a:rPr>
              <a:t>ЧР</a:t>
            </a:r>
            <a:r>
              <a:rPr lang="ru-RU" altLang="ja-JP" sz="1100">
                <a:ea typeface="MS Mincho" pitchFamily="49" charset="-128"/>
              </a:rPr>
              <a:t>  в области нанотехнологий</a:t>
            </a:r>
            <a:endParaRPr lang="ru-RU" sz="1100"/>
          </a:p>
        </p:txBody>
      </p:sp>
      <p:sp>
        <p:nvSpPr>
          <p:cNvPr id="19464" name="Oval 72"/>
          <p:cNvSpPr>
            <a:spLocks noChangeArrowheads="1"/>
          </p:cNvSpPr>
          <p:nvPr/>
        </p:nvSpPr>
        <p:spPr bwMode="auto">
          <a:xfrm>
            <a:off x="3851275" y="4292600"/>
            <a:ext cx="1728788" cy="1584325"/>
          </a:xfrm>
          <a:prstGeom prst="ellipse">
            <a:avLst/>
          </a:prstGeom>
          <a:gradFill rotWithShape="1">
            <a:gsLst>
              <a:gs pos="0">
                <a:srgbClr val="87A965"/>
              </a:gs>
              <a:gs pos="100000">
                <a:srgbClr val="CCFF99"/>
              </a:gs>
            </a:gsLst>
            <a:lin ang="18900000" scaled="1"/>
          </a:gradFill>
          <a:ln w="9525">
            <a:solidFill>
              <a:srgbClr val="CCFFCC"/>
            </a:solidFill>
            <a:round/>
            <a:headEnd/>
            <a:tailEnd/>
          </a:ln>
        </p:spPr>
        <p:txBody>
          <a:bodyPr lIns="0" tIns="0" rIns="0" bIns="0"/>
          <a:lstStyle/>
          <a:p>
            <a:pPr algn="ctr"/>
            <a:endParaRPr lang="en-US" altLang="ja-JP" sz="1100">
              <a:solidFill>
                <a:srgbClr val="333333"/>
              </a:solidFill>
              <a:ea typeface="MS Mincho" pitchFamily="49" charset="-128"/>
            </a:endParaRPr>
          </a:p>
          <a:p>
            <a:pPr algn="ctr"/>
            <a:endParaRPr lang="ru-RU" altLang="ja-JP" sz="1100">
              <a:solidFill>
                <a:srgbClr val="333333"/>
              </a:solidFill>
              <a:cs typeface="ＭＳ Ｐゴシック"/>
            </a:endParaRPr>
          </a:p>
          <a:p>
            <a:pPr algn="ctr"/>
            <a:r>
              <a:rPr lang="ru-RU" altLang="ja-JP" sz="1100">
                <a:solidFill>
                  <a:srgbClr val="333333"/>
                </a:solidFill>
                <a:ea typeface="MS Mincho" pitchFamily="49" charset="-128"/>
              </a:rPr>
              <a:t>межвузовская  лаборатория </a:t>
            </a:r>
          </a:p>
          <a:p>
            <a:pPr algn="ctr"/>
            <a:r>
              <a:rPr lang="ru-RU" altLang="ja-JP" sz="1100">
                <a:solidFill>
                  <a:srgbClr val="333333"/>
                </a:solidFill>
                <a:ea typeface="MS Mincho" pitchFamily="49" charset="-128"/>
              </a:rPr>
              <a:t>высоких технологий</a:t>
            </a:r>
          </a:p>
          <a:p>
            <a:pPr algn="ctr"/>
            <a:r>
              <a:rPr lang="ru-RU" altLang="ja-JP" sz="1100">
                <a:solidFill>
                  <a:srgbClr val="333333"/>
                </a:solidFill>
                <a:ea typeface="MS Mincho" pitchFamily="49" charset="-128"/>
              </a:rPr>
              <a:t>(МГУ – ЧГУ) </a:t>
            </a:r>
            <a:endParaRPr lang="ru-RU" sz="1100"/>
          </a:p>
        </p:txBody>
      </p:sp>
      <p:pic>
        <p:nvPicPr>
          <p:cNvPr id="2" name="Picture 4"/>
          <p:cNvPicPr>
            <a:picLocks noChangeAspect="1" noChangeArrowheads="1"/>
          </p:cNvPicPr>
          <p:nvPr/>
        </p:nvPicPr>
        <p:blipFill>
          <a:blip r:embed="rId2" cstate="print"/>
          <a:srcRect/>
          <a:stretch>
            <a:fillRect/>
          </a:stretch>
        </p:blipFill>
        <p:spPr bwMode="auto">
          <a:xfrm rot="-2041736">
            <a:off x="0" y="1125538"/>
            <a:ext cx="6913563" cy="3681412"/>
          </a:xfrm>
          <a:prstGeom prst="rect">
            <a:avLst/>
          </a:prstGeom>
          <a:noFill/>
          <a:ln w="9525">
            <a:noFill/>
            <a:miter lim="800000"/>
            <a:headEnd/>
            <a:tailEnd/>
          </a:ln>
        </p:spPr>
      </p:pic>
      <p:sp>
        <p:nvSpPr>
          <p:cNvPr id="19466" name="Oval 42"/>
          <p:cNvSpPr>
            <a:spLocks noChangeArrowheads="1"/>
          </p:cNvSpPr>
          <p:nvPr/>
        </p:nvSpPr>
        <p:spPr bwMode="auto">
          <a:xfrm>
            <a:off x="1187450" y="1341438"/>
            <a:ext cx="2089150" cy="1800225"/>
          </a:xfrm>
          <a:prstGeom prst="ellipse">
            <a:avLst/>
          </a:prstGeom>
          <a:gradFill rotWithShape="1">
            <a:gsLst>
              <a:gs pos="0">
                <a:srgbClr val="8F8F00"/>
              </a:gs>
              <a:gs pos="100000">
                <a:srgbClr val="FFFF00"/>
              </a:gs>
            </a:gsLst>
            <a:lin ang="18900000" scaled="1"/>
          </a:gradFill>
          <a:ln w="9525">
            <a:solidFill>
              <a:srgbClr val="FFFF99"/>
            </a:solidFill>
            <a:round/>
            <a:headEnd/>
            <a:tailEnd/>
          </a:ln>
        </p:spPr>
        <p:txBody>
          <a:bodyPr lIns="0" tIns="0" rIns="0" bIns="0"/>
          <a:lstStyle/>
          <a:p>
            <a:pPr algn="ctr"/>
            <a:endParaRPr lang="ru-RU" altLang="ja-JP" sz="800">
              <a:solidFill>
                <a:srgbClr val="333333"/>
              </a:solidFill>
              <a:cs typeface="ＭＳ Ｐゴシック"/>
            </a:endParaRPr>
          </a:p>
          <a:p>
            <a:pPr algn="ctr"/>
            <a:endParaRPr lang="ru-RU" altLang="ja-JP" sz="800">
              <a:solidFill>
                <a:srgbClr val="333333"/>
              </a:solidFill>
              <a:cs typeface="ＭＳ Ｐゴシック"/>
            </a:endParaRPr>
          </a:p>
          <a:p>
            <a:pPr algn="ctr"/>
            <a:endParaRPr lang="ru-RU" altLang="ja-JP" sz="800">
              <a:solidFill>
                <a:srgbClr val="333333"/>
              </a:solidFill>
              <a:cs typeface="ＭＳ Ｐゴシック"/>
            </a:endParaRPr>
          </a:p>
          <a:p>
            <a:pPr algn="ctr"/>
            <a:r>
              <a:rPr lang="ru-RU" altLang="ja-JP" sz="1100">
                <a:ea typeface="MS Mincho" pitchFamily="49" charset="-128"/>
              </a:rPr>
              <a:t>производство углеродного медицинского   атравматического  шовного материала (БИОН-нити) </a:t>
            </a:r>
            <a:endParaRPr lang="ru-RU" sz="1100"/>
          </a:p>
        </p:txBody>
      </p:sp>
      <p:sp>
        <p:nvSpPr>
          <p:cNvPr id="19467" name="Line 31"/>
          <p:cNvSpPr>
            <a:spLocks noChangeShapeType="1"/>
          </p:cNvSpPr>
          <p:nvPr/>
        </p:nvSpPr>
        <p:spPr bwMode="auto">
          <a:xfrm>
            <a:off x="3059113" y="1989138"/>
            <a:ext cx="381000" cy="360362"/>
          </a:xfrm>
          <a:prstGeom prst="line">
            <a:avLst/>
          </a:prstGeom>
          <a:noFill/>
          <a:ln w="57150">
            <a:solidFill>
              <a:srgbClr val="969696"/>
            </a:solidFill>
            <a:round/>
            <a:headEnd type="oval" w="med" len="med"/>
            <a:tailEnd/>
          </a:ln>
        </p:spPr>
        <p:txBody>
          <a:bodyPr/>
          <a:lstStyle/>
          <a:p>
            <a:endParaRPr lang="ru-RU"/>
          </a:p>
        </p:txBody>
      </p:sp>
      <p:pic>
        <p:nvPicPr>
          <p:cNvPr id="19468" name="Picture 43" descr="s_dexon"/>
          <p:cNvPicPr>
            <a:picLocks noChangeAspect="1" noChangeArrowheads="1"/>
          </p:cNvPicPr>
          <p:nvPr/>
        </p:nvPicPr>
        <p:blipFill>
          <a:blip r:embed="rId3" cstate="print"/>
          <a:srcRect/>
          <a:stretch>
            <a:fillRect/>
          </a:stretch>
        </p:blipFill>
        <p:spPr bwMode="auto">
          <a:xfrm>
            <a:off x="1908175" y="1416050"/>
            <a:ext cx="576263" cy="576263"/>
          </a:xfrm>
          <a:prstGeom prst="rect">
            <a:avLst/>
          </a:prstGeom>
          <a:noFill/>
          <a:ln w="9525">
            <a:noFill/>
            <a:miter lim="800000"/>
            <a:headEnd/>
            <a:tailEnd/>
          </a:ln>
        </p:spPr>
      </p:pic>
      <p:sp>
        <p:nvSpPr>
          <p:cNvPr id="19469" name="Line 36"/>
          <p:cNvSpPr>
            <a:spLocks noChangeShapeType="1"/>
          </p:cNvSpPr>
          <p:nvPr/>
        </p:nvSpPr>
        <p:spPr bwMode="auto">
          <a:xfrm>
            <a:off x="4211638" y="1484313"/>
            <a:ext cx="792162" cy="215900"/>
          </a:xfrm>
          <a:prstGeom prst="line">
            <a:avLst/>
          </a:prstGeom>
          <a:noFill/>
          <a:ln w="57150">
            <a:solidFill>
              <a:srgbClr val="969696"/>
            </a:solidFill>
            <a:round/>
            <a:headEnd type="oval" w="med" len="med"/>
            <a:tailEnd/>
          </a:ln>
        </p:spPr>
        <p:txBody>
          <a:bodyPr/>
          <a:lstStyle/>
          <a:p>
            <a:endParaRPr lang="ru-RU"/>
          </a:p>
        </p:txBody>
      </p:sp>
      <p:sp>
        <p:nvSpPr>
          <p:cNvPr id="19470" name="Oval 44"/>
          <p:cNvSpPr>
            <a:spLocks noChangeArrowheads="1"/>
          </p:cNvSpPr>
          <p:nvPr/>
        </p:nvSpPr>
        <p:spPr bwMode="auto">
          <a:xfrm>
            <a:off x="2916238" y="1916113"/>
            <a:ext cx="1943100" cy="1828800"/>
          </a:xfrm>
          <a:prstGeom prst="ellipse">
            <a:avLst/>
          </a:prstGeom>
          <a:gradFill rotWithShape="1">
            <a:gsLst>
              <a:gs pos="0">
                <a:srgbClr val="A8A800"/>
              </a:gs>
              <a:gs pos="100000">
                <a:srgbClr val="FFFF00"/>
              </a:gs>
            </a:gsLst>
            <a:lin ang="18900000" scaled="1"/>
          </a:gradFill>
          <a:ln w="9525">
            <a:solidFill>
              <a:srgbClr val="FFFF99"/>
            </a:solidFill>
            <a:round/>
            <a:headEnd/>
            <a:tailEnd/>
          </a:ln>
        </p:spPr>
        <p:txBody>
          <a:bodyPr lIns="0" tIns="0" rIns="0" bIns="0"/>
          <a:lstStyle/>
          <a:p>
            <a:pPr algn="ctr"/>
            <a:endParaRPr lang="ru-RU" altLang="ja-JP" sz="1100">
              <a:ea typeface="MS Mincho" pitchFamily="49" charset="-128"/>
            </a:endParaRPr>
          </a:p>
          <a:p>
            <a:pPr algn="ctr"/>
            <a:endParaRPr lang="ru-RU" altLang="ja-JP" sz="1100">
              <a:cs typeface="ＭＳ Ｐゴシック"/>
            </a:endParaRPr>
          </a:p>
          <a:p>
            <a:pPr algn="ctr"/>
            <a:endParaRPr lang="ru-RU" altLang="ja-JP" sz="1100">
              <a:cs typeface="ＭＳ Ｐゴシック"/>
            </a:endParaRPr>
          </a:p>
          <a:p>
            <a:pPr algn="ctr"/>
            <a:r>
              <a:rPr lang="ru-RU" altLang="ja-JP" sz="1100">
                <a:ea typeface="MS Mincho" pitchFamily="49" charset="-128"/>
              </a:rPr>
              <a:t>производство наноструктурных материалов на основе порошков алюминия и его сплавов </a:t>
            </a:r>
            <a:endParaRPr lang="ru-RU" sz="1100"/>
          </a:p>
        </p:txBody>
      </p:sp>
      <p:pic>
        <p:nvPicPr>
          <p:cNvPr id="19471" name="Picture 45" descr="рис 3 к ЦД-ТИ"/>
          <p:cNvPicPr>
            <a:picLocks noChangeAspect="1" noChangeArrowheads="1"/>
          </p:cNvPicPr>
          <p:nvPr/>
        </p:nvPicPr>
        <p:blipFill>
          <a:blip r:embed="rId4" cstate="print"/>
          <a:srcRect/>
          <a:stretch>
            <a:fillRect/>
          </a:stretch>
        </p:blipFill>
        <p:spPr bwMode="auto">
          <a:xfrm>
            <a:off x="3419475" y="2136775"/>
            <a:ext cx="1003300" cy="571500"/>
          </a:xfrm>
          <a:prstGeom prst="rect">
            <a:avLst/>
          </a:prstGeom>
          <a:noFill/>
          <a:ln w="9525">
            <a:noFill/>
            <a:miter lim="800000"/>
            <a:headEnd/>
            <a:tailEnd/>
          </a:ln>
        </p:spPr>
      </p:pic>
      <p:sp>
        <p:nvSpPr>
          <p:cNvPr id="19472" name="Oval 46"/>
          <p:cNvSpPr>
            <a:spLocks noChangeArrowheads="1"/>
          </p:cNvSpPr>
          <p:nvPr/>
        </p:nvSpPr>
        <p:spPr bwMode="auto">
          <a:xfrm>
            <a:off x="4787900" y="1341438"/>
            <a:ext cx="1655763" cy="1584325"/>
          </a:xfrm>
          <a:prstGeom prst="ellipse">
            <a:avLst/>
          </a:prstGeom>
          <a:gradFill rotWithShape="1">
            <a:gsLst>
              <a:gs pos="0">
                <a:srgbClr val="8F8F00"/>
              </a:gs>
              <a:gs pos="100000">
                <a:srgbClr val="FFFF00"/>
              </a:gs>
            </a:gsLst>
            <a:lin ang="18900000" scaled="1"/>
          </a:gradFill>
          <a:ln w="9525">
            <a:solidFill>
              <a:srgbClr val="FFFF99"/>
            </a:solidFill>
            <a:round/>
            <a:headEnd/>
            <a:tailEnd/>
          </a:ln>
        </p:spPr>
        <p:txBody>
          <a:bodyPr lIns="0" tIns="0" rIns="0" bIns="0"/>
          <a:lstStyle/>
          <a:p>
            <a:pPr algn="ctr"/>
            <a:endParaRPr lang="ru-RU" altLang="ja-JP" sz="1100">
              <a:ea typeface="MS Mincho" pitchFamily="49" charset="-128"/>
            </a:endParaRPr>
          </a:p>
          <a:p>
            <a:pPr algn="ctr"/>
            <a:endParaRPr lang="ru-RU" altLang="ja-JP" sz="1100">
              <a:cs typeface="ＭＳ Ｐゴシック"/>
            </a:endParaRPr>
          </a:p>
          <a:p>
            <a:pPr algn="ctr"/>
            <a:r>
              <a:rPr lang="ru-RU" altLang="ja-JP" sz="1100">
                <a:ea typeface="MS Mincho" pitchFamily="49" charset="-128"/>
              </a:rPr>
              <a:t>производства эндохирургических приборов и имплантатов </a:t>
            </a:r>
            <a:endParaRPr lang="ru-RU" sz="1100"/>
          </a:p>
        </p:txBody>
      </p:sp>
      <p:pic>
        <p:nvPicPr>
          <p:cNvPr id="19473" name="Picture 47" descr="i?id=8881548&amp;tov=7"/>
          <p:cNvPicPr>
            <a:picLocks noChangeAspect="1" noChangeArrowheads="1"/>
          </p:cNvPicPr>
          <p:nvPr/>
        </p:nvPicPr>
        <p:blipFill>
          <a:blip r:embed="rId5" cstate="print"/>
          <a:srcRect/>
          <a:stretch>
            <a:fillRect/>
          </a:stretch>
        </p:blipFill>
        <p:spPr bwMode="auto">
          <a:xfrm>
            <a:off x="5292725" y="1484313"/>
            <a:ext cx="685800" cy="457200"/>
          </a:xfrm>
          <a:prstGeom prst="rect">
            <a:avLst/>
          </a:prstGeom>
          <a:noFill/>
          <a:ln w="9525">
            <a:noFill/>
            <a:miter lim="800000"/>
            <a:headEnd/>
            <a:tailEnd/>
          </a:ln>
        </p:spPr>
      </p:pic>
      <p:sp>
        <p:nvSpPr>
          <p:cNvPr id="19474" name="Oval 48"/>
          <p:cNvSpPr>
            <a:spLocks noChangeArrowheads="1"/>
          </p:cNvSpPr>
          <p:nvPr/>
        </p:nvSpPr>
        <p:spPr bwMode="auto">
          <a:xfrm>
            <a:off x="6227763" y="1268413"/>
            <a:ext cx="1873250" cy="1728787"/>
          </a:xfrm>
          <a:prstGeom prst="ellipse">
            <a:avLst/>
          </a:prstGeom>
          <a:gradFill rotWithShape="1">
            <a:gsLst>
              <a:gs pos="0">
                <a:srgbClr val="8F8F00"/>
              </a:gs>
              <a:gs pos="100000">
                <a:srgbClr val="FFFF00"/>
              </a:gs>
            </a:gsLst>
            <a:lin ang="18900000" scaled="1"/>
          </a:gradFill>
          <a:ln w="9525">
            <a:solidFill>
              <a:srgbClr val="FFFF99"/>
            </a:solidFill>
            <a:round/>
            <a:headEnd/>
            <a:tailEnd/>
          </a:ln>
        </p:spPr>
        <p:txBody>
          <a:bodyPr lIns="0" tIns="0" rIns="0" bIns="0"/>
          <a:lstStyle/>
          <a:p>
            <a:pPr algn="ctr"/>
            <a:endParaRPr lang="ru-RU" altLang="ja-JP" sz="1100">
              <a:solidFill>
                <a:srgbClr val="333333"/>
              </a:solidFill>
              <a:ea typeface="MS Mincho" pitchFamily="49" charset="-128"/>
            </a:endParaRPr>
          </a:p>
          <a:p>
            <a:pPr algn="ctr"/>
            <a:endParaRPr lang="ru-RU" altLang="ja-JP" sz="1100">
              <a:ea typeface="MS Mincho" pitchFamily="49" charset="-128"/>
            </a:endParaRPr>
          </a:p>
          <a:p>
            <a:pPr algn="ctr"/>
            <a:r>
              <a:rPr lang="ru-RU" altLang="ja-JP" sz="1100">
                <a:ea typeface="MS Mincho" pitchFamily="49" charset="-128"/>
              </a:rPr>
              <a:t>производство  биосовместимостимых медицинских имплантатов</a:t>
            </a:r>
            <a:endParaRPr lang="ru-RU" sz="1100"/>
          </a:p>
        </p:txBody>
      </p:sp>
      <p:pic>
        <p:nvPicPr>
          <p:cNvPr id="19475" name="Picture 49" descr="имплантант 2"/>
          <p:cNvPicPr>
            <a:picLocks noChangeAspect="1" noChangeArrowheads="1"/>
          </p:cNvPicPr>
          <p:nvPr/>
        </p:nvPicPr>
        <p:blipFill>
          <a:blip r:embed="rId6" cstate="print"/>
          <a:srcRect/>
          <a:stretch>
            <a:fillRect/>
          </a:stretch>
        </p:blipFill>
        <p:spPr bwMode="auto">
          <a:xfrm>
            <a:off x="6804025" y="1397000"/>
            <a:ext cx="792163" cy="447675"/>
          </a:xfrm>
          <a:prstGeom prst="rect">
            <a:avLst/>
          </a:prstGeom>
          <a:noFill/>
          <a:ln w="9525">
            <a:noFill/>
            <a:miter lim="800000"/>
            <a:headEnd/>
            <a:tailEnd/>
          </a:ln>
        </p:spPr>
      </p:pic>
      <p:sp>
        <p:nvSpPr>
          <p:cNvPr id="19476" name="Oval 51"/>
          <p:cNvSpPr>
            <a:spLocks noChangeArrowheads="1"/>
          </p:cNvSpPr>
          <p:nvPr/>
        </p:nvSpPr>
        <p:spPr bwMode="auto">
          <a:xfrm>
            <a:off x="425450" y="4868863"/>
            <a:ext cx="1843088" cy="1728787"/>
          </a:xfrm>
          <a:prstGeom prst="ellipse">
            <a:avLst/>
          </a:prstGeom>
          <a:gradFill rotWithShape="1">
            <a:gsLst>
              <a:gs pos="0">
                <a:srgbClr val="8F8F00"/>
              </a:gs>
              <a:gs pos="100000">
                <a:srgbClr val="FFFF00"/>
              </a:gs>
            </a:gsLst>
            <a:lin ang="18900000" scaled="1"/>
          </a:gradFill>
          <a:ln w="9525">
            <a:solidFill>
              <a:srgbClr val="FFFF99"/>
            </a:solidFill>
            <a:round/>
            <a:headEnd/>
            <a:tailEnd/>
          </a:ln>
        </p:spPr>
        <p:txBody>
          <a:bodyPr lIns="0" tIns="0" rIns="0" bIns="0"/>
          <a:lstStyle/>
          <a:p>
            <a:pPr algn="ctr"/>
            <a:endParaRPr lang="ru-RU" altLang="ja-JP" sz="1100">
              <a:solidFill>
                <a:srgbClr val="333333"/>
              </a:solidFill>
              <a:ea typeface="MS Mincho" pitchFamily="49" charset="-128"/>
            </a:endParaRPr>
          </a:p>
          <a:p>
            <a:pPr algn="ctr"/>
            <a:endParaRPr lang="ru-RU" altLang="ja-JP" sz="1100">
              <a:solidFill>
                <a:srgbClr val="333333"/>
              </a:solidFill>
              <a:cs typeface="ＭＳ Ｐゴシック"/>
            </a:endParaRPr>
          </a:p>
          <a:p>
            <a:pPr algn="ctr"/>
            <a:endParaRPr lang="ru-RU" altLang="ja-JP" sz="1100">
              <a:solidFill>
                <a:srgbClr val="333333"/>
              </a:solidFill>
              <a:cs typeface="ＭＳ Ｐゴシック"/>
            </a:endParaRPr>
          </a:p>
          <a:p>
            <a:pPr algn="ctr"/>
            <a:r>
              <a:rPr lang="ru-RU" altLang="ja-JP" sz="1100">
                <a:solidFill>
                  <a:srgbClr val="333333"/>
                </a:solidFill>
                <a:ea typeface="MS Mincho" pitchFamily="49" charset="-128"/>
              </a:rPr>
              <a:t>нанотехнологии для биологически индифферентных стоматологическ</a:t>
            </a:r>
            <a:r>
              <a:rPr lang="ru-RU" altLang="ja-JP" sz="1100">
                <a:solidFill>
                  <a:srgbClr val="333333"/>
                </a:solidFill>
                <a:cs typeface="ＭＳ Ｐゴシック"/>
              </a:rPr>
              <a:t>.</a:t>
            </a:r>
            <a:r>
              <a:rPr lang="ru-RU" altLang="ja-JP" sz="1100">
                <a:solidFill>
                  <a:srgbClr val="333333"/>
                </a:solidFill>
                <a:ea typeface="MS Mincho" pitchFamily="49" charset="-128"/>
              </a:rPr>
              <a:t> материалов</a:t>
            </a:r>
            <a:endParaRPr lang="ru-RU" sz="1100"/>
          </a:p>
        </p:txBody>
      </p:sp>
      <p:pic>
        <p:nvPicPr>
          <p:cNvPr id="19477" name="Picture 52"/>
          <p:cNvPicPr>
            <a:picLocks noChangeAspect="1" noChangeArrowheads="1"/>
          </p:cNvPicPr>
          <p:nvPr/>
        </p:nvPicPr>
        <p:blipFill>
          <a:blip r:embed="rId7" cstate="print"/>
          <a:srcRect/>
          <a:stretch>
            <a:fillRect/>
          </a:stretch>
        </p:blipFill>
        <p:spPr bwMode="auto">
          <a:xfrm>
            <a:off x="971550" y="5157788"/>
            <a:ext cx="660400" cy="431800"/>
          </a:xfrm>
          <a:prstGeom prst="rect">
            <a:avLst/>
          </a:prstGeom>
          <a:noFill/>
          <a:ln w="9525">
            <a:noFill/>
            <a:miter lim="800000"/>
            <a:headEnd/>
            <a:tailEnd/>
          </a:ln>
        </p:spPr>
      </p:pic>
      <p:sp>
        <p:nvSpPr>
          <p:cNvPr id="19478" name="Line 14"/>
          <p:cNvSpPr>
            <a:spLocks noChangeShapeType="1"/>
          </p:cNvSpPr>
          <p:nvPr/>
        </p:nvSpPr>
        <p:spPr bwMode="auto">
          <a:xfrm flipV="1">
            <a:off x="3995738" y="1844675"/>
            <a:ext cx="1008062" cy="144463"/>
          </a:xfrm>
          <a:prstGeom prst="line">
            <a:avLst/>
          </a:prstGeom>
          <a:noFill/>
          <a:ln w="57150">
            <a:solidFill>
              <a:schemeClr val="tx1"/>
            </a:solidFill>
            <a:round/>
            <a:headEnd type="oval" w="med" len="med"/>
            <a:tailEnd type="oval" w="med" len="med"/>
          </a:ln>
        </p:spPr>
        <p:txBody>
          <a:bodyPr/>
          <a:lstStyle/>
          <a:p>
            <a:endParaRPr lang="ru-RU"/>
          </a:p>
        </p:txBody>
      </p:sp>
      <p:sp>
        <p:nvSpPr>
          <p:cNvPr id="19479" name="Line 54"/>
          <p:cNvSpPr>
            <a:spLocks noChangeShapeType="1"/>
          </p:cNvSpPr>
          <p:nvPr/>
        </p:nvSpPr>
        <p:spPr bwMode="auto">
          <a:xfrm flipV="1">
            <a:off x="4643438" y="1844675"/>
            <a:ext cx="361950" cy="720725"/>
          </a:xfrm>
          <a:prstGeom prst="line">
            <a:avLst/>
          </a:prstGeom>
          <a:noFill/>
          <a:ln w="57150">
            <a:solidFill>
              <a:schemeClr val="bg2"/>
            </a:solidFill>
            <a:round/>
            <a:headEnd type="oval" w="med" len="med"/>
            <a:tailEnd type="oval" w="med" len="med"/>
          </a:ln>
        </p:spPr>
        <p:txBody>
          <a:bodyPr/>
          <a:lstStyle/>
          <a:p>
            <a:endParaRPr lang="ru-RU"/>
          </a:p>
        </p:txBody>
      </p:sp>
      <p:sp>
        <p:nvSpPr>
          <p:cNvPr id="19480" name="Line 55"/>
          <p:cNvSpPr>
            <a:spLocks noChangeShapeType="1"/>
          </p:cNvSpPr>
          <p:nvPr/>
        </p:nvSpPr>
        <p:spPr bwMode="auto">
          <a:xfrm flipV="1">
            <a:off x="3924300" y="1484313"/>
            <a:ext cx="287338" cy="503237"/>
          </a:xfrm>
          <a:prstGeom prst="line">
            <a:avLst/>
          </a:prstGeom>
          <a:noFill/>
          <a:ln w="57150">
            <a:solidFill>
              <a:schemeClr val="bg2"/>
            </a:solidFill>
            <a:round/>
            <a:headEnd type="oval" w="med" len="med"/>
            <a:tailEnd type="oval" w="med" len="med"/>
          </a:ln>
        </p:spPr>
        <p:txBody>
          <a:bodyPr/>
          <a:lstStyle/>
          <a:p>
            <a:endParaRPr lang="ru-RU"/>
          </a:p>
        </p:txBody>
      </p:sp>
      <p:sp>
        <p:nvSpPr>
          <p:cNvPr id="19481" name="Line 25"/>
          <p:cNvSpPr>
            <a:spLocks noChangeShapeType="1"/>
          </p:cNvSpPr>
          <p:nvPr/>
        </p:nvSpPr>
        <p:spPr bwMode="auto">
          <a:xfrm flipH="1">
            <a:off x="1331913" y="3068638"/>
            <a:ext cx="719137" cy="1944687"/>
          </a:xfrm>
          <a:prstGeom prst="line">
            <a:avLst/>
          </a:prstGeom>
          <a:noFill/>
          <a:ln w="57150">
            <a:solidFill>
              <a:srgbClr val="969696"/>
            </a:solidFill>
            <a:round/>
            <a:headEnd type="oval" w="med" len="med"/>
            <a:tailEnd type="oval" w="med" len="med"/>
          </a:ln>
          <a:effectLst/>
        </p:spPr>
        <p:txBody>
          <a:bodyPr/>
          <a:lstStyle/>
          <a:p>
            <a:endParaRPr lang="ru-RU"/>
          </a:p>
        </p:txBody>
      </p:sp>
      <p:sp>
        <p:nvSpPr>
          <p:cNvPr id="19482" name="Oval 56"/>
          <p:cNvSpPr>
            <a:spLocks noChangeArrowheads="1"/>
          </p:cNvSpPr>
          <p:nvPr/>
        </p:nvSpPr>
        <p:spPr bwMode="auto">
          <a:xfrm>
            <a:off x="1692275" y="3860800"/>
            <a:ext cx="1550988" cy="1524000"/>
          </a:xfrm>
          <a:prstGeom prst="ellipse">
            <a:avLst/>
          </a:prstGeom>
          <a:gradFill rotWithShape="1">
            <a:gsLst>
              <a:gs pos="0">
                <a:srgbClr val="8F8F00"/>
              </a:gs>
              <a:gs pos="100000">
                <a:srgbClr val="FFFF00"/>
              </a:gs>
            </a:gsLst>
            <a:lin ang="18900000" scaled="1"/>
          </a:gradFill>
          <a:ln w="9525">
            <a:solidFill>
              <a:srgbClr val="FFFF99"/>
            </a:solidFill>
            <a:round/>
            <a:headEnd/>
            <a:tailEnd/>
          </a:ln>
        </p:spPr>
        <p:txBody>
          <a:bodyPr lIns="0" tIns="0" rIns="0" bIns="0"/>
          <a:lstStyle/>
          <a:p>
            <a:pPr algn="ctr"/>
            <a:endParaRPr lang="ru-RU" altLang="ja-JP" sz="1100">
              <a:solidFill>
                <a:srgbClr val="333333"/>
              </a:solidFill>
              <a:ea typeface="MS Mincho" pitchFamily="49" charset="-128"/>
            </a:endParaRPr>
          </a:p>
          <a:p>
            <a:pPr algn="ctr"/>
            <a:endParaRPr lang="ru-RU" altLang="ja-JP" sz="1100">
              <a:solidFill>
                <a:srgbClr val="333333"/>
              </a:solidFill>
              <a:ea typeface="MS Mincho" pitchFamily="49" charset="-128"/>
            </a:endParaRPr>
          </a:p>
          <a:p>
            <a:pPr algn="ctr"/>
            <a:r>
              <a:rPr lang="ru-RU" altLang="ja-JP" sz="1100">
                <a:solidFill>
                  <a:srgbClr val="333333"/>
                </a:solidFill>
                <a:ea typeface="MS Mincho" pitchFamily="49" charset="-128"/>
              </a:rPr>
              <a:t>нанотехнологии на защите репродуктивного здоровья женщин</a:t>
            </a:r>
            <a:endParaRPr lang="ru-RU" sz="1100"/>
          </a:p>
        </p:txBody>
      </p:sp>
      <p:sp>
        <p:nvSpPr>
          <p:cNvPr id="19483" name="Line 28"/>
          <p:cNvSpPr>
            <a:spLocks noChangeShapeType="1"/>
          </p:cNvSpPr>
          <p:nvPr/>
        </p:nvSpPr>
        <p:spPr bwMode="auto">
          <a:xfrm flipV="1">
            <a:off x="3059113" y="4797425"/>
            <a:ext cx="360362" cy="215900"/>
          </a:xfrm>
          <a:prstGeom prst="line">
            <a:avLst/>
          </a:prstGeom>
          <a:noFill/>
          <a:ln w="57150">
            <a:solidFill>
              <a:schemeClr val="tx1"/>
            </a:solidFill>
            <a:round/>
            <a:headEnd type="oval" w="med" len="med"/>
            <a:tailEnd/>
          </a:ln>
        </p:spPr>
        <p:txBody>
          <a:bodyPr/>
          <a:lstStyle/>
          <a:p>
            <a:endParaRPr lang="ru-RU"/>
          </a:p>
        </p:txBody>
      </p:sp>
      <p:sp>
        <p:nvSpPr>
          <p:cNvPr id="19484" name="Oval 57"/>
          <p:cNvSpPr>
            <a:spLocks noChangeArrowheads="1"/>
          </p:cNvSpPr>
          <p:nvPr/>
        </p:nvSpPr>
        <p:spPr bwMode="auto">
          <a:xfrm>
            <a:off x="2987675" y="3717925"/>
            <a:ext cx="1296988" cy="1223963"/>
          </a:xfrm>
          <a:prstGeom prst="ellipse">
            <a:avLst/>
          </a:prstGeom>
          <a:gradFill rotWithShape="1">
            <a:gsLst>
              <a:gs pos="0">
                <a:srgbClr val="EFE2DB"/>
              </a:gs>
              <a:gs pos="100000">
                <a:srgbClr val="D3AE99"/>
              </a:gs>
            </a:gsLst>
            <a:lin ang="5400000" scaled="1"/>
          </a:gradFill>
          <a:ln w="9525">
            <a:noFill/>
            <a:round/>
            <a:headEnd/>
            <a:tailEnd/>
          </a:ln>
          <a:effectLst/>
        </p:spPr>
        <p:txBody>
          <a:bodyPr wrap="none" anchor="ctr"/>
          <a:lstStyle/>
          <a:p>
            <a:pPr algn="ctr"/>
            <a:r>
              <a:rPr lang="ru-RU" sz="1100"/>
              <a:t>линейно</a:t>
            </a:r>
          </a:p>
          <a:p>
            <a:pPr algn="ctr"/>
            <a:r>
              <a:rPr lang="ru-RU" sz="1100"/>
              <a:t>цепочечный </a:t>
            </a:r>
          </a:p>
          <a:p>
            <a:pPr algn="ctr"/>
            <a:r>
              <a:rPr lang="ru-RU" sz="1100"/>
              <a:t>углерод</a:t>
            </a:r>
          </a:p>
          <a:p>
            <a:pPr algn="ctr"/>
            <a:r>
              <a:rPr lang="ru-RU" sz="1100"/>
              <a:t>(разработки </a:t>
            </a:r>
          </a:p>
          <a:p>
            <a:pPr algn="ctr"/>
            <a:r>
              <a:rPr lang="ru-RU" sz="1100"/>
              <a:t>ЧГУ)</a:t>
            </a:r>
          </a:p>
        </p:txBody>
      </p:sp>
      <p:sp>
        <p:nvSpPr>
          <p:cNvPr id="19485" name="Line 58"/>
          <p:cNvSpPr>
            <a:spLocks noChangeShapeType="1"/>
          </p:cNvSpPr>
          <p:nvPr/>
        </p:nvSpPr>
        <p:spPr bwMode="auto">
          <a:xfrm>
            <a:off x="2555875" y="3068638"/>
            <a:ext cx="863600" cy="792162"/>
          </a:xfrm>
          <a:prstGeom prst="line">
            <a:avLst/>
          </a:prstGeom>
          <a:noFill/>
          <a:ln w="57150">
            <a:solidFill>
              <a:schemeClr val="bg2"/>
            </a:solidFill>
            <a:round/>
            <a:headEnd type="oval" w="med" len="med"/>
            <a:tailEnd type="oval" w="med" len="med"/>
          </a:ln>
        </p:spPr>
        <p:txBody>
          <a:bodyPr/>
          <a:lstStyle/>
          <a:p>
            <a:endParaRPr lang="ru-RU"/>
          </a:p>
        </p:txBody>
      </p:sp>
      <p:sp>
        <p:nvSpPr>
          <p:cNvPr id="19486" name="Line 59"/>
          <p:cNvSpPr>
            <a:spLocks noChangeShapeType="1"/>
          </p:cNvSpPr>
          <p:nvPr/>
        </p:nvSpPr>
        <p:spPr bwMode="auto">
          <a:xfrm flipV="1">
            <a:off x="4140200" y="2708275"/>
            <a:ext cx="2376488" cy="1655763"/>
          </a:xfrm>
          <a:prstGeom prst="line">
            <a:avLst/>
          </a:prstGeom>
          <a:noFill/>
          <a:ln w="57150">
            <a:solidFill>
              <a:srgbClr val="969696"/>
            </a:solidFill>
            <a:round/>
            <a:headEnd type="oval" w="med" len="med"/>
            <a:tailEnd type="oval" w="med" len="med"/>
          </a:ln>
        </p:spPr>
        <p:txBody>
          <a:bodyPr/>
          <a:lstStyle/>
          <a:p>
            <a:endParaRPr lang="ru-RU"/>
          </a:p>
        </p:txBody>
      </p:sp>
      <p:sp>
        <p:nvSpPr>
          <p:cNvPr id="19487" name="Oval 50"/>
          <p:cNvSpPr>
            <a:spLocks noChangeArrowheads="1"/>
          </p:cNvSpPr>
          <p:nvPr/>
        </p:nvSpPr>
        <p:spPr bwMode="auto">
          <a:xfrm>
            <a:off x="4500563" y="2636838"/>
            <a:ext cx="1728787" cy="1584325"/>
          </a:xfrm>
          <a:prstGeom prst="ellipse">
            <a:avLst/>
          </a:prstGeom>
          <a:gradFill rotWithShape="1">
            <a:gsLst>
              <a:gs pos="0">
                <a:srgbClr val="1B0005"/>
              </a:gs>
              <a:gs pos="100000">
                <a:srgbClr val="A50021"/>
              </a:gs>
            </a:gsLst>
            <a:lin ang="18900000" scaled="1"/>
          </a:gradFill>
          <a:ln w="9525">
            <a:solidFill>
              <a:srgbClr val="FF6D89"/>
            </a:solidFill>
            <a:round/>
            <a:headEnd/>
            <a:tailEnd/>
          </a:ln>
        </p:spPr>
        <p:txBody>
          <a:bodyPr lIns="0" tIns="0" rIns="0" bIns="0"/>
          <a:lstStyle/>
          <a:p>
            <a:pPr algn="ctr"/>
            <a:r>
              <a:rPr lang="ru-RU" altLang="ja-JP" sz="1100">
                <a:solidFill>
                  <a:srgbClr val="FFFFFF"/>
                </a:solidFill>
                <a:ea typeface="MS Mincho" pitchFamily="49" charset="-128"/>
              </a:rPr>
              <a:t>Федеральный  центр  травматологии, ортопедии и эндопротезирования в</a:t>
            </a:r>
          </a:p>
          <a:p>
            <a:pPr algn="ctr"/>
            <a:r>
              <a:rPr lang="ru-RU" altLang="ja-JP" sz="1100">
                <a:solidFill>
                  <a:srgbClr val="FFFFFF"/>
                </a:solidFill>
                <a:cs typeface="ＭＳ Ｐゴシック"/>
              </a:rPr>
              <a:t>ЧР</a:t>
            </a:r>
            <a:endParaRPr lang="ru-RU" sz="1100"/>
          </a:p>
        </p:txBody>
      </p:sp>
      <p:sp>
        <p:nvSpPr>
          <p:cNvPr id="19488" name="Line 13"/>
          <p:cNvSpPr>
            <a:spLocks noChangeShapeType="1"/>
          </p:cNvSpPr>
          <p:nvPr/>
        </p:nvSpPr>
        <p:spPr bwMode="auto">
          <a:xfrm flipV="1">
            <a:off x="5364163" y="2708275"/>
            <a:ext cx="1079500" cy="73025"/>
          </a:xfrm>
          <a:prstGeom prst="line">
            <a:avLst/>
          </a:prstGeom>
          <a:noFill/>
          <a:ln w="57150">
            <a:solidFill>
              <a:schemeClr val="tx1"/>
            </a:solidFill>
            <a:round/>
            <a:headEnd type="oval" w="med" len="med"/>
            <a:tailEnd type="oval" w="med" len="med"/>
          </a:ln>
        </p:spPr>
        <p:txBody>
          <a:bodyPr/>
          <a:lstStyle/>
          <a:p>
            <a:endParaRPr lang="ru-RU"/>
          </a:p>
        </p:txBody>
      </p:sp>
      <p:sp>
        <p:nvSpPr>
          <p:cNvPr id="19489" name="Line 53"/>
          <p:cNvSpPr>
            <a:spLocks noChangeShapeType="1"/>
          </p:cNvSpPr>
          <p:nvPr/>
        </p:nvSpPr>
        <p:spPr bwMode="auto">
          <a:xfrm>
            <a:off x="4643438" y="2636838"/>
            <a:ext cx="792162" cy="144462"/>
          </a:xfrm>
          <a:prstGeom prst="line">
            <a:avLst/>
          </a:prstGeom>
          <a:noFill/>
          <a:ln w="57150">
            <a:solidFill>
              <a:srgbClr val="969696"/>
            </a:solidFill>
            <a:round/>
            <a:headEnd type="oval" w="med" len="med"/>
            <a:tailEnd type="oval" w="med" len="med"/>
          </a:ln>
        </p:spPr>
        <p:txBody>
          <a:bodyPr/>
          <a:lstStyle/>
          <a:p>
            <a:endParaRPr lang="ru-RU"/>
          </a:p>
        </p:txBody>
      </p:sp>
      <p:sp>
        <p:nvSpPr>
          <p:cNvPr id="19490" name="Line 60"/>
          <p:cNvSpPr>
            <a:spLocks noChangeShapeType="1"/>
          </p:cNvSpPr>
          <p:nvPr/>
        </p:nvSpPr>
        <p:spPr bwMode="auto">
          <a:xfrm flipV="1">
            <a:off x="4067175" y="3716338"/>
            <a:ext cx="73025" cy="217487"/>
          </a:xfrm>
          <a:prstGeom prst="line">
            <a:avLst/>
          </a:prstGeom>
          <a:noFill/>
          <a:ln w="57150">
            <a:solidFill>
              <a:schemeClr val="bg2"/>
            </a:solidFill>
            <a:round/>
            <a:headEnd type="oval" w="med" len="med"/>
            <a:tailEnd type="oval" w="med" len="med"/>
          </a:ln>
        </p:spPr>
        <p:txBody>
          <a:bodyPr/>
          <a:lstStyle/>
          <a:p>
            <a:endParaRPr lang="ru-RU"/>
          </a:p>
        </p:txBody>
      </p:sp>
      <p:sp>
        <p:nvSpPr>
          <p:cNvPr id="19491" name="Line 61"/>
          <p:cNvSpPr>
            <a:spLocks noChangeShapeType="1"/>
          </p:cNvSpPr>
          <p:nvPr/>
        </p:nvSpPr>
        <p:spPr bwMode="auto">
          <a:xfrm flipV="1">
            <a:off x="3060700" y="1484313"/>
            <a:ext cx="1150938" cy="503237"/>
          </a:xfrm>
          <a:prstGeom prst="line">
            <a:avLst/>
          </a:prstGeom>
          <a:noFill/>
          <a:ln w="57150">
            <a:solidFill>
              <a:srgbClr val="969696"/>
            </a:solidFill>
            <a:round/>
            <a:headEnd type="oval" w="med" len="med"/>
            <a:tailEnd type="oval" w="med" len="med"/>
          </a:ln>
        </p:spPr>
        <p:txBody>
          <a:bodyPr/>
          <a:lstStyle/>
          <a:p>
            <a:endParaRPr lang="ru-RU"/>
          </a:p>
        </p:txBody>
      </p:sp>
      <p:pic>
        <p:nvPicPr>
          <p:cNvPr id="19492" name="Picture 62" descr="3"/>
          <p:cNvPicPr>
            <a:picLocks noChangeAspect="1" noChangeArrowheads="1"/>
          </p:cNvPicPr>
          <p:nvPr/>
        </p:nvPicPr>
        <p:blipFill>
          <a:blip r:embed="rId8" cstate="print"/>
          <a:srcRect/>
          <a:stretch>
            <a:fillRect/>
          </a:stretch>
        </p:blipFill>
        <p:spPr bwMode="auto">
          <a:xfrm>
            <a:off x="2189163" y="4000500"/>
            <a:ext cx="511175" cy="365125"/>
          </a:xfrm>
          <a:prstGeom prst="rect">
            <a:avLst/>
          </a:prstGeom>
          <a:noFill/>
          <a:ln w="9525">
            <a:noFill/>
            <a:miter lim="800000"/>
            <a:headEnd/>
            <a:tailEnd/>
          </a:ln>
        </p:spPr>
      </p:pic>
      <p:sp>
        <p:nvSpPr>
          <p:cNvPr id="19493" name="Line 65"/>
          <p:cNvSpPr>
            <a:spLocks noChangeShapeType="1"/>
          </p:cNvSpPr>
          <p:nvPr/>
        </p:nvSpPr>
        <p:spPr bwMode="auto">
          <a:xfrm flipV="1">
            <a:off x="1979613" y="5229225"/>
            <a:ext cx="71437" cy="287338"/>
          </a:xfrm>
          <a:prstGeom prst="line">
            <a:avLst/>
          </a:prstGeom>
          <a:noFill/>
          <a:ln w="57150">
            <a:solidFill>
              <a:schemeClr val="tx1"/>
            </a:solidFill>
            <a:round/>
            <a:headEnd type="oval" w="med" len="med"/>
            <a:tailEnd/>
          </a:ln>
        </p:spPr>
        <p:txBody>
          <a:bodyPr/>
          <a:lstStyle/>
          <a:p>
            <a:endParaRPr lang="ru-RU"/>
          </a:p>
        </p:txBody>
      </p:sp>
      <p:sp>
        <p:nvSpPr>
          <p:cNvPr id="19494" name="Line 66"/>
          <p:cNvSpPr>
            <a:spLocks noChangeShapeType="1"/>
          </p:cNvSpPr>
          <p:nvPr/>
        </p:nvSpPr>
        <p:spPr bwMode="auto">
          <a:xfrm flipH="1" flipV="1">
            <a:off x="2339975" y="3141663"/>
            <a:ext cx="144463" cy="719137"/>
          </a:xfrm>
          <a:prstGeom prst="line">
            <a:avLst/>
          </a:prstGeom>
          <a:noFill/>
          <a:ln w="57150">
            <a:solidFill>
              <a:schemeClr val="tx1"/>
            </a:solidFill>
            <a:round/>
            <a:headEnd/>
            <a:tailEnd/>
          </a:ln>
          <a:effectLst/>
        </p:spPr>
        <p:txBody>
          <a:bodyPr/>
          <a:lstStyle/>
          <a:p>
            <a:endParaRPr lang="ru-RU"/>
          </a:p>
        </p:txBody>
      </p:sp>
      <p:pic>
        <p:nvPicPr>
          <p:cNvPr id="19495" name="Picture 71"/>
          <p:cNvPicPr>
            <a:picLocks noChangeAspect="1" noChangeArrowheads="1"/>
          </p:cNvPicPr>
          <p:nvPr/>
        </p:nvPicPr>
        <p:blipFill>
          <a:blip r:embed="rId9" cstate="print"/>
          <a:srcRect/>
          <a:stretch>
            <a:fillRect/>
          </a:stretch>
        </p:blipFill>
        <p:spPr bwMode="auto">
          <a:xfrm>
            <a:off x="7524750" y="3357563"/>
            <a:ext cx="787400" cy="596900"/>
          </a:xfrm>
          <a:prstGeom prst="rect">
            <a:avLst/>
          </a:prstGeom>
          <a:noFill/>
          <a:ln w="9525">
            <a:noFill/>
            <a:miter lim="800000"/>
            <a:headEnd/>
            <a:tailEnd/>
          </a:ln>
        </p:spPr>
      </p:pic>
      <p:pic>
        <p:nvPicPr>
          <p:cNvPr id="19496" name="Picture 73" descr="Без имени-1"/>
          <p:cNvPicPr>
            <a:picLocks noChangeAspect="1" noChangeArrowheads="1"/>
          </p:cNvPicPr>
          <p:nvPr/>
        </p:nvPicPr>
        <p:blipFill>
          <a:blip r:embed="rId10" cstate="print"/>
          <a:srcRect/>
          <a:stretch>
            <a:fillRect/>
          </a:stretch>
        </p:blipFill>
        <p:spPr bwMode="auto">
          <a:xfrm>
            <a:off x="4284663" y="4365625"/>
            <a:ext cx="792162" cy="501650"/>
          </a:xfrm>
          <a:prstGeom prst="rect">
            <a:avLst/>
          </a:prstGeom>
          <a:noFill/>
          <a:ln w="9525">
            <a:noFill/>
            <a:miter lim="800000"/>
            <a:headEnd/>
            <a:tailEnd/>
          </a:ln>
        </p:spPr>
      </p:pic>
      <p:sp>
        <p:nvSpPr>
          <p:cNvPr id="19497" name="Line 74"/>
          <p:cNvSpPr>
            <a:spLocks noChangeShapeType="1"/>
          </p:cNvSpPr>
          <p:nvPr/>
        </p:nvSpPr>
        <p:spPr bwMode="auto">
          <a:xfrm>
            <a:off x="3924300" y="4652963"/>
            <a:ext cx="287338" cy="144462"/>
          </a:xfrm>
          <a:prstGeom prst="line">
            <a:avLst/>
          </a:prstGeom>
          <a:noFill/>
          <a:ln w="57150">
            <a:solidFill>
              <a:schemeClr val="tx1"/>
            </a:solidFill>
            <a:round/>
            <a:headEnd type="oval" w="med" len="med"/>
            <a:tailEnd type="oval" w="med" len="med"/>
          </a:ln>
        </p:spPr>
        <p:txBody>
          <a:bodyPr/>
          <a:lstStyle/>
          <a:p>
            <a:endParaRPr lang="ru-RU"/>
          </a:p>
        </p:txBody>
      </p:sp>
      <p:sp>
        <p:nvSpPr>
          <p:cNvPr id="19498" name="Line 77"/>
          <p:cNvSpPr>
            <a:spLocks noChangeShapeType="1"/>
          </p:cNvSpPr>
          <p:nvPr/>
        </p:nvSpPr>
        <p:spPr bwMode="auto">
          <a:xfrm flipV="1">
            <a:off x="6732588" y="3860800"/>
            <a:ext cx="576262" cy="720725"/>
          </a:xfrm>
          <a:prstGeom prst="line">
            <a:avLst/>
          </a:prstGeom>
          <a:noFill/>
          <a:ln w="57150">
            <a:solidFill>
              <a:schemeClr val="tx1"/>
            </a:solidFill>
            <a:round/>
            <a:headEnd type="oval" w="med" len="med"/>
            <a:tailEnd type="oval" w="med" len="med"/>
          </a:ln>
        </p:spPr>
        <p:txBody>
          <a:bodyPr/>
          <a:lstStyle/>
          <a:p>
            <a:endParaRPr lang="ru-RU"/>
          </a:p>
        </p:txBody>
      </p:sp>
      <p:pic>
        <p:nvPicPr>
          <p:cNvPr id="19499" name="Picture 78" descr="i?id=55120839&amp;tov=4"/>
          <p:cNvPicPr>
            <a:picLocks noChangeAspect="1" noChangeArrowheads="1"/>
          </p:cNvPicPr>
          <p:nvPr/>
        </p:nvPicPr>
        <p:blipFill>
          <a:blip r:embed="rId11" cstate="print"/>
          <a:srcRect/>
          <a:stretch>
            <a:fillRect/>
          </a:stretch>
        </p:blipFill>
        <p:spPr bwMode="auto">
          <a:xfrm>
            <a:off x="6156325" y="4352925"/>
            <a:ext cx="482600" cy="660400"/>
          </a:xfrm>
          <a:prstGeom prst="rect">
            <a:avLst/>
          </a:prstGeom>
          <a:noFill/>
          <a:ln w="9525">
            <a:noFill/>
            <a:miter lim="800000"/>
            <a:headEnd/>
            <a:tailEnd/>
          </a:ln>
        </p:spPr>
      </p:pic>
      <p:sp>
        <p:nvSpPr>
          <p:cNvPr id="19500" name="Line 80"/>
          <p:cNvSpPr>
            <a:spLocks noChangeShapeType="1"/>
          </p:cNvSpPr>
          <p:nvPr/>
        </p:nvSpPr>
        <p:spPr bwMode="auto">
          <a:xfrm flipV="1">
            <a:off x="6443663" y="2852738"/>
            <a:ext cx="576262" cy="1368425"/>
          </a:xfrm>
          <a:prstGeom prst="line">
            <a:avLst/>
          </a:prstGeom>
          <a:noFill/>
          <a:ln w="57150">
            <a:solidFill>
              <a:srgbClr val="969696"/>
            </a:solidFill>
            <a:round/>
            <a:headEnd type="oval" w="med" len="med"/>
            <a:tailEnd type="oval" w="med" len="med"/>
          </a:ln>
        </p:spPr>
        <p:txBody>
          <a:bodyPr/>
          <a:lstStyle/>
          <a:p>
            <a:endParaRPr lang="ru-RU"/>
          </a:p>
        </p:txBody>
      </p:sp>
      <p:sp>
        <p:nvSpPr>
          <p:cNvPr id="19501" name="Line 81"/>
          <p:cNvSpPr>
            <a:spLocks noChangeShapeType="1"/>
          </p:cNvSpPr>
          <p:nvPr/>
        </p:nvSpPr>
        <p:spPr bwMode="auto">
          <a:xfrm flipH="1" flipV="1">
            <a:off x="7019925" y="2852738"/>
            <a:ext cx="288925" cy="936625"/>
          </a:xfrm>
          <a:prstGeom prst="line">
            <a:avLst/>
          </a:prstGeom>
          <a:noFill/>
          <a:ln w="57150">
            <a:solidFill>
              <a:srgbClr val="969696"/>
            </a:solidFill>
            <a:round/>
            <a:headEnd type="oval" w="med" len="med"/>
            <a:tailEnd type="oval" w="med" len="med"/>
          </a:ln>
        </p:spPr>
        <p:txBody>
          <a:bodyPr/>
          <a:lstStyle/>
          <a:p>
            <a:endParaRPr lang="ru-RU"/>
          </a:p>
        </p:txBody>
      </p:sp>
      <p:sp>
        <p:nvSpPr>
          <p:cNvPr id="19502" name="Line 82"/>
          <p:cNvSpPr>
            <a:spLocks noChangeShapeType="1"/>
          </p:cNvSpPr>
          <p:nvPr/>
        </p:nvSpPr>
        <p:spPr bwMode="auto">
          <a:xfrm flipV="1">
            <a:off x="6011863" y="2852738"/>
            <a:ext cx="1008062" cy="215900"/>
          </a:xfrm>
          <a:prstGeom prst="line">
            <a:avLst/>
          </a:prstGeom>
          <a:noFill/>
          <a:ln w="57150">
            <a:solidFill>
              <a:schemeClr val="tx1"/>
            </a:solidFill>
            <a:round/>
            <a:headEnd type="oval" w="med" len="med"/>
            <a:tailEnd type="oval" w="med" len="med"/>
          </a:ln>
        </p:spPr>
        <p:txBody>
          <a:bodyPr/>
          <a:lstStyle/>
          <a:p>
            <a:endParaRPr lang="ru-RU"/>
          </a:p>
        </p:txBody>
      </p:sp>
      <p:sp>
        <p:nvSpPr>
          <p:cNvPr id="19503" name="Oval 83"/>
          <p:cNvSpPr>
            <a:spLocks noChangeArrowheads="1"/>
          </p:cNvSpPr>
          <p:nvPr/>
        </p:nvSpPr>
        <p:spPr bwMode="auto">
          <a:xfrm>
            <a:off x="5081588" y="5430838"/>
            <a:ext cx="858837" cy="806450"/>
          </a:xfrm>
          <a:prstGeom prst="ellipse">
            <a:avLst/>
          </a:prstGeom>
          <a:gradFill rotWithShape="0">
            <a:gsLst>
              <a:gs pos="0">
                <a:srgbClr val="3E3F48"/>
              </a:gs>
              <a:gs pos="100000">
                <a:srgbClr val="ACAFC8"/>
              </a:gs>
            </a:gsLst>
            <a:lin ang="18900000" scaled="1"/>
          </a:gradFill>
          <a:ln w="9525">
            <a:solidFill>
              <a:schemeClr val="hlink"/>
            </a:solidFill>
            <a:round/>
            <a:headEnd/>
            <a:tailEnd/>
          </a:ln>
        </p:spPr>
        <p:txBody>
          <a:bodyPr lIns="0" tIns="0" rIns="0" bIns="0"/>
          <a:lstStyle/>
          <a:p>
            <a:pPr algn="ctr"/>
            <a:endParaRPr lang="ru-RU" altLang="ja-JP" sz="1200">
              <a:solidFill>
                <a:srgbClr val="FFFFFF"/>
              </a:solidFill>
              <a:ea typeface="MS Mincho" pitchFamily="49" charset="-128"/>
            </a:endParaRPr>
          </a:p>
          <a:p>
            <a:pPr algn="ctr"/>
            <a:endParaRPr lang="ru-RU" altLang="ja-JP" sz="1200">
              <a:solidFill>
                <a:srgbClr val="FFFFFF"/>
              </a:solidFill>
              <a:ea typeface="MS Mincho" pitchFamily="49" charset="-128"/>
            </a:endParaRPr>
          </a:p>
          <a:p>
            <a:pPr algn="ctr"/>
            <a:r>
              <a:rPr lang="ru-RU" altLang="ja-JP" sz="1200">
                <a:solidFill>
                  <a:srgbClr val="FFFFFF"/>
                </a:solidFill>
                <a:cs typeface="ＭＳ Ｐゴシック"/>
              </a:rPr>
              <a:t>ЧГУ</a:t>
            </a:r>
            <a:r>
              <a:rPr lang="ru-RU" altLang="ja-JP" sz="1200">
                <a:solidFill>
                  <a:srgbClr val="FFFFFF"/>
                </a:solidFill>
                <a:ea typeface="MS Mincho" pitchFamily="49" charset="-128"/>
              </a:rPr>
              <a:t> </a:t>
            </a:r>
            <a:endParaRPr lang="ru-RU" sz="1200"/>
          </a:p>
        </p:txBody>
      </p:sp>
      <p:pic>
        <p:nvPicPr>
          <p:cNvPr id="19504" name="Picture 84"/>
          <p:cNvPicPr>
            <a:picLocks noChangeAspect="1" noChangeArrowheads="1"/>
          </p:cNvPicPr>
          <p:nvPr/>
        </p:nvPicPr>
        <p:blipFill>
          <a:blip r:embed="rId12" cstate="print"/>
          <a:srcRect/>
          <a:stretch>
            <a:fillRect/>
          </a:stretch>
        </p:blipFill>
        <p:spPr bwMode="auto">
          <a:xfrm>
            <a:off x="5292725" y="5516563"/>
            <a:ext cx="431800" cy="323850"/>
          </a:xfrm>
          <a:prstGeom prst="rect">
            <a:avLst/>
          </a:prstGeom>
          <a:noFill/>
          <a:ln w="9525">
            <a:noFill/>
            <a:miter lim="800000"/>
            <a:headEnd/>
            <a:tailEnd/>
          </a:ln>
        </p:spPr>
      </p:pic>
      <p:sp>
        <p:nvSpPr>
          <p:cNvPr id="19505" name="Oval 85"/>
          <p:cNvSpPr>
            <a:spLocks noChangeArrowheads="1"/>
          </p:cNvSpPr>
          <p:nvPr/>
        </p:nvSpPr>
        <p:spPr bwMode="auto">
          <a:xfrm>
            <a:off x="7019925" y="5013325"/>
            <a:ext cx="1614488" cy="1454150"/>
          </a:xfrm>
          <a:prstGeom prst="ellipse">
            <a:avLst/>
          </a:prstGeom>
          <a:gradFill rotWithShape="0">
            <a:gsLst>
              <a:gs pos="0">
                <a:srgbClr val="3E3F48"/>
              </a:gs>
              <a:gs pos="100000">
                <a:srgbClr val="ACAFC8"/>
              </a:gs>
            </a:gsLst>
            <a:lin ang="18900000" scaled="1"/>
          </a:gradFill>
          <a:ln w="9525">
            <a:solidFill>
              <a:schemeClr val="hlink"/>
            </a:solidFill>
            <a:round/>
            <a:headEnd/>
            <a:tailEnd/>
          </a:ln>
        </p:spPr>
        <p:txBody>
          <a:bodyPr lIns="0" tIns="0" rIns="0" bIns="0"/>
          <a:lstStyle/>
          <a:p>
            <a:pPr algn="ctr"/>
            <a:endParaRPr lang="ru-RU" altLang="ja-JP" sz="1100">
              <a:solidFill>
                <a:schemeClr val="bg1"/>
              </a:solidFill>
              <a:ea typeface="MS Mincho" pitchFamily="49" charset="-128"/>
            </a:endParaRPr>
          </a:p>
          <a:p>
            <a:pPr algn="ctr"/>
            <a:r>
              <a:rPr lang="ru-RU" altLang="ja-JP" sz="1100">
                <a:solidFill>
                  <a:schemeClr val="bg1"/>
                </a:solidFill>
                <a:ea typeface="MS Mincho" pitchFamily="49" charset="-128"/>
              </a:rPr>
              <a:t>интегрированная система подготовки кадров для  наноиндустрии</a:t>
            </a:r>
            <a:endParaRPr lang="ru-RU" sz="1100">
              <a:solidFill>
                <a:schemeClr val="bg1"/>
              </a:solidFill>
            </a:endParaRPr>
          </a:p>
        </p:txBody>
      </p:sp>
      <p:sp>
        <p:nvSpPr>
          <p:cNvPr id="53" name="Скругленный прямоугольник 52"/>
          <p:cNvSpPr/>
          <p:nvPr/>
        </p:nvSpPr>
        <p:spPr>
          <a:xfrm>
            <a:off x="498475" y="260350"/>
            <a:ext cx="8135938"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Высокотехнологичный медицинский кластер</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nodeType="afterGroup">
                            <p:stCondLst>
                              <p:cond delay="3500"/>
                            </p:stCondLst>
                            <p:childTnLst>
                              <p:par>
                                <p:cTn id="11" presetID="53"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3000" fill="hold"/>
                                        <p:tgtEl>
                                          <p:spTgt spid="14"/>
                                        </p:tgtEl>
                                        <p:attrNameLst>
                                          <p:attrName>ppt_w</p:attrName>
                                        </p:attrNameLst>
                                      </p:cBhvr>
                                      <p:tavLst>
                                        <p:tav tm="0">
                                          <p:val>
                                            <p:fltVal val="0"/>
                                          </p:val>
                                        </p:tav>
                                        <p:tav tm="100000">
                                          <p:val>
                                            <p:strVal val="#ppt_w"/>
                                          </p:val>
                                        </p:tav>
                                      </p:tavLst>
                                    </p:anim>
                                    <p:anim calcmode="lin" valueType="num">
                                      <p:cBhvr>
                                        <p:cTn id="14" dur="3000" fill="hold"/>
                                        <p:tgtEl>
                                          <p:spTgt spid="14"/>
                                        </p:tgtEl>
                                        <p:attrNameLst>
                                          <p:attrName>ppt_h</p:attrName>
                                        </p:attrNameLst>
                                      </p:cBhvr>
                                      <p:tavLst>
                                        <p:tav tm="0">
                                          <p:val>
                                            <p:fltVal val="0"/>
                                          </p:val>
                                        </p:tav>
                                        <p:tav tm="100000">
                                          <p:val>
                                            <p:strVal val="#ppt_h"/>
                                          </p:val>
                                        </p:tav>
                                      </p:tavLst>
                                    </p:anim>
                                    <p:animEffect transition="in" filter="fade">
                                      <p:cBhvr>
                                        <p:cTn id="15"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0" descr="0_50b34_cfa5447a_XL">
            <a:hlinkClick r:id="rId2"/>
          </p:cNvPr>
          <p:cNvPicPr>
            <a:picLocks noChangeAspect="1" noChangeArrowheads="1"/>
          </p:cNvPicPr>
          <p:nvPr/>
        </p:nvPicPr>
        <p:blipFill>
          <a:blip r:embed="rId3" cstate="print"/>
          <a:srcRect/>
          <a:stretch>
            <a:fillRect/>
          </a:stretch>
        </p:blipFill>
        <p:spPr bwMode="auto">
          <a:xfrm>
            <a:off x="436563" y="1314450"/>
            <a:ext cx="1692275" cy="1268413"/>
          </a:xfrm>
          <a:prstGeom prst="rect">
            <a:avLst/>
          </a:prstGeom>
          <a:noFill/>
          <a:ln w="9525">
            <a:noFill/>
            <a:miter lim="800000"/>
            <a:headEnd/>
            <a:tailEnd/>
          </a:ln>
        </p:spPr>
      </p:pic>
      <p:pic>
        <p:nvPicPr>
          <p:cNvPr id="20483" name="Picture 32" descr="090817_1"/>
          <p:cNvPicPr>
            <a:picLocks noChangeAspect="1" noChangeArrowheads="1"/>
          </p:cNvPicPr>
          <p:nvPr/>
        </p:nvPicPr>
        <p:blipFill>
          <a:blip r:embed="rId4" cstate="print"/>
          <a:srcRect/>
          <a:stretch>
            <a:fillRect/>
          </a:stretch>
        </p:blipFill>
        <p:spPr bwMode="auto">
          <a:xfrm>
            <a:off x="2209800" y="1628775"/>
            <a:ext cx="1641475" cy="957263"/>
          </a:xfrm>
          <a:prstGeom prst="rect">
            <a:avLst/>
          </a:prstGeom>
          <a:noFill/>
          <a:ln w="9525">
            <a:noFill/>
            <a:miter lim="800000"/>
            <a:headEnd/>
            <a:tailEnd/>
          </a:ln>
        </p:spPr>
      </p:pic>
      <p:pic>
        <p:nvPicPr>
          <p:cNvPr id="20484" name="Picture 34" descr="19">
            <a:hlinkClick r:id="rId5"/>
          </p:cNvPr>
          <p:cNvPicPr>
            <a:picLocks noChangeAspect="1" noChangeArrowheads="1"/>
          </p:cNvPicPr>
          <p:nvPr/>
        </p:nvPicPr>
        <p:blipFill>
          <a:blip r:embed="rId6" cstate="print"/>
          <a:srcRect/>
          <a:stretch>
            <a:fillRect/>
          </a:stretch>
        </p:blipFill>
        <p:spPr bwMode="auto">
          <a:xfrm>
            <a:off x="3995738" y="1628775"/>
            <a:ext cx="1476375" cy="933450"/>
          </a:xfrm>
          <a:prstGeom prst="rect">
            <a:avLst/>
          </a:prstGeom>
          <a:noFill/>
          <a:ln w="9525">
            <a:noFill/>
            <a:miter lim="800000"/>
            <a:headEnd/>
            <a:tailEnd/>
          </a:ln>
        </p:spPr>
      </p:pic>
      <p:pic>
        <p:nvPicPr>
          <p:cNvPr id="20485" name="Picture 37" descr="i?id=86988282-27-72&amp;n=21">
            <a:hlinkClick r:id="rId7"/>
          </p:cNvPr>
          <p:cNvPicPr>
            <a:picLocks noChangeAspect="1" noChangeArrowheads="1"/>
          </p:cNvPicPr>
          <p:nvPr/>
        </p:nvPicPr>
        <p:blipFill>
          <a:blip r:embed="rId8" cstate="print"/>
          <a:srcRect/>
          <a:stretch>
            <a:fillRect/>
          </a:stretch>
        </p:blipFill>
        <p:spPr bwMode="auto">
          <a:xfrm>
            <a:off x="5581650" y="1628775"/>
            <a:ext cx="1619250" cy="938213"/>
          </a:xfrm>
          <a:prstGeom prst="rect">
            <a:avLst/>
          </a:prstGeom>
          <a:noFill/>
          <a:ln w="9525">
            <a:noFill/>
            <a:miter lim="800000"/>
            <a:headEnd/>
            <a:tailEnd/>
          </a:ln>
        </p:spPr>
      </p:pic>
      <p:pic>
        <p:nvPicPr>
          <p:cNvPr id="20486" name="Picture 39" descr="i?id=131834775-35-72&amp;n=21">
            <a:hlinkClick r:id="rId9"/>
          </p:cNvPr>
          <p:cNvPicPr>
            <a:picLocks noChangeAspect="1" noChangeArrowheads="1"/>
          </p:cNvPicPr>
          <p:nvPr/>
        </p:nvPicPr>
        <p:blipFill>
          <a:blip r:embed="rId10" cstate="print"/>
          <a:srcRect/>
          <a:stretch>
            <a:fillRect/>
          </a:stretch>
        </p:blipFill>
        <p:spPr bwMode="auto">
          <a:xfrm>
            <a:off x="7345363" y="1484313"/>
            <a:ext cx="1452562" cy="1089025"/>
          </a:xfrm>
          <a:prstGeom prst="rect">
            <a:avLst/>
          </a:prstGeom>
          <a:noFill/>
          <a:ln w="9525">
            <a:noFill/>
            <a:miter lim="800000"/>
            <a:headEnd/>
            <a:tailEnd/>
          </a:ln>
        </p:spPr>
      </p:pic>
      <p:sp>
        <p:nvSpPr>
          <p:cNvPr id="20" name="Скругленный прямоугольник 19"/>
          <p:cNvSpPr/>
          <p:nvPr/>
        </p:nvSpPr>
        <p:spPr>
          <a:xfrm>
            <a:off x="498475" y="260350"/>
            <a:ext cx="8135938"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Агропромышленный кластер </a:t>
            </a:r>
          </a:p>
        </p:txBody>
      </p:sp>
      <p:sp>
        <p:nvSpPr>
          <p:cNvPr id="3" name="Горизонтальный свиток 2"/>
          <p:cNvSpPr/>
          <p:nvPr/>
        </p:nvSpPr>
        <p:spPr>
          <a:xfrm>
            <a:off x="350838" y="3213100"/>
            <a:ext cx="8248650" cy="2519363"/>
          </a:xfrm>
          <a:prstGeom prst="horizontalScroll">
            <a:avLst>
              <a:gd name="adj" fmla="val 4868"/>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Rectangle 40"/>
          <p:cNvSpPr>
            <a:spLocks noChangeArrowheads="1"/>
          </p:cNvSpPr>
          <p:nvPr/>
        </p:nvSpPr>
        <p:spPr bwMode="auto">
          <a:xfrm>
            <a:off x="436563" y="3500438"/>
            <a:ext cx="8162925" cy="204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42900" indent="-342900">
              <a:defRPr/>
            </a:pPr>
            <a:r>
              <a:rPr lang="ru-RU" sz="1600" b="1" dirty="0">
                <a:solidFill>
                  <a:schemeClr val="accent6">
                    <a:lumMod val="60000"/>
                    <a:lumOff val="40000"/>
                  </a:schemeClr>
                </a:solidFill>
                <a:effectLst>
                  <a:outerShdw blurRad="38100" dist="38100" dir="2700000" algn="tl">
                    <a:srgbClr val="C0C0C0"/>
                  </a:outerShdw>
                </a:effectLst>
              </a:rPr>
              <a:t>1. </a:t>
            </a:r>
            <a:r>
              <a:rPr lang="ru-RU" sz="1600" b="1" dirty="0">
                <a:solidFill>
                  <a:schemeClr val="accent6">
                    <a:lumMod val="60000"/>
                    <a:lumOff val="40000"/>
                  </a:schemeClr>
                </a:solidFill>
              </a:rPr>
              <a:t>Необходимо распространить успешный опыт по созданию и развитию агропромышленных кластеров и </a:t>
            </a:r>
            <a:r>
              <a:rPr lang="ru-RU" sz="1600" b="1" dirty="0" err="1">
                <a:solidFill>
                  <a:schemeClr val="accent6">
                    <a:lumMod val="60000"/>
                    <a:lumOff val="40000"/>
                  </a:schemeClr>
                </a:solidFill>
              </a:rPr>
              <a:t>агрохолдинговых</a:t>
            </a:r>
            <a:r>
              <a:rPr lang="ru-RU" sz="1600" b="1" dirty="0">
                <a:solidFill>
                  <a:schemeClr val="accent6">
                    <a:lumMod val="60000"/>
                    <a:lumOff val="40000"/>
                  </a:schemeClr>
                </a:solidFill>
              </a:rPr>
              <a:t> компаний. </a:t>
            </a:r>
          </a:p>
          <a:p>
            <a:pPr marL="342900" indent="-342900">
              <a:defRPr/>
            </a:pPr>
            <a:r>
              <a:rPr lang="ru-RU" sz="1600" b="1" dirty="0">
                <a:solidFill>
                  <a:schemeClr val="accent6">
                    <a:lumMod val="60000"/>
                    <a:lumOff val="40000"/>
                  </a:schemeClr>
                </a:solidFill>
              </a:rPr>
              <a:t>2.  Координировать взаимодействие между сельскохозяйственными организациями, переработчиками продукции, торговлей и поставщиками услуг, на основе развития информационной базы.</a:t>
            </a:r>
          </a:p>
          <a:p>
            <a:pPr marL="342900" indent="-342900">
              <a:defRPr/>
            </a:pPr>
            <a:r>
              <a:rPr lang="ru-RU" sz="1600" b="1" dirty="0">
                <a:solidFill>
                  <a:schemeClr val="accent6">
                    <a:lumMod val="60000"/>
                    <a:lumOff val="40000"/>
                  </a:schemeClr>
                </a:solidFill>
              </a:rPr>
              <a:t>3. Шире использовать в муниципальных районах оказание мер государственной поддержки по предоставлению субсидий на возмещение части затрат на уплату процентов по кредитам на строительство.</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arta-presen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68538" y="549275"/>
            <a:ext cx="4527550" cy="6164263"/>
          </a:xfrm>
          <a:prstGeom prst="rect">
            <a:avLst/>
          </a:prstGeom>
          <a:noFill/>
          <a:ln w="9525">
            <a:noFill/>
            <a:miter lim="800000"/>
            <a:headEnd/>
            <a:tailEnd/>
          </a:ln>
        </p:spPr>
      </p:pic>
      <p:pic>
        <p:nvPicPr>
          <p:cNvPr id="21507" name="Picture 14" descr="lichnost"/>
          <p:cNvPicPr>
            <a:picLocks noChangeAspect="1" noChangeArrowheads="1"/>
          </p:cNvPicPr>
          <p:nvPr/>
        </p:nvPicPr>
        <p:blipFill>
          <a:blip r:embed="rId3" cstate="print"/>
          <a:srcRect/>
          <a:stretch>
            <a:fillRect/>
          </a:stretch>
        </p:blipFill>
        <p:spPr bwMode="auto">
          <a:xfrm>
            <a:off x="3319463" y="6051550"/>
            <a:ext cx="1739900" cy="661988"/>
          </a:xfrm>
          <a:prstGeom prst="rect">
            <a:avLst/>
          </a:prstGeom>
          <a:noFill/>
          <a:ln w="38100">
            <a:solidFill>
              <a:srgbClr val="FF6600"/>
            </a:solidFill>
            <a:miter lim="800000"/>
            <a:headEnd/>
            <a:tailEnd/>
          </a:ln>
        </p:spPr>
      </p:pic>
      <p:pic>
        <p:nvPicPr>
          <p:cNvPr id="18435" name="Picture 3" descr="D:\Profiles\indust9\Мои документы\Кластер\10.09.2012\smallimage 4.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907" r="907"/>
          <a:stretch/>
        </p:blipFill>
        <p:spPr bwMode="auto">
          <a:xfrm>
            <a:off x="3297599" y="1763144"/>
            <a:ext cx="864000" cy="864000"/>
          </a:xfrm>
          <a:prstGeom prst="ellipse">
            <a:avLst/>
          </a:prstGeom>
          <a:ln w="571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7" name="Picture 91" descr="Картинка 11 из 5250"/>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7243" r="7243"/>
          <a:stretch/>
        </p:blipFill>
        <p:spPr bwMode="auto">
          <a:xfrm>
            <a:off x="5012738" y="1573454"/>
            <a:ext cx="864000" cy="864000"/>
          </a:xfrm>
          <a:prstGeom prst="ellipse">
            <a:avLst/>
          </a:prstGeom>
          <a:ln w="57150">
            <a:solidFill>
              <a:srgbClr val="FFC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9" name="Picture 39" descr="i?id=131834775-35-72&amp;n=21">
            <a:hlinkClick r:id="rId6"/>
          </p:cNvPr>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2546" r="12546"/>
          <a:stretch/>
        </p:blipFill>
        <p:spPr bwMode="auto">
          <a:xfrm>
            <a:off x="4761647" y="3631247"/>
            <a:ext cx="864000" cy="864000"/>
          </a:xfrm>
          <a:prstGeom prst="ellipse">
            <a:avLst/>
          </a:prstGeom>
          <a:ln w="571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 name="Picture 37" descr="i?id=86988282-27-72&amp;n=21">
            <a:hlinkClick r:id="rId8"/>
          </p:cNvPr>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21039" r="21039"/>
          <a:stretch/>
        </p:blipFill>
        <p:spPr bwMode="auto">
          <a:xfrm>
            <a:off x="5146802" y="2767247"/>
            <a:ext cx="864000" cy="864000"/>
          </a:xfrm>
          <a:prstGeom prst="ellipse">
            <a:avLst/>
          </a:prstGeom>
          <a:ln w="571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8436" name="Picture 4" descr="D:\Profiles\indust9\Мои документы\Кластер\10.09.2012\iCASJFBQ6.jp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16667" r="16667"/>
          <a:stretch/>
        </p:blipFill>
        <p:spPr bwMode="auto">
          <a:xfrm>
            <a:off x="3131840" y="3898989"/>
            <a:ext cx="864000" cy="864000"/>
          </a:xfrm>
          <a:prstGeom prst="ellipse">
            <a:avLst/>
          </a:prstGeom>
          <a:ln w="571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13" name="Скругленный прямоугольник 12"/>
          <p:cNvSpPr/>
          <p:nvPr/>
        </p:nvSpPr>
        <p:spPr>
          <a:xfrm>
            <a:off x="498475" y="260350"/>
            <a:ext cx="8135938"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Вектор кластерного развития Чувашской Республики </a:t>
            </a:r>
          </a:p>
        </p:txBody>
      </p:sp>
      <p:sp>
        <p:nvSpPr>
          <p:cNvPr id="3" name="Прямоугольная выноска 2"/>
          <p:cNvSpPr/>
          <p:nvPr/>
        </p:nvSpPr>
        <p:spPr>
          <a:xfrm>
            <a:off x="6608763" y="985838"/>
            <a:ext cx="2025650" cy="930275"/>
          </a:xfrm>
          <a:prstGeom prst="wedgeRectCallout">
            <a:avLst>
              <a:gd name="adj1" fmla="val -82477"/>
              <a:gd name="adj2" fmla="val 57160"/>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Инновационный территориальный электротехнический кластер</a:t>
            </a:r>
          </a:p>
        </p:txBody>
      </p:sp>
      <p:pic>
        <p:nvPicPr>
          <p:cNvPr id="18438" name="Picture 6" descr="D:\Profiles\indust9\Рабочий стол\iCA6QX3DQ.jp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t="2239" b="2239"/>
          <a:stretch/>
        </p:blipFill>
        <p:spPr bwMode="auto">
          <a:xfrm>
            <a:off x="4018472" y="4437112"/>
            <a:ext cx="864000" cy="86400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18" name="Прямоугольная выноска 17"/>
          <p:cNvSpPr/>
          <p:nvPr/>
        </p:nvSpPr>
        <p:spPr>
          <a:xfrm>
            <a:off x="6772275" y="2436813"/>
            <a:ext cx="2025650" cy="606425"/>
          </a:xfrm>
          <a:prstGeom prst="wedgeRectCallout">
            <a:avLst>
              <a:gd name="adj1" fmla="val -87735"/>
              <a:gd name="adj2" fmla="val 40009"/>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Агропромышленный кластер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шивка 3"/>
          <p:cNvSpPr>
            <a:spLocks noChangeArrowheads="1"/>
          </p:cNvSpPr>
          <p:nvPr/>
        </p:nvSpPr>
        <p:spPr bwMode="auto">
          <a:xfrm rot="5400000">
            <a:off x="3758407" y="1212056"/>
            <a:ext cx="528638" cy="2225675"/>
          </a:xfrm>
          <a:prstGeom prst="chevron">
            <a:avLst>
              <a:gd name="adj" fmla="val 55625"/>
            </a:avLst>
          </a:prstGeom>
          <a:gradFill rotWithShape="1">
            <a:gsLst>
              <a:gs pos="0">
                <a:srgbClr val="BCBCBC"/>
              </a:gs>
              <a:gs pos="35001">
                <a:srgbClr val="D0D0D0"/>
              </a:gs>
              <a:gs pos="100000">
                <a:srgbClr val="EDEDED"/>
              </a:gs>
            </a:gsLst>
            <a:lin ang="16200000" scaled="1"/>
          </a:gradFill>
          <a:ln w="9525" algn="ctr">
            <a:solidFill>
              <a:schemeClr val="accent3">
                <a:lumMod val="75000"/>
              </a:schemeClr>
            </a:solidFill>
            <a:miter lim="800000"/>
            <a:headEnd/>
            <a:tailEnd/>
          </a:ln>
          <a:effectLst>
            <a:outerShdw dist="20000" dir="5400000" rotWithShape="0">
              <a:srgbClr val="000000">
                <a:alpha val="37999"/>
              </a:srgbClr>
            </a:outerShdw>
          </a:effectLst>
        </p:spPr>
        <p:txBody>
          <a:bodyPr rot="10800000" vert="eaVert" anchor="ctr"/>
          <a:lstStyle/>
          <a:p>
            <a:pPr algn="ctr" fontAlgn="auto">
              <a:spcBef>
                <a:spcPts val="0"/>
              </a:spcBef>
              <a:spcAft>
                <a:spcPts val="0"/>
              </a:spcAft>
              <a:defRPr/>
            </a:pPr>
            <a:endParaRPr lang="ru-RU">
              <a:solidFill>
                <a:schemeClr val="dk1"/>
              </a:solidFill>
              <a:latin typeface="+mn-lt"/>
            </a:endParaRPr>
          </a:p>
        </p:txBody>
      </p:sp>
      <p:sp>
        <p:nvSpPr>
          <p:cNvPr id="2" name="Нашивка 3"/>
          <p:cNvSpPr>
            <a:spLocks noChangeArrowheads="1"/>
          </p:cNvSpPr>
          <p:nvPr/>
        </p:nvSpPr>
        <p:spPr bwMode="auto">
          <a:xfrm rot="5400000">
            <a:off x="1169988" y="1214437"/>
            <a:ext cx="528638" cy="2220913"/>
          </a:xfrm>
          <a:prstGeom prst="chevron">
            <a:avLst>
              <a:gd name="adj" fmla="val 55625"/>
            </a:avLst>
          </a:prstGeom>
          <a:gradFill rotWithShape="1">
            <a:gsLst>
              <a:gs pos="0">
                <a:srgbClr val="BCBCBC"/>
              </a:gs>
              <a:gs pos="35001">
                <a:srgbClr val="D0D0D0"/>
              </a:gs>
              <a:gs pos="100000">
                <a:srgbClr val="EDEDED"/>
              </a:gs>
            </a:gsLst>
            <a:lin ang="16200000" scaled="1"/>
          </a:gradFill>
          <a:ln w="9525" algn="ctr">
            <a:solidFill>
              <a:schemeClr val="accent3">
                <a:lumMod val="75000"/>
              </a:schemeClr>
            </a:solidFill>
            <a:miter lim="800000"/>
            <a:headEnd/>
            <a:tailEnd/>
          </a:ln>
          <a:effectLst>
            <a:outerShdw dist="20000" dir="5400000" rotWithShape="0">
              <a:srgbClr val="000000">
                <a:alpha val="37999"/>
              </a:srgbClr>
            </a:outerShdw>
          </a:effectLst>
        </p:spPr>
        <p:txBody>
          <a:bodyPr rot="10800000" vert="eaVert" anchor="ctr"/>
          <a:lstStyle/>
          <a:p>
            <a:pPr algn="ctr" fontAlgn="auto">
              <a:spcBef>
                <a:spcPts val="0"/>
              </a:spcBef>
              <a:spcAft>
                <a:spcPts val="0"/>
              </a:spcAft>
              <a:defRPr/>
            </a:pPr>
            <a:endParaRPr lang="ru-RU">
              <a:solidFill>
                <a:schemeClr val="dk1"/>
              </a:solidFill>
              <a:latin typeface="+mn-lt"/>
            </a:endParaRPr>
          </a:p>
        </p:txBody>
      </p:sp>
      <p:sp>
        <p:nvSpPr>
          <p:cNvPr id="17" name="Нашивка 16"/>
          <p:cNvSpPr>
            <a:spLocks noChangeArrowheads="1"/>
          </p:cNvSpPr>
          <p:nvPr/>
        </p:nvSpPr>
        <p:spPr bwMode="auto">
          <a:xfrm rot="10800000" flipH="1">
            <a:off x="5253038" y="769938"/>
            <a:ext cx="420687" cy="1122362"/>
          </a:xfrm>
          <a:prstGeom prst="chevron">
            <a:avLst>
              <a:gd name="adj" fmla="val 55625"/>
            </a:avLst>
          </a:prstGeom>
          <a:solidFill>
            <a:schemeClr val="bg2"/>
          </a:solidFill>
          <a:ln w="9525" algn="ctr">
            <a:solidFill>
              <a:schemeClr val="accent3">
                <a:lumMod val="75000"/>
              </a:schemeClr>
            </a:solidFill>
            <a:miter lim="800000"/>
            <a:headEnd/>
            <a:tailEnd/>
          </a:ln>
          <a:effectLst>
            <a:outerShdw dist="20000" dir="5400000" rotWithShape="0">
              <a:srgbClr val="000000">
                <a:alpha val="37999"/>
              </a:srgbClr>
            </a:outerShdw>
          </a:effectLst>
        </p:spPr>
        <p:txBody>
          <a:bodyPr rot="10800000" vert="eaVert" anchor="ctr"/>
          <a:lstStyle/>
          <a:p>
            <a:pPr algn="ctr" fontAlgn="auto">
              <a:spcBef>
                <a:spcPts val="0"/>
              </a:spcBef>
              <a:spcAft>
                <a:spcPts val="0"/>
              </a:spcAft>
              <a:defRPr/>
            </a:pPr>
            <a:endParaRPr lang="ru-RU"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16" name="Скругленный прямоугольник 15"/>
          <p:cNvSpPr/>
          <p:nvPr/>
        </p:nvSpPr>
        <p:spPr>
          <a:xfrm>
            <a:off x="900113" y="63500"/>
            <a:ext cx="70580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02" name="TextBox 5"/>
          <p:cNvSpPr txBox="1">
            <a:spLocks noChangeArrowheads="1"/>
          </p:cNvSpPr>
          <p:nvPr/>
        </p:nvSpPr>
        <p:spPr bwMode="auto">
          <a:xfrm>
            <a:off x="900113" y="115888"/>
            <a:ext cx="7058025" cy="401637"/>
          </a:xfrm>
          <a:prstGeom prst="rect">
            <a:avLst/>
          </a:prstGeom>
          <a:noFill/>
          <a:ln w="9525">
            <a:noFill/>
            <a:miter lim="800000"/>
            <a:headEnd/>
            <a:tailEnd/>
          </a:ln>
        </p:spPr>
        <p:txBody>
          <a:bodyPr>
            <a:spAutoFit/>
          </a:bodyPr>
          <a:lstStyle/>
          <a:p>
            <a:pPr indent="363538" algn="ctr" eaLnBrk="0" hangingPunct="0"/>
            <a:r>
              <a:rPr lang="ru-RU" sz="2000" b="1">
                <a:solidFill>
                  <a:schemeClr val="bg1"/>
                </a:solidFill>
              </a:rPr>
              <a:t>Меры господдержки развитию кластеров</a:t>
            </a:r>
          </a:p>
        </p:txBody>
      </p:sp>
      <p:sp>
        <p:nvSpPr>
          <p:cNvPr id="3" name="Багетная рамка 2"/>
          <p:cNvSpPr/>
          <p:nvPr/>
        </p:nvSpPr>
        <p:spPr>
          <a:xfrm>
            <a:off x="204788" y="769938"/>
            <a:ext cx="4979987" cy="1162050"/>
          </a:xfrm>
          <a:prstGeom prst="bevel">
            <a:avLst>
              <a:gd name="adj" fmla="val 6514"/>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6">
                    <a:lumMod val="60000"/>
                    <a:lumOff val="40000"/>
                  </a:schemeClr>
                </a:solidFill>
                <a:effectLst>
                  <a:outerShdw blurRad="38100" dist="38100" dir="2700000" algn="tl">
                    <a:srgbClr val="000000">
                      <a:alpha val="43137"/>
                    </a:srgbClr>
                  </a:outerShdw>
                </a:effectLst>
              </a:rPr>
              <a:t>Содействие развитию территориальных кластеров в рамках бюджетного финансирования и деятельности институтов развития</a:t>
            </a:r>
          </a:p>
        </p:txBody>
      </p:sp>
      <p:sp>
        <p:nvSpPr>
          <p:cNvPr id="20" name="Багетная рамка 19"/>
          <p:cNvSpPr/>
          <p:nvPr/>
        </p:nvSpPr>
        <p:spPr>
          <a:xfrm>
            <a:off x="5688013" y="769938"/>
            <a:ext cx="3097212" cy="1427162"/>
          </a:xfrm>
          <a:prstGeom prst="bevel">
            <a:avLst>
              <a:gd name="adj" fmla="val 6514"/>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Предоставление </a:t>
            </a:r>
          </a:p>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межбюджетных субсидий</a:t>
            </a:r>
          </a:p>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(5 млрд. рублей,  </a:t>
            </a:r>
          </a:p>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начиная с 2013 г.)</a:t>
            </a:r>
          </a:p>
        </p:txBody>
      </p:sp>
      <p:sp>
        <p:nvSpPr>
          <p:cNvPr id="21" name="Багетная рамка 20"/>
          <p:cNvSpPr/>
          <p:nvPr/>
        </p:nvSpPr>
        <p:spPr>
          <a:xfrm>
            <a:off x="5688013" y="2476500"/>
            <a:ext cx="3097212" cy="1706563"/>
          </a:xfrm>
          <a:prstGeom prst="bevel">
            <a:avLst>
              <a:gd name="adj" fmla="val 6514"/>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Использование потенциала Фонда «</a:t>
            </a:r>
            <a:r>
              <a:rPr lang="ru-RU" b="1" dirty="0" err="1">
                <a:solidFill>
                  <a:schemeClr val="accent6">
                    <a:lumMod val="60000"/>
                    <a:lumOff val="40000"/>
                  </a:schemeClr>
                </a:solidFill>
                <a:effectLst>
                  <a:outerShdw blurRad="38100" dist="38100" dir="2700000" algn="tl">
                    <a:srgbClr val="000000">
                      <a:alpha val="43137"/>
                    </a:srgbClr>
                  </a:outerShdw>
                </a:effectLst>
              </a:rPr>
              <a:t>Сколково</a:t>
            </a:r>
            <a:r>
              <a:rPr lang="ru-RU" b="1" dirty="0">
                <a:solidFill>
                  <a:schemeClr val="accent6">
                    <a:lumMod val="60000"/>
                    <a:lumOff val="40000"/>
                  </a:schemeClr>
                </a:solidFill>
                <a:effectLst>
                  <a:outerShdw blurRad="38100" dist="38100" dir="2700000" algn="tl">
                    <a:srgbClr val="000000">
                      <a:alpha val="43137"/>
                    </a:srgbClr>
                  </a:outerShdw>
                </a:effectLst>
              </a:rPr>
              <a:t>» для привлечения прямых иностранных инвестиций</a:t>
            </a:r>
          </a:p>
        </p:txBody>
      </p:sp>
      <p:sp>
        <p:nvSpPr>
          <p:cNvPr id="22" name="Багетная рамка 21"/>
          <p:cNvSpPr/>
          <p:nvPr/>
        </p:nvSpPr>
        <p:spPr>
          <a:xfrm>
            <a:off x="5673725" y="4448175"/>
            <a:ext cx="3095625" cy="1708150"/>
          </a:xfrm>
          <a:prstGeom prst="bevel">
            <a:avLst>
              <a:gd name="adj" fmla="val 6514"/>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Распространение на кластеры части механизмов поддержки, предусмотренных для «</a:t>
            </a:r>
            <a:r>
              <a:rPr lang="ru-RU" b="1" dirty="0" err="1">
                <a:solidFill>
                  <a:schemeClr val="accent6">
                    <a:lumMod val="60000"/>
                    <a:lumOff val="40000"/>
                  </a:schemeClr>
                </a:solidFill>
                <a:effectLst>
                  <a:outerShdw blurRad="38100" dist="38100" dir="2700000" algn="tl">
                    <a:srgbClr val="000000">
                      <a:alpha val="43137"/>
                    </a:srgbClr>
                  </a:outerShdw>
                </a:effectLst>
              </a:rPr>
              <a:t>Сколково</a:t>
            </a:r>
            <a:r>
              <a:rPr lang="ru-RU" b="1" dirty="0">
                <a:solidFill>
                  <a:schemeClr val="accent6">
                    <a:lumMod val="60000"/>
                    <a:lumOff val="40000"/>
                  </a:schemeClr>
                </a:solidFill>
                <a:effectLst>
                  <a:outerShdw blurRad="38100" dist="38100" dir="2700000" algn="tl">
                    <a:srgbClr val="000000">
                      <a:alpha val="43137"/>
                    </a:srgbClr>
                  </a:outerShdw>
                </a:effectLst>
              </a:rPr>
              <a:t>»</a:t>
            </a:r>
          </a:p>
        </p:txBody>
      </p:sp>
      <p:sp>
        <p:nvSpPr>
          <p:cNvPr id="8" name="Прямоугольник с одним вырезанным углом 7"/>
          <p:cNvSpPr/>
          <p:nvPr/>
        </p:nvSpPr>
        <p:spPr>
          <a:xfrm>
            <a:off x="204788" y="2625725"/>
            <a:ext cx="2339975" cy="3598863"/>
          </a:xfrm>
          <a:prstGeom prst="snip1Rect">
            <a:avLst>
              <a:gd name="adj" fmla="val 94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0" name="TextBox 9"/>
          <p:cNvSpPr txBox="1"/>
          <p:nvPr/>
        </p:nvSpPr>
        <p:spPr>
          <a:xfrm>
            <a:off x="196850" y="2830513"/>
            <a:ext cx="2305050" cy="3324225"/>
          </a:xfrm>
          <a:prstGeom prst="rect">
            <a:avLst/>
          </a:prstGeom>
          <a:noFill/>
        </p:spPr>
        <p:txBody>
          <a:bodyPr>
            <a:spAutoFit/>
          </a:bodyPr>
          <a:lstStyle/>
          <a:p>
            <a:pPr>
              <a:spcBef>
                <a:spcPts val="600"/>
              </a:spcBef>
              <a:spcAft>
                <a:spcPts val="600"/>
              </a:spcAft>
              <a:defRPr/>
            </a:pPr>
            <a:r>
              <a:rPr lang="ru-RU" sz="1200" b="1" dirty="0"/>
              <a:t>Поддержка исследований и инноваций:</a:t>
            </a:r>
          </a:p>
          <a:p>
            <a:pPr marL="261938" indent="-261938">
              <a:spcBef>
                <a:spcPts val="600"/>
              </a:spcBef>
              <a:spcAft>
                <a:spcPts val="600"/>
              </a:spcAft>
              <a:buFont typeface="Wingdings" pitchFamily="2" charset="2"/>
              <a:buChar char="Ø"/>
              <a:defRPr/>
            </a:pPr>
            <a:r>
              <a:rPr lang="ru-RU" sz="1200" b="1" dirty="0"/>
              <a:t>госпрограмма                            «Развитие науки и технологий», отраслевые ФЦП, РФФИ</a:t>
            </a:r>
          </a:p>
          <a:p>
            <a:pPr marL="228600" indent="-228600">
              <a:spcBef>
                <a:spcPts val="600"/>
              </a:spcBef>
              <a:spcAft>
                <a:spcPts val="600"/>
              </a:spcAft>
              <a:buFont typeface="Wingdings" pitchFamily="2" charset="2"/>
              <a:buChar char="Ø"/>
              <a:defRPr/>
            </a:pPr>
            <a:r>
              <a:rPr lang="ru-RU" sz="1200" b="1" dirty="0"/>
              <a:t>ОАО «</a:t>
            </a:r>
            <a:r>
              <a:rPr lang="ru-RU" sz="1200" b="1" dirty="0" err="1"/>
              <a:t>Роснано</a:t>
            </a:r>
            <a:r>
              <a:rPr lang="ru-RU" sz="1200" b="1" dirty="0"/>
              <a:t>», РФТР, ОАО «РВК», Фонд содействия развитию малых форм предприятий в научно технической сфере</a:t>
            </a:r>
          </a:p>
          <a:p>
            <a:pPr marL="261938" indent="-261938">
              <a:spcBef>
                <a:spcPts val="600"/>
              </a:spcBef>
              <a:spcAft>
                <a:spcPts val="600"/>
              </a:spcAft>
              <a:buFont typeface="Wingdings" pitchFamily="2" charset="2"/>
              <a:buChar char="Ø"/>
              <a:defRPr/>
            </a:pPr>
            <a:r>
              <a:rPr lang="ru-RU" sz="1200" b="1" dirty="0"/>
              <a:t>программа поддержки малого и среднего предпринимательства</a:t>
            </a:r>
          </a:p>
        </p:txBody>
      </p:sp>
      <p:sp>
        <p:nvSpPr>
          <p:cNvPr id="25" name="Прямоугольник с одним вырезанным углом 24"/>
          <p:cNvSpPr/>
          <p:nvPr/>
        </p:nvSpPr>
        <p:spPr>
          <a:xfrm>
            <a:off x="2857500" y="2644775"/>
            <a:ext cx="2339975" cy="3600450"/>
          </a:xfrm>
          <a:prstGeom prst="snip1Rect">
            <a:avLst>
              <a:gd name="adj" fmla="val 94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TextBox 10"/>
          <p:cNvSpPr txBox="1"/>
          <p:nvPr/>
        </p:nvSpPr>
        <p:spPr>
          <a:xfrm>
            <a:off x="2909888" y="2832100"/>
            <a:ext cx="2225675" cy="3138488"/>
          </a:xfrm>
          <a:prstGeom prst="rect">
            <a:avLst/>
          </a:prstGeom>
          <a:noFill/>
        </p:spPr>
        <p:txBody>
          <a:bodyPr>
            <a:spAutoFit/>
          </a:bodyPr>
          <a:lstStyle/>
          <a:p>
            <a:pPr>
              <a:spcBef>
                <a:spcPts val="600"/>
              </a:spcBef>
              <a:spcAft>
                <a:spcPts val="600"/>
              </a:spcAft>
              <a:defRPr/>
            </a:pPr>
            <a:r>
              <a:rPr lang="ru-RU" sz="1200" b="1" dirty="0"/>
              <a:t>Развитие транспортной, энергетической, коммунальной и жилищной инфраструктуры:</a:t>
            </a:r>
          </a:p>
          <a:p>
            <a:pPr marL="261938" indent="-261938">
              <a:spcBef>
                <a:spcPts val="600"/>
              </a:spcBef>
              <a:spcAft>
                <a:spcPts val="600"/>
              </a:spcAft>
              <a:buFont typeface="Wingdings" pitchFamily="2" charset="2"/>
              <a:buChar char="Ø"/>
              <a:defRPr/>
            </a:pPr>
            <a:r>
              <a:rPr lang="ru-RU" sz="1200" b="1" dirty="0"/>
              <a:t>государственные программы и  ФЦП</a:t>
            </a:r>
          </a:p>
          <a:p>
            <a:pPr marL="261938" indent="-261938">
              <a:spcBef>
                <a:spcPts val="600"/>
              </a:spcBef>
              <a:spcAft>
                <a:spcPts val="600"/>
              </a:spcAft>
              <a:buFont typeface="Wingdings" pitchFamily="2" charset="2"/>
              <a:buChar char="Ø"/>
              <a:defRPr/>
            </a:pPr>
            <a:r>
              <a:rPr lang="ru-RU" sz="1200" b="1" dirty="0"/>
              <a:t>ВЭБ, </a:t>
            </a:r>
            <a:r>
              <a:rPr lang="ru-RU" sz="1200" b="1" dirty="0" err="1"/>
              <a:t>Инвестфонд</a:t>
            </a:r>
            <a:r>
              <a:rPr lang="ru-RU" sz="1200" b="1" dirty="0"/>
              <a:t> РФ, ОАО «АИЖК», Фонд «РЖС»</a:t>
            </a:r>
          </a:p>
          <a:p>
            <a:pPr marL="261938" indent="-261938">
              <a:spcBef>
                <a:spcPts val="600"/>
              </a:spcBef>
              <a:spcAft>
                <a:spcPts val="600"/>
              </a:spcAft>
              <a:buFont typeface="Wingdings" pitchFamily="2" charset="2"/>
              <a:buChar char="Ø"/>
              <a:defRPr/>
            </a:pPr>
            <a:r>
              <a:rPr lang="ru-RU" sz="1200" b="1" dirty="0"/>
              <a:t>инвестиционные программы субъектов естественных  монополий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323850" y="2349500"/>
            <a:ext cx="8229600" cy="1143000"/>
          </a:xfrm>
        </p:spPr>
        <p:txBody>
          <a:bodyPr/>
          <a:lstStyle/>
          <a:p>
            <a:r>
              <a:rPr lang="ru-RU" smtClean="0"/>
              <a:t>Спасибо за внимание!</a:t>
            </a:r>
            <a:r>
              <a:rPr lang="en-US" smtClean="0"/>
              <a:t/>
            </a:r>
            <a:br>
              <a:rPr lang="en-US" smtClean="0"/>
            </a:br>
            <a:r>
              <a:rPr lang="en-US" smtClean="0"/>
              <a:t/>
            </a:r>
            <a:br>
              <a:rPr lang="en-US" smtClean="0"/>
            </a:br>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912813" y="80963"/>
            <a:ext cx="70580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123" name="TextBox 5"/>
          <p:cNvSpPr txBox="1">
            <a:spLocks noChangeArrowheads="1"/>
          </p:cNvSpPr>
          <p:nvPr/>
        </p:nvSpPr>
        <p:spPr bwMode="auto">
          <a:xfrm>
            <a:off x="1042988" y="115888"/>
            <a:ext cx="7058025" cy="401637"/>
          </a:xfrm>
          <a:prstGeom prst="rect">
            <a:avLst/>
          </a:prstGeom>
          <a:noFill/>
          <a:ln w="9525">
            <a:noFill/>
            <a:miter lim="800000"/>
            <a:headEnd/>
            <a:tailEnd/>
          </a:ln>
        </p:spPr>
        <p:txBody>
          <a:bodyPr>
            <a:spAutoFit/>
          </a:bodyPr>
          <a:lstStyle/>
          <a:p>
            <a:pPr algn="ctr" eaLnBrk="0" hangingPunct="0"/>
            <a:r>
              <a:rPr lang="ru-RU" sz="2000" b="1">
                <a:solidFill>
                  <a:schemeClr val="bg1"/>
                </a:solidFill>
              </a:rPr>
              <a:t>Инновационный территориальный кластер</a:t>
            </a:r>
          </a:p>
        </p:txBody>
      </p:sp>
      <p:sp>
        <p:nvSpPr>
          <p:cNvPr id="20" name="Багетная рамка 19"/>
          <p:cNvSpPr/>
          <p:nvPr/>
        </p:nvSpPr>
        <p:spPr>
          <a:xfrm>
            <a:off x="4997450" y="765175"/>
            <a:ext cx="2441575" cy="935038"/>
          </a:xfrm>
          <a:prstGeom prst="bevel">
            <a:avLst>
              <a:gd name="adj" fmla="val 6514"/>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Научные и образовательные организации</a:t>
            </a:r>
          </a:p>
        </p:txBody>
      </p:sp>
      <p:sp>
        <p:nvSpPr>
          <p:cNvPr id="21" name="Багетная рамка 20"/>
          <p:cNvSpPr/>
          <p:nvPr/>
        </p:nvSpPr>
        <p:spPr>
          <a:xfrm>
            <a:off x="3289300" y="2755900"/>
            <a:ext cx="1522413" cy="936625"/>
          </a:xfrm>
          <a:prstGeom prst="bevel">
            <a:avLst>
              <a:gd name="adj" fmla="val 6514"/>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Институты развития </a:t>
            </a:r>
          </a:p>
        </p:txBody>
      </p:sp>
      <p:sp>
        <p:nvSpPr>
          <p:cNvPr id="22" name="Багетная рамка 21"/>
          <p:cNvSpPr/>
          <p:nvPr/>
        </p:nvSpPr>
        <p:spPr>
          <a:xfrm>
            <a:off x="4994275" y="4724400"/>
            <a:ext cx="2441575" cy="936625"/>
          </a:xfrm>
          <a:prstGeom prst="bevel">
            <a:avLst>
              <a:gd name="adj" fmla="val 6514"/>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Производственные предприятия</a:t>
            </a:r>
          </a:p>
        </p:txBody>
      </p:sp>
      <p:sp>
        <p:nvSpPr>
          <p:cNvPr id="23" name="Багетная рамка 22"/>
          <p:cNvSpPr/>
          <p:nvPr/>
        </p:nvSpPr>
        <p:spPr>
          <a:xfrm>
            <a:off x="7472363" y="2708275"/>
            <a:ext cx="1482725" cy="936625"/>
          </a:xfrm>
          <a:prstGeom prst="bevel">
            <a:avLst>
              <a:gd name="adj" fmla="val 6514"/>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Органы власти</a:t>
            </a:r>
          </a:p>
        </p:txBody>
      </p:sp>
      <p:sp>
        <p:nvSpPr>
          <p:cNvPr id="17" name="Блок-схема: узел 16"/>
          <p:cNvSpPr/>
          <p:nvPr/>
        </p:nvSpPr>
        <p:spPr>
          <a:xfrm>
            <a:off x="5473700" y="2463800"/>
            <a:ext cx="1401763" cy="1417638"/>
          </a:xfrm>
          <a:prstGeom prst="flowChartConnector">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lumMod val="60000"/>
                    <a:lumOff val="40000"/>
                  </a:schemeClr>
                </a:solidFill>
                <a:effectLst>
                  <a:outerShdw blurRad="38100" dist="38100" dir="2700000" algn="tl">
                    <a:srgbClr val="000000">
                      <a:alpha val="43137"/>
                    </a:srgbClr>
                  </a:outerShdw>
                </a:effectLst>
              </a:rPr>
              <a:t>Кластер</a:t>
            </a:r>
          </a:p>
        </p:txBody>
      </p:sp>
      <p:sp>
        <p:nvSpPr>
          <p:cNvPr id="19" name="Нашивка 18"/>
          <p:cNvSpPr/>
          <p:nvPr/>
        </p:nvSpPr>
        <p:spPr>
          <a:xfrm rot="5400000">
            <a:off x="5963444" y="1808957"/>
            <a:ext cx="503237" cy="431800"/>
          </a:xfrm>
          <a:prstGeom prst="chevron">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7" name="Нашивка 26"/>
          <p:cNvSpPr/>
          <p:nvPr/>
        </p:nvSpPr>
        <p:spPr>
          <a:xfrm rot="16200000">
            <a:off x="5961857" y="4101306"/>
            <a:ext cx="503238" cy="428625"/>
          </a:xfrm>
          <a:prstGeom prst="chevron">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8" name="Нашивка 27"/>
          <p:cNvSpPr/>
          <p:nvPr/>
        </p:nvSpPr>
        <p:spPr>
          <a:xfrm>
            <a:off x="4941888" y="2952750"/>
            <a:ext cx="454025" cy="428625"/>
          </a:xfrm>
          <a:prstGeom prst="chevron">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9" name="Нашивка 28"/>
          <p:cNvSpPr/>
          <p:nvPr/>
        </p:nvSpPr>
        <p:spPr>
          <a:xfrm rot="10800000">
            <a:off x="6911975" y="2959100"/>
            <a:ext cx="454025" cy="428625"/>
          </a:xfrm>
          <a:prstGeom prst="chevron">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Вертикальный свиток 23"/>
          <p:cNvSpPr/>
          <p:nvPr/>
        </p:nvSpPr>
        <p:spPr>
          <a:xfrm>
            <a:off x="107950" y="800100"/>
            <a:ext cx="3181350" cy="5689600"/>
          </a:xfrm>
          <a:prstGeom prst="verticalScroll">
            <a:avLst>
              <a:gd name="adj" fmla="val 4011"/>
            </a:avLst>
          </a:prstGeom>
          <a:solidFill>
            <a:schemeClr val="accent5">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0"/>
              </a:spcAft>
              <a:defRPr/>
            </a:pPr>
            <a:r>
              <a:rPr lang="ru-RU" sz="1600" b="1" dirty="0">
                <a:solidFill>
                  <a:schemeClr val="bg1"/>
                </a:solidFill>
              </a:rPr>
              <a:t>Инновационный территориальный кластер - </a:t>
            </a:r>
          </a:p>
          <a:p>
            <a:pPr>
              <a:spcBef>
                <a:spcPts val="0"/>
              </a:spcBef>
              <a:spcAft>
                <a:spcPts val="0"/>
              </a:spcAft>
              <a:defRPr/>
            </a:pPr>
            <a:r>
              <a:rPr lang="ru-RU" sz="1400" dirty="0">
                <a:solidFill>
                  <a:schemeClr val="bg1"/>
                </a:solidFill>
              </a:rPr>
              <a:t>совокупность</a:t>
            </a:r>
            <a:r>
              <a:rPr lang="ru-RU" sz="1600" dirty="0">
                <a:solidFill>
                  <a:schemeClr val="bg1"/>
                </a:solidFill>
              </a:rPr>
              <a:t> размещенных на ограниченной территории предприятий и организаций (участников кластера), которая характеризуется наличием:</a:t>
            </a:r>
          </a:p>
          <a:p>
            <a:pPr indent="-285750">
              <a:spcBef>
                <a:spcPts val="0"/>
              </a:spcBef>
              <a:spcAft>
                <a:spcPts val="0"/>
              </a:spcAft>
              <a:buFont typeface="Wingdings" pitchFamily="2" charset="2"/>
              <a:buChar char="Ø"/>
              <a:defRPr/>
            </a:pPr>
            <a:r>
              <a:rPr lang="ru-RU" sz="1600" dirty="0">
                <a:solidFill>
                  <a:schemeClr val="bg1"/>
                </a:solidFill>
              </a:rPr>
              <a:t>   объединяющей участников кластера научно-производственной цепочки</a:t>
            </a:r>
            <a:r>
              <a:rPr lang="en-US" sz="1600" dirty="0">
                <a:solidFill>
                  <a:schemeClr val="bg1"/>
                </a:solidFill>
              </a:rPr>
              <a:t>;</a:t>
            </a:r>
            <a:endParaRPr lang="ru-RU" sz="1600" dirty="0">
              <a:solidFill>
                <a:schemeClr val="bg1"/>
              </a:solidFill>
            </a:endParaRPr>
          </a:p>
          <a:p>
            <a:pPr indent="-285750">
              <a:spcBef>
                <a:spcPts val="0"/>
              </a:spcBef>
              <a:spcAft>
                <a:spcPts val="0"/>
              </a:spcAft>
              <a:buFont typeface="Wingdings" pitchFamily="2" charset="2"/>
              <a:buChar char="Ø"/>
              <a:defRPr/>
            </a:pPr>
            <a:r>
              <a:rPr lang="ru-RU" sz="1600" dirty="0">
                <a:solidFill>
                  <a:schemeClr val="bg1"/>
                </a:solidFill>
              </a:rPr>
              <a:t>   механизма координации деятельности и кооперации участников кластера; </a:t>
            </a:r>
          </a:p>
          <a:p>
            <a:pPr indent="-285750">
              <a:spcBef>
                <a:spcPts val="0"/>
              </a:spcBef>
              <a:spcAft>
                <a:spcPts val="0"/>
              </a:spcAft>
              <a:buFont typeface="Wingdings" pitchFamily="2" charset="2"/>
              <a:buChar char="Ø"/>
              <a:defRPr/>
            </a:pPr>
            <a:r>
              <a:rPr lang="ru-RU" sz="1600" dirty="0">
                <a:solidFill>
                  <a:schemeClr val="bg1"/>
                </a:solidFill>
              </a:rPr>
              <a:t>   синергетического эффекта, выраженного в повышении экономической эффективности и результативности деятельности каждого предприятия за счет высокой степени их концентрации.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04775" y="695326"/>
          <a:ext cx="8915400" cy="5553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кругленный прямоугольник 5"/>
          <p:cNvSpPr/>
          <p:nvPr/>
        </p:nvSpPr>
        <p:spPr>
          <a:xfrm>
            <a:off x="684213" y="115888"/>
            <a:ext cx="7920037" cy="539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148" name="TextBox 5"/>
          <p:cNvSpPr txBox="1">
            <a:spLocks noChangeArrowheads="1"/>
          </p:cNvSpPr>
          <p:nvPr/>
        </p:nvSpPr>
        <p:spPr bwMode="auto">
          <a:xfrm>
            <a:off x="827088" y="131763"/>
            <a:ext cx="7777162" cy="523875"/>
          </a:xfrm>
          <a:prstGeom prst="rect">
            <a:avLst/>
          </a:prstGeom>
          <a:noFill/>
          <a:ln w="9525">
            <a:noFill/>
            <a:miter lim="800000"/>
            <a:headEnd/>
            <a:tailEnd/>
          </a:ln>
        </p:spPr>
        <p:txBody>
          <a:bodyPr>
            <a:spAutoFit/>
          </a:bodyPr>
          <a:lstStyle/>
          <a:p>
            <a:pPr eaLnBrk="0" hangingPunct="0"/>
            <a:r>
              <a:rPr lang="ru-RU" sz="1400" b="1">
                <a:solidFill>
                  <a:schemeClr val="bg1"/>
                </a:solidFill>
              </a:rPr>
              <a:t>Основные методические решения, разработанные для проведения конкурсного отбора программ развития инновационных территориальных кластеров</a:t>
            </a:r>
            <a:endParaRPr lang="ru-RU" b="1">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2" cstate="print"/>
          <a:srcRect/>
          <a:stretch>
            <a:fillRect/>
          </a:stretch>
        </p:blipFill>
        <p:spPr bwMode="auto">
          <a:xfrm>
            <a:off x="-107950" y="333375"/>
            <a:ext cx="3671888" cy="6913563"/>
          </a:xfrm>
          <a:prstGeom prst="rect">
            <a:avLst/>
          </a:prstGeom>
          <a:noFill/>
          <a:ln w="9525">
            <a:noFill/>
            <a:miter lim="800000"/>
            <a:headEnd/>
            <a:tailEnd/>
          </a:ln>
        </p:spPr>
      </p:pic>
      <p:sp>
        <p:nvSpPr>
          <p:cNvPr id="7171" name="Oval 88"/>
          <p:cNvSpPr>
            <a:spLocks noChangeArrowheads="1"/>
          </p:cNvSpPr>
          <p:nvPr/>
        </p:nvSpPr>
        <p:spPr bwMode="auto">
          <a:xfrm>
            <a:off x="611188" y="979488"/>
            <a:ext cx="1152525" cy="936625"/>
          </a:xfrm>
          <a:prstGeom prst="ellipse">
            <a:avLst/>
          </a:prstGeom>
          <a:gradFill rotWithShape="1">
            <a:gsLst>
              <a:gs pos="0">
                <a:srgbClr val="CEA98E"/>
              </a:gs>
              <a:gs pos="100000">
                <a:srgbClr val="F3EAE4"/>
              </a:gs>
            </a:gsLst>
            <a:path path="rect">
              <a:fillToRect t="100000" r="100000"/>
            </a:path>
          </a:gradFill>
          <a:ln w="38100">
            <a:solidFill>
              <a:srgbClr val="B4B975"/>
            </a:solidFill>
            <a:prstDash val="sysDot"/>
            <a:round/>
            <a:headEnd/>
            <a:tailEnd/>
          </a:ln>
          <a:effectLst/>
        </p:spPr>
        <p:txBody>
          <a:bodyPr wrap="none" anchor="ctr"/>
          <a:lstStyle/>
          <a:p>
            <a:pPr algn="ctr"/>
            <a:r>
              <a:rPr lang="ru-RU" sz="1400"/>
              <a:t>США</a:t>
            </a:r>
          </a:p>
        </p:txBody>
      </p:sp>
      <p:sp>
        <p:nvSpPr>
          <p:cNvPr id="7172" name="Oval 80"/>
          <p:cNvSpPr>
            <a:spLocks noChangeArrowheads="1"/>
          </p:cNvSpPr>
          <p:nvPr/>
        </p:nvSpPr>
        <p:spPr bwMode="auto">
          <a:xfrm>
            <a:off x="2268538" y="3860800"/>
            <a:ext cx="1871662" cy="1655763"/>
          </a:xfrm>
          <a:prstGeom prst="ellipse">
            <a:avLst/>
          </a:prstGeom>
          <a:gradFill rotWithShape="1">
            <a:gsLst>
              <a:gs pos="0">
                <a:srgbClr val="B4B975"/>
              </a:gs>
              <a:gs pos="100000">
                <a:srgbClr val="F3F4E9"/>
              </a:gs>
            </a:gsLst>
            <a:path path="rect">
              <a:fillToRect l="100000" b="100000"/>
            </a:path>
          </a:gradFill>
          <a:ln w="38100">
            <a:solidFill>
              <a:srgbClr val="B4B975"/>
            </a:solidFill>
            <a:prstDash val="sysDot"/>
            <a:round/>
            <a:headEnd/>
            <a:tailEnd/>
          </a:ln>
          <a:effectLst/>
        </p:spPr>
        <p:txBody>
          <a:bodyPr wrap="none" anchor="ctr"/>
          <a:lstStyle/>
          <a:p>
            <a:endParaRPr lang="ru-RU"/>
          </a:p>
        </p:txBody>
      </p:sp>
      <p:sp>
        <p:nvSpPr>
          <p:cNvPr id="7173" name="Oval 93"/>
          <p:cNvSpPr>
            <a:spLocks noChangeArrowheads="1"/>
          </p:cNvSpPr>
          <p:nvPr/>
        </p:nvSpPr>
        <p:spPr bwMode="auto">
          <a:xfrm>
            <a:off x="2268538" y="2133600"/>
            <a:ext cx="1152525" cy="1152525"/>
          </a:xfrm>
          <a:prstGeom prst="ellipse">
            <a:avLst/>
          </a:prstGeom>
          <a:gradFill rotWithShape="1">
            <a:gsLst>
              <a:gs pos="0">
                <a:srgbClr val="8C82B0"/>
              </a:gs>
              <a:gs pos="100000">
                <a:srgbClr val="D4D0E1"/>
              </a:gs>
            </a:gsLst>
            <a:path path="rect">
              <a:fillToRect r="100000" b="100000"/>
            </a:path>
          </a:gradFill>
          <a:ln w="38100">
            <a:solidFill>
              <a:srgbClr val="8C82B0"/>
            </a:solidFill>
            <a:prstDash val="sysDot"/>
            <a:round/>
            <a:headEnd/>
            <a:tailEnd/>
          </a:ln>
          <a:effectLst/>
        </p:spPr>
        <p:txBody>
          <a:bodyPr wrap="none" anchor="ctr"/>
          <a:lstStyle/>
          <a:p>
            <a:pPr algn="ctr"/>
            <a:r>
              <a:rPr lang="ru-RU" sz="1400"/>
              <a:t>Индия</a:t>
            </a:r>
          </a:p>
        </p:txBody>
      </p:sp>
      <p:sp>
        <p:nvSpPr>
          <p:cNvPr id="7174" name="Oval 91"/>
          <p:cNvSpPr>
            <a:spLocks noChangeArrowheads="1"/>
          </p:cNvSpPr>
          <p:nvPr/>
        </p:nvSpPr>
        <p:spPr bwMode="auto">
          <a:xfrm>
            <a:off x="1474788" y="1485900"/>
            <a:ext cx="360362" cy="358775"/>
          </a:xfrm>
          <a:prstGeom prst="ellipse">
            <a:avLst/>
          </a:prstGeom>
          <a:gradFill rotWithShape="1">
            <a:gsLst>
              <a:gs pos="0">
                <a:srgbClr val="CEA98E"/>
              </a:gs>
              <a:gs pos="100000">
                <a:srgbClr val="89715F"/>
              </a:gs>
            </a:gsLst>
            <a:path path="shape">
              <a:fillToRect l="50000" t="50000" r="50000" b="50000"/>
            </a:path>
          </a:gradFill>
          <a:ln w="76200" cmpd="tri">
            <a:solidFill>
              <a:schemeClr val="bg1"/>
            </a:solidFill>
            <a:round/>
            <a:headEnd/>
            <a:tailEnd/>
          </a:ln>
          <a:effectLst/>
        </p:spPr>
        <p:txBody>
          <a:bodyPr wrap="none" anchor="ctr"/>
          <a:lstStyle/>
          <a:p>
            <a:pPr algn="ctr"/>
            <a:endParaRPr lang="ru-RU" sz="2000">
              <a:solidFill>
                <a:schemeClr val="bg1"/>
              </a:solidFill>
            </a:endParaRPr>
          </a:p>
        </p:txBody>
      </p:sp>
      <p:sp>
        <p:nvSpPr>
          <p:cNvPr id="7175" name="Oval 84"/>
          <p:cNvSpPr>
            <a:spLocks noChangeArrowheads="1"/>
          </p:cNvSpPr>
          <p:nvPr/>
        </p:nvSpPr>
        <p:spPr bwMode="auto">
          <a:xfrm>
            <a:off x="3924300" y="4654550"/>
            <a:ext cx="360363" cy="358775"/>
          </a:xfrm>
          <a:prstGeom prst="ellipse">
            <a:avLst/>
          </a:prstGeom>
          <a:gradFill rotWithShape="1">
            <a:gsLst>
              <a:gs pos="0">
                <a:srgbClr val="808000"/>
              </a:gs>
              <a:gs pos="100000">
                <a:srgbClr val="555500"/>
              </a:gs>
            </a:gsLst>
            <a:path path="shape">
              <a:fillToRect l="50000" t="50000" r="50000" b="50000"/>
            </a:path>
          </a:gradFill>
          <a:ln w="76200" cmpd="tri">
            <a:solidFill>
              <a:schemeClr val="bg1"/>
            </a:solidFill>
            <a:round/>
            <a:headEnd/>
            <a:tailEnd/>
          </a:ln>
          <a:effectLst/>
        </p:spPr>
        <p:txBody>
          <a:bodyPr wrap="none" anchor="ctr"/>
          <a:lstStyle/>
          <a:p>
            <a:pPr algn="ctr"/>
            <a:endParaRPr lang="ru-RU" sz="2000">
              <a:solidFill>
                <a:schemeClr val="bg1"/>
              </a:solidFill>
            </a:endParaRPr>
          </a:p>
        </p:txBody>
      </p:sp>
      <p:sp>
        <p:nvSpPr>
          <p:cNvPr id="221194" name="AutoShape 10"/>
          <p:cNvSpPr>
            <a:spLocks noChangeArrowheads="1"/>
          </p:cNvSpPr>
          <p:nvPr/>
        </p:nvSpPr>
        <p:spPr bwMode="ltGray">
          <a:xfrm rot="5400000">
            <a:off x="-2419351" y="1439863"/>
            <a:ext cx="4824413" cy="4770438"/>
          </a:xfrm>
          <a:custGeom>
            <a:avLst/>
            <a:gdLst>
              <a:gd name="T0" fmla="*/ 2412207 w 21600"/>
              <a:gd name="T1" fmla="*/ 0 h 21600"/>
              <a:gd name="T2" fmla="*/ 36183 w 21600"/>
              <a:gd name="T3" fmla="*/ 2349441 h 21600"/>
              <a:gd name="T4" fmla="*/ 2412207 w 21600"/>
              <a:gd name="T5" fmla="*/ 71115 h 21600"/>
              <a:gd name="T6" fmla="*/ 4788230 w 21600"/>
              <a:gd name="T7" fmla="*/ 2349441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rgbClr val="E8A28B"/>
              </a:gs>
              <a:gs pos="50000">
                <a:srgbClr val="CC3300"/>
              </a:gs>
              <a:gs pos="100000">
                <a:srgbClr val="E8A28B"/>
              </a:gs>
            </a:gsLst>
            <a:lin ang="0" scaled="1"/>
          </a:gradFill>
          <a:ln w="9525" algn="ctr">
            <a:noFill/>
            <a:miter lim="800000"/>
            <a:headEnd/>
            <a:tailEnd/>
          </a:ln>
          <a:effectLst/>
        </p:spPr>
        <p:txBody>
          <a:bodyPr wrap="none" anchor="ctr"/>
          <a:lstStyle/>
          <a:p>
            <a:endParaRPr lang="ru-RU"/>
          </a:p>
        </p:txBody>
      </p:sp>
      <p:sp>
        <p:nvSpPr>
          <p:cNvPr id="221195" name="AutoShape 11"/>
          <p:cNvSpPr>
            <a:spLocks noChangeArrowheads="1"/>
          </p:cNvSpPr>
          <p:nvPr/>
        </p:nvSpPr>
        <p:spPr bwMode="ltGray">
          <a:xfrm rot="5400000" flipH="1">
            <a:off x="-2013743" y="1875631"/>
            <a:ext cx="4032250" cy="3929063"/>
          </a:xfrm>
          <a:custGeom>
            <a:avLst/>
            <a:gdLst>
              <a:gd name="T0" fmla="*/ 2016125 w 21600"/>
              <a:gd name="T1" fmla="*/ 0 h 21600"/>
              <a:gd name="T2" fmla="*/ 1002836 w 21600"/>
              <a:gd name="T3" fmla="*/ 1964532 h 21600"/>
              <a:gd name="T4" fmla="*/ 2016125 w 21600"/>
              <a:gd name="T5" fmla="*/ 1954345 h 21600"/>
              <a:gd name="T6" fmla="*/ 3029414 w 21600"/>
              <a:gd name="T7" fmla="*/ 196453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rgbClr val="CC3300">
                  <a:alpha val="71999"/>
                </a:srgbClr>
              </a:gs>
              <a:gs pos="100000">
                <a:srgbClr val="EEBBAA"/>
              </a:gs>
            </a:gsLst>
            <a:lin ang="5400000" scaled="1"/>
          </a:gradFill>
          <a:ln w="0" algn="ctr">
            <a:noFill/>
            <a:miter lim="800000"/>
            <a:headEnd/>
            <a:tailEnd/>
          </a:ln>
          <a:effectLst/>
        </p:spPr>
        <p:txBody>
          <a:bodyPr wrap="none" anchor="ctr"/>
          <a:lstStyle/>
          <a:p>
            <a:endParaRPr lang="ru-RU"/>
          </a:p>
        </p:txBody>
      </p:sp>
      <p:grpSp>
        <p:nvGrpSpPr>
          <p:cNvPr id="221198" name="Group 14"/>
          <p:cNvGrpSpPr>
            <a:grpSpLocks/>
          </p:cNvGrpSpPr>
          <p:nvPr/>
        </p:nvGrpSpPr>
        <p:grpSpPr bwMode="auto">
          <a:xfrm>
            <a:off x="1984375" y="2543175"/>
            <a:ext cx="355600" cy="381000"/>
            <a:chOff x="2078" y="1680"/>
            <a:chExt cx="1615" cy="1615"/>
          </a:xfrm>
        </p:grpSpPr>
        <p:sp>
          <p:nvSpPr>
            <p:cNvPr id="7217" name="Oval 15"/>
            <p:cNvSpPr>
              <a:spLocks noChangeArrowheads="1"/>
            </p:cNvSpPr>
            <p:nvPr/>
          </p:nvSpPr>
          <p:spPr bwMode="gray">
            <a:xfrm>
              <a:off x="2078" y="1680"/>
              <a:ext cx="1615" cy="1615"/>
            </a:xfrm>
            <a:prstGeom prst="ellipse">
              <a:avLst/>
            </a:prstGeom>
            <a:gradFill rotWithShape="1">
              <a:gsLst>
                <a:gs pos="0">
                  <a:srgbClr val="514B65"/>
                </a:gs>
                <a:gs pos="100000">
                  <a:srgbClr val="8C82B0"/>
                </a:gs>
              </a:gsLst>
              <a:lin ang="5400000" scaled="1"/>
            </a:gradFill>
            <a:ln w="57150" algn="ctr">
              <a:noFill/>
              <a:round/>
              <a:headEnd/>
              <a:tailEnd/>
            </a:ln>
            <a:effectLst/>
          </p:spPr>
          <p:txBody>
            <a:bodyPr anchor="ctr"/>
            <a:lstStyle/>
            <a:p>
              <a:endParaRPr lang="ru-RU"/>
            </a:p>
          </p:txBody>
        </p:sp>
        <p:sp>
          <p:nvSpPr>
            <p:cNvPr id="7218" name="Oval 16"/>
            <p:cNvSpPr>
              <a:spLocks noChangeArrowheads="1"/>
            </p:cNvSpPr>
            <p:nvPr/>
          </p:nvSpPr>
          <p:spPr bwMode="gray">
            <a:xfrm>
              <a:off x="2170" y="1771"/>
              <a:ext cx="1430" cy="1430"/>
            </a:xfrm>
            <a:prstGeom prst="ellipse">
              <a:avLst/>
            </a:prstGeom>
            <a:gradFill rotWithShape="1">
              <a:gsLst>
                <a:gs pos="0">
                  <a:srgbClr val="514B65"/>
                </a:gs>
                <a:gs pos="100000">
                  <a:srgbClr val="8C82B0"/>
                </a:gs>
              </a:gsLst>
              <a:lin ang="5400000" scaled="1"/>
            </a:gradFill>
            <a:ln w="9525" algn="ctr">
              <a:noFill/>
              <a:round/>
              <a:headEnd/>
              <a:tailEnd/>
            </a:ln>
            <a:effectLst/>
          </p:spPr>
          <p:txBody>
            <a:bodyPr anchor="ctr"/>
            <a:lstStyle/>
            <a:p>
              <a:endParaRPr lang="ru-RU"/>
            </a:p>
          </p:txBody>
        </p:sp>
        <p:sp>
          <p:nvSpPr>
            <p:cNvPr id="7219" name="Oval 17"/>
            <p:cNvSpPr>
              <a:spLocks noChangeArrowheads="1"/>
            </p:cNvSpPr>
            <p:nvPr/>
          </p:nvSpPr>
          <p:spPr bwMode="gray">
            <a:xfrm>
              <a:off x="2254" y="1856"/>
              <a:ext cx="1262" cy="1264"/>
            </a:xfrm>
            <a:prstGeom prst="ellipse">
              <a:avLst/>
            </a:prstGeom>
            <a:gradFill rotWithShape="1">
              <a:gsLst>
                <a:gs pos="0">
                  <a:srgbClr val="514B65"/>
                </a:gs>
                <a:gs pos="100000">
                  <a:srgbClr val="8C82B0"/>
                </a:gs>
              </a:gsLst>
              <a:lin ang="5400000" scaled="1"/>
            </a:gradFill>
            <a:ln w="38100" algn="ctr">
              <a:noFill/>
              <a:round/>
              <a:headEnd/>
              <a:tailEnd/>
            </a:ln>
            <a:effectLst/>
          </p:spPr>
          <p:txBody>
            <a:bodyPr anchor="ctr"/>
            <a:lstStyle/>
            <a:p>
              <a:endParaRPr lang="ru-RU"/>
            </a:p>
          </p:txBody>
        </p:sp>
        <p:sp>
          <p:nvSpPr>
            <p:cNvPr id="7220" name="Oval 18"/>
            <p:cNvSpPr>
              <a:spLocks noChangeArrowheads="1"/>
            </p:cNvSpPr>
            <p:nvPr/>
          </p:nvSpPr>
          <p:spPr bwMode="gray">
            <a:xfrm>
              <a:off x="2254" y="1856"/>
              <a:ext cx="1262" cy="1264"/>
            </a:xfrm>
            <a:prstGeom prst="ellipse">
              <a:avLst/>
            </a:prstGeom>
            <a:gradFill rotWithShape="1">
              <a:gsLst>
                <a:gs pos="0">
                  <a:srgbClr val="514B65"/>
                </a:gs>
                <a:gs pos="100000">
                  <a:srgbClr val="8C82B0"/>
                </a:gs>
              </a:gsLst>
              <a:lin ang="5400000" scaled="1"/>
            </a:gradFill>
            <a:ln w="38100" algn="ctr">
              <a:noFill/>
              <a:round/>
              <a:headEnd/>
              <a:tailEnd/>
            </a:ln>
            <a:effectLst/>
          </p:spPr>
          <p:txBody>
            <a:bodyPr anchor="ctr"/>
            <a:lstStyle/>
            <a:p>
              <a:endParaRPr lang="ru-RU"/>
            </a:p>
          </p:txBody>
        </p:sp>
        <p:sp>
          <p:nvSpPr>
            <p:cNvPr id="7221" name="Oval 19"/>
            <p:cNvSpPr>
              <a:spLocks noChangeArrowheads="1"/>
            </p:cNvSpPr>
            <p:nvPr/>
          </p:nvSpPr>
          <p:spPr bwMode="gray">
            <a:xfrm>
              <a:off x="2337" y="1939"/>
              <a:ext cx="1096" cy="1098"/>
            </a:xfrm>
            <a:prstGeom prst="ellipse">
              <a:avLst/>
            </a:prstGeom>
            <a:gradFill rotWithShape="1">
              <a:gsLst>
                <a:gs pos="0">
                  <a:srgbClr val="514B65"/>
                </a:gs>
                <a:gs pos="100000">
                  <a:srgbClr val="8C82B0"/>
                </a:gs>
              </a:gsLst>
              <a:lin ang="5400000" scaled="1"/>
            </a:gradFill>
            <a:ln w="38100" algn="ctr">
              <a:noFill/>
              <a:round/>
              <a:headEnd/>
              <a:tailEnd/>
            </a:ln>
            <a:effectLst/>
          </p:spPr>
          <p:txBody>
            <a:bodyPr anchor="ctr"/>
            <a:lstStyle/>
            <a:p>
              <a:endParaRPr lang="ru-RU"/>
            </a:p>
          </p:txBody>
        </p:sp>
        <p:sp>
          <p:nvSpPr>
            <p:cNvPr id="7222" name="Oval 20"/>
            <p:cNvSpPr>
              <a:spLocks noChangeArrowheads="1"/>
            </p:cNvSpPr>
            <p:nvPr/>
          </p:nvSpPr>
          <p:spPr bwMode="gray">
            <a:xfrm>
              <a:off x="2337" y="1939"/>
              <a:ext cx="1096" cy="1098"/>
            </a:xfrm>
            <a:prstGeom prst="ellipse">
              <a:avLst/>
            </a:prstGeom>
            <a:gradFill rotWithShape="1">
              <a:gsLst>
                <a:gs pos="0">
                  <a:srgbClr val="514B65"/>
                </a:gs>
                <a:gs pos="100000">
                  <a:srgbClr val="8C82B0"/>
                </a:gs>
              </a:gsLst>
              <a:lin ang="5400000" scaled="1"/>
            </a:gradFill>
            <a:ln w="38100" algn="ctr">
              <a:noFill/>
              <a:round/>
              <a:headEnd/>
              <a:tailEnd/>
            </a:ln>
            <a:effectLst/>
          </p:spPr>
          <p:txBody>
            <a:bodyPr anchor="ctr"/>
            <a:lstStyle/>
            <a:p>
              <a:endParaRPr lang="ru-RU"/>
            </a:p>
          </p:txBody>
        </p:sp>
      </p:grpSp>
      <p:grpSp>
        <p:nvGrpSpPr>
          <p:cNvPr id="221206" name="Group 22"/>
          <p:cNvGrpSpPr>
            <a:grpSpLocks/>
          </p:cNvGrpSpPr>
          <p:nvPr/>
        </p:nvGrpSpPr>
        <p:grpSpPr bwMode="auto">
          <a:xfrm>
            <a:off x="900113" y="5734050"/>
            <a:ext cx="381000" cy="381000"/>
            <a:chOff x="2078" y="1680"/>
            <a:chExt cx="1615" cy="1615"/>
          </a:xfrm>
        </p:grpSpPr>
        <p:sp>
          <p:nvSpPr>
            <p:cNvPr id="7211" name="Oval 23"/>
            <p:cNvSpPr>
              <a:spLocks noChangeArrowheads="1"/>
            </p:cNvSpPr>
            <p:nvPr/>
          </p:nvSpPr>
          <p:spPr bwMode="gray">
            <a:xfrm>
              <a:off x="2078" y="1680"/>
              <a:ext cx="1615" cy="1615"/>
            </a:xfrm>
            <a:prstGeom prst="ellipse">
              <a:avLst/>
            </a:prstGeom>
            <a:gradFill rotWithShape="1">
              <a:gsLst>
                <a:gs pos="0">
                  <a:srgbClr val="371225"/>
                </a:gs>
                <a:gs pos="100000">
                  <a:srgbClr val="993366"/>
                </a:gs>
              </a:gsLst>
              <a:lin ang="5400000" scaled="1"/>
            </a:gradFill>
            <a:ln w="57150" algn="ctr">
              <a:noFill/>
              <a:round/>
              <a:headEnd/>
              <a:tailEnd/>
            </a:ln>
            <a:effectLst/>
          </p:spPr>
          <p:txBody>
            <a:bodyPr anchor="ctr"/>
            <a:lstStyle/>
            <a:p>
              <a:endParaRPr lang="ru-RU"/>
            </a:p>
          </p:txBody>
        </p:sp>
        <p:sp>
          <p:nvSpPr>
            <p:cNvPr id="7212" name="Oval 24"/>
            <p:cNvSpPr>
              <a:spLocks noChangeArrowheads="1"/>
            </p:cNvSpPr>
            <p:nvPr/>
          </p:nvSpPr>
          <p:spPr bwMode="gray">
            <a:xfrm>
              <a:off x="2170" y="1771"/>
              <a:ext cx="1430" cy="1430"/>
            </a:xfrm>
            <a:prstGeom prst="ellipse">
              <a:avLst/>
            </a:prstGeom>
            <a:gradFill rotWithShape="1">
              <a:gsLst>
                <a:gs pos="0">
                  <a:srgbClr val="371225"/>
                </a:gs>
                <a:gs pos="100000">
                  <a:srgbClr val="993366"/>
                </a:gs>
              </a:gsLst>
              <a:lin ang="5400000" scaled="1"/>
            </a:gradFill>
            <a:ln w="9525" algn="ctr">
              <a:noFill/>
              <a:round/>
              <a:headEnd/>
              <a:tailEnd/>
            </a:ln>
            <a:effectLst/>
          </p:spPr>
          <p:txBody>
            <a:bodyPr anchor="ctr"/>
            <a:lstStyle/>
            <a:p>
              <a:endParaRPr lang="ru-RU"/>
            </a:p>
          </p:txBody>
        </p:sp>
        <p:sp>
          <p:nvSpPr>
            <p:cNvPr id="7213" name="Oval 25"/>
            <p:cNvSpPr>
              <a:spLocks noChangeArrowheads="1"/>
            </p:cNvSpPr>
            <p:nvPr/>
          </p:nvSpPr>
          <p:spPr bwMode="gray">
            <a:xfrm>
              <a:off x="2254" y="1856"/>
              <a:ext cx="1262" cy="1264"/>
            </a:xfrm>
            <a:prstGeom prst="ellipse">
              <a:avLst/>
            </a:prstGeom>
            <a:gradFill rotWithShape="1">
              <a:gsLst>
                <a:gs pos="0">
                  <a:srgbClr val="371225"/>
                </a:gs>
                <a:gs pos="100000">
                  <a:srgbClr val="993366"/>
                </a:gs>
              </a:gsLst>
              <a:lin ang="5400000" scaled="1"/>
            </a:gradFill>
            <a:ln w="38100" algn="ctr">
              <a:noFill/>
              <a:round/>
              <a:headEnd/>
              <a:tailEnd/>
            </a:ln>
            <a:effectLst/>
          </p:spPr>
          <p:txBody>
            <a:bodyPr anchor="ctr"/>
            <a:lstStyle/>
            <a:p>
              <a:endParaRPr lang="ru-RU"/>
            </a:p>
          </p:txBody>
        </p:sp>
        <p:sp>
          <p:nvSpPr>
            <p:cNvPr id="7214" name="Oval 26"/>
            <p:cNvSpPr>
              <a:spLocks noChangeArrowheads="1"/>
            </p:cNvSpPr>
            <p:nvPr/>
          </p:nvSpPr>
          <p:spPr bwMode="gray">
            <a:xfrm>
              <a:off x="2254" y="1856"/>
              <a:ext cx="1262" cy="1264"/>
            </a:xfrm>
            <a:prstGeom prst="ellipse">
              <a:avLst/>
            </a:prstGeom>
            <a:gradFill rotWithShape="1">
              <a:gsLst>
                <a:gs pos="0">
                  <a:srgbClr val="371225"/>
                </a:gs>
                <a:gs pos="100000">
                  <a:srgbClr val="993366"/>
                </a:gs>
              </a:gsLst>
              <a:lin ang="5400000" scaled="1"/>
            </a:gradFill>
            <a:ln w="38100" algn="ctr">
              <a:noFill/>
              <a:round/>
              <a:headEnd/>
              <a:tailEnd/>
            </a:ln>
            <a:effectLst/>
          </p:spPr>
          <p:txBody>
            <a:bodyPr anchor="ctr"/>
            <a:lstStyle/>
            <a:p>
              <a:endParaRPr lang="ru-RU"/>
            </a:p>
          </p:txBody>
        </p:sp>
        <p:sp>
          <p:nvSpPr>
            <p:cNvPr id="7215" name="Oval 27"/>
            <p:cNvSpPr>
              <a:spLocks noChangeArrowheads="1"/>
            </p:cNvSpPr>
            <p:nvPr/>
          </p:nvSpPr>
          <p:spPr bwMode="gray">
            <a:xfrm>
              <a:off x="2337" y="1939"/>
              <a:ext cx="1096" cy="1098"/>
            </a:xfrm>
            <a:prstGeom prst="ellipse">
              <a:avLst/>
            </a:prstGeom>
            <a:gradFill rotWithShape="1">
              <a:gsLst>
                <a:gs pos="0">
                  <a:srgbClr val="371225"/>
                </a:gs>
                <a:gs pos="100000">
                  <a:srgbClr val="993366"/>
                </a:gs>
              </a:gsLst>
              <a:lin ang="5400000" scaled="1"/>
            </a:gradFill>
            <a:ln w="38100" algn="ctr">
              <a:noFill/>
              <a:round/>
              <a:headEnd/>
              <a:tailEnd/>
            </a:ln>
            <a:effectLst/>
          </p:spPr>
          <p:txBody>
            <a:bodyPr anchor="ctr"/>
            <a:lstStyle/>
            <a:p>
              <a:endParaRPr lang="ru-RU"/>
            </a:p>
          </p:txBody>
        </p:sp>
        <p:sp>
          <p:nvSpPr>
            <p:cNvPr id="7216" name="Oval 28"/>
            <p:cNvSpPr>
              <a:spLocks noChangeArrowheads="1"/>
            </p:cNvSpPr>
            <p:nvPr/>
          </p:nvSpPr>
          <p:spPr bwMode="gray">
            <a:xfrm>
              <a:off x="2337" y="1939"/>
              <a:ext cx="1096" cy="1098"/>
            </a:xfrm>
            <a:prstGeom prst="ellipse">
              <a:avLst/>
            </a:prstGeom>
            <a:gradFill rotWithShape="1">
              <a:gsLst>
                <a:gs pos="0">
                  <a:srgbClr val="371225"/>
                </a:gs>
                <a:gs pos="100000">
                  <a:srgbClr val="993366"/>
                </a:gs>
              </a:gsLst>
              <a:lin ang="5400000" scaled="1"/>
            </a:gradFill>
            <a:ln w="38100" algn="ctr">
              <a:noFill/>
              <a:round/>
              <a:headEnd/>
              <a:tailEnd/>
            </a:ln>
            <a:effectLst/>
          </p:spPr>
          <p:txBody>
            <a:bodyPr anchor="ctr"/>
            <a:lstStyle/>
            <a:p>
              <a:endParaRPr lang="ru-RU"/>
            </a:p>
          </p:txBody>
        </p:sp>
      </p:grpSp>
      <p:grpSp>
        <p:nvGrpSpPr>
          <p:cNvPr id="221229" name="Group 45"/>
          <p:cNvGrpSpPr>
            <a:grpSpLocks/>
          </p:cNvGrpSpPr>
          <p:nvPr/>
        </p:nvGrpSpPr>
        <p:grpSpPr bwMode="auto">
          <a:xfrm>
            <a:off x="1979613" y="4292600"/>
            <a:ext cx="355600" cy="381000"/>
            <a:chOff x="2078" y="1680"/>
            <a:chExt cx="1615" cy="1615"/>
          </a:xfrm>
        </p:grpSpPr>
        <p:sp>
          <p:nvSpPr>
            <p:cNvPr id="7205" name="Oval 46"/>
            <p:cNvSpPr>
              <a:spLocks noChangeArrowheads="1"/>
            </p:cNvSpPr>
            <p:nvPr/>
          </p:nvSpPr>
          <p:spPr bwMode="gray">
            <a:xfrm>
              <a:off x="2078" y="1680"/>
              <a:ext cx="1615" cy="1615"/>
            </a:xfrm>
            <a:prstGeom prst="ellipse">
              <a:avLst/>
            </a:prstGeom>
            <a:gradFill rotWithShape="1">
              <a:gsLst>
                <a:gs pos="0">
                  <a:srgbClr val="555500"/>
                </a:gs>
                <a:gs pos="100000">
                  <a:srgbClr val="808000"/>
                </a:gs>
              </a:gsLst>
              <a:lin ang="5400000" scaled="1"/>
            </a:gradFill>
            <a:ln w="57150" algn="ctr">
              <a:noFill/>
              <a:round/>
              <a:headEnd/>
              <a:tailEnd/>
            </a:ln>
            <a:effectLst/>
          </p:spPr>
          <p:txBody>
            <a:bodyPr anchor="ctr"/>
            <a:lstStyle/>
            <a:p>
              <a:endParaRPr lang="ru-RU"/>
            </a:p>
          </p:txBody>
        </p:sp>
        <p:sp>
          <p:nvSpPr>
            <p:cNvPr id="7206" name="Oval 47"/>
            <p:cNvSpPr>
              <a:spLocks noChangeArrowheads="1"/>
            </p:cNvSpPr>
            <p:nvPr/>
          </p:nvSpPr>
          <p:spPr bwMode="gray">
            <a:xfrm>
              <a:off x="2170" y="1771"/>
              <a:ext cx="1430" cy="1430"/>
            </a:xfrm>
            <a:prstGeom prst="ellipse">
              <a:avLst/>
            </a:prstGeom>
            <a:gradFill rotWithShape="1">
              <a:gsLst>
                <a:gs pos="0">
                  <a:srgbClr val="555500"/>
                </a:gs>
                <a:gs pos="100000">
                  <a:srgbClr val="808000"/>
                </a:gs>
              </a:gsLst>
              <a:lin ang="5400000" scaled="1"/>
            </a:gradFill>
            <a:ln w="9525" algn="ctr">
              <a:noFill/>
              <a:round/>
              <a:headEnd/>
              <a:tailEnd/>
            </a:ln>
            <a:effectLst/>
          </p:spPr>
          <p:txBody>
            <a:bodyPr anchor="ctr"/>
            <a:lstStyle/>
            <a:p>
              <a:endParaRPr lang="ru-RU"/>
            </a:p>
          </p:txBody>
        </p:sp>
        <p:sp>
          <p:nvSpPr>
            <p:cNvPr id="7207" name="Oval 48"/>
            <p:cNvSpPr>
              <a:spLocks noChangeArrowheads="1"/>
            </p:cNvSpPr>
            <p:nvPr/>
          </p:nvSpPr>
          <p:spPr bwMode="gray">
            <a:xfrm>
              <a:off x="2254" y="1856"/>
              <a:ext cx="1262" cy="1264"/>
            </a:xfrm>
            <a:prstGeom prst="ellipse">
              <a:avLst/>
            </a:prstGeom>
            <a:gradFill rotWithShape="1">
              <a:gsLst>
                <a:gs pos="0">
                  <a:srgbClr val="555500"/>
                </a:gs>
                <a:gs pos="100000">
                  <a:srgbClr val="808000"/>
                </a:gs>
              </a:gsLst>
              <a:lin ang="5400000" scaled="1"/>
            </a:gradFill>
            <a:ln w="38100" algn="ctr">
              <a:noFill/>
              <a:round/>
              <a:headEnd/>
              <a:tailEnd/>
            </a:ln>
            <a:effectLst/>
          </p:spPr>
          <p:txBody>
            <a:bodyPr anchor="ctr"/>
            <a:lstStyle/>
            <a:p>
              <a:endParaRPr lang="ru-RU"/>
            </a:p>
          </p:txBody>
        </p:sp>
        <p:sp>
          <p:nvSpPr>
            <p:cNvPr id="7208" name="Oval 49"/>
            <p:cNvSpPr>
              <a:spLocks noChangeArrowheads="1"/>
            </p:cNvSpPr>
            <p:nvPr/>
          </p:nvSpPr>
          <p:spPr bwMode="gray">
            <a:xfrm>
              <a:off x="2254" y="1856"/>
              <a:ext cx="1262" cy="1264"/>
            </a:xfrm>
            <a:prstGeom prst="ellipse">
              <a:avLst/>
            </a:prstGeom>
            <a:gradFill rotWithShape="1">
              <a:gsLst>
                <a:gs pos="0">
                  <a:srgbClr val="555500"/>
                </a:gs>
                <a:gs pos="100000">
                  <a:srgbClr val="808000"/>
                </a:gs>
              </a:gsLst>
              <a:lin ang="5400000" scaled="1"/>
            </a:gradFill>
            <a:ln w="38100" algn="ctr">
              <a:noFill/>
              <a:round/>
              <a:headEnd/>
              <a:tailEnd/>
            </a:ln>
            <a:effectLst/>
          </p:spPr>
          <p:txBody>
            <a:bodyPr anchor="ctr"/>
            <a:lstStyle/>
            <a:p>
              <a:endParaRPr lang="ru-RU"/>
            </a:p>
          </p:txBody>
        </p:sp>
        <p:sp>
          <p:nvSpPr>
            <p:cNvPr id="7209" name="Oval 50"/>
            <p:cNvSpPr>
              <a:spLocks noChangeArrowheads="1"/>
            </p:cNvSpPr>
            <p:nvPr/>
          </p:nvSpPr>
          <p:spPr bwMode="gray">
            <a:xfrm>
              <a:off x="2337" y="1939"/>
              <a:ext cx="1096" cy="1098"/>
            </a:xfrm>
            <a:prstGeom prst="ellipse">
              <a:avLst/>
            </a:prstGeom>
            <a:gradFill rotWithShape="1">
              <a:gsLst>
                <a:gs pos="0">
                  <a:srgbClr val="555500"/>
                </a:gs>
                <a:gs pos="100000">
                  <a:srgbClr val="808000"/>
                </a:gs>
              </a:gsLst>
              <a:lin ang="5400000" scaled="1"/>
            </a:gradFill>
            <a:ln w="38100" algn="ctr">
              <a:noFill/>
              <a:round/>
              <a:headEnd/>
              <a:tailEnd/>
            </a:ln>
            <a:effectLst/>
          </p:spPr>
          <p:txBody>
            <a:bodyPr anchor="ctr"/>
            <a:lstStyle/>
            <a:p>
              <a:endParaRPr lang="ru-RU"/>
            </a:p>
          </p:txBody>
        </p:sp>
        <p:sp>
          <p:nvSpPr>
            <p:cNvPr id="7210" name="Oval 51"/>
            <p:cNvSpPr>
              <a:spLocks noChangeArrowheads="1"/>
            </p:cNvSpPr>
            <p:nvPr/>
          </p:nvSpPr>
          <p:spPr bwMode="gray">
            <a:xfrm>
              <a:off x="2337" y="1939"/>
              <a:ext cx="1096" cy="1098"/>
            </a:xfrm>
            <a:prstGeom prst="ellipse">
              <a:avLst/>
            </a:prstGeom>
            <a:gradFill rotWithShape="1">
              <a:gsLst>
                <a:gs pos="0">
                  <a:srgbClr val="555500"/>
                </a:gs>
                <a:gs pos="100000">
                  <a:srgbClr val="808000"/>
                </a:gs>
              </a:gsLst>
              <a:lin ang="5400000" scaled="1"/>
            </a:gradFill>
            <a:ln w="38100" algn="ctr">
              <a:noFill/>
              <a:round/>
              <a:headEnd/>
              <a:tailEnd/>
            </a:ln>
            <a:effectLst/>
          </p:spPr>
          <p:txBody>
            <a:bodyPr anchor="ctr"/>
            <a:lstStyle/>
            <a:p>
              <a:endParaRPr lang="ru-RU"/>
            </a:p>
          </p:txBody>
        </p:sp>
      </p:grpSp>
      <p:pic>
        <p:nvPicPr>
          <p:cNvPr id="221236" name="Picture 52" descr="лидер-фишки"/>
          <p:cNvPicPr>
            <a:picLocks noChangeAspect="1" noChangeArrowheads="1"/>
          </p:cNvPicPr>
          <p:nvPr/>
        </p:nvPicPr>
        <p:blipFill>
          <a:blip r:embed="rId3" cstate="print"/>
          <a:srcRect/>
          <a:stretch>
            <a:fillRect/>
          </a:stretch>
        </p:blipFill>
        <p:spPr bwMode="auto">
          <a:xfrm>
            <a:off x="-1588" y="2852738"/>
            <a:ext cx="1220788" cy="1943100"/>
          </a:xfrm>
          <a:prstGeom prst="rect">
            <a:avLst/>
          </a:prstGeom>
          <a:noFill/>
          <a:ln w="9525">
            <a:noFill/>
            <a:miter lim="800000"/>
            <a:headEnd/>
            <a:tailEnd/>
          </a:ln>
        </p:spPr>
      </p:pic>
      <p:sp>
        <p:nvSpPr>
          <p:cNvPr id="221246" name="WordArt 62"/>
          <p:cNvSpPr>
            <a:spLocks noChangeArrowheads="1" noChangeShapeType="1" noTextEdit="1"/>
          </p:cNvSpPr>
          <p:nvPr/>
        </p:nvSpPr>
        <p:spPr bwMode="auto">
          <a:xfrm rot="-5595688">
            <a:off x="-1766093" y="2056606"/>
            <a:ext cx="3746500" cy="3598863"/>
          </a:xfrm>
          <a:prstGeom prst="rect">
            <a:avLst/>
          </a:prstGeom>
        </p:spPr>
        <p:txBody>
          <a:bodyPr wrap="none" fromWordArt="1">
            <a:prstTxWarp prst="textArchDownPour">
              <a:avLst>
                <a:gd name="adj1" fmla="val 346469"/>
                <a:gd name="adj2" fmla="val 83306"/>
              </a:avLst>
            </a:prstTxWarp>
          </a:bodyPr>
          <a:lstStyle/>
          <a:p>
            <a:pPr algn="ctr"/>
            <a:r>
              <a:rPr lang="ru-RU" sz="3600" kern="10">
                <a:ln w="9525">
                  <a:solidFill>
                    <a:srgbClr val="000000"/>
                  </a:solidFill>
                  <a:round/>
                  <a:headEnd/>
                  <a:tailEnd/>
                </a:ln>
                <a:solidFill>
                  <a:srgbClr val="000000"/>
                </a:solidFill>
                <a:effectLst>
                  <a:outerShdw dist="35921" dir="2700000" algn="ctr" rotWithShape="0">
                    <a:schemeClr val="bg1"/>
                  </a:outerShdw>
                </a:effectLst>
                <a:latin typeface="Arial"/>
                <a:cs typeface="Arial"/>
              </a:rPr>
              <a:t>кластеризация -примеры успеха</a:t>
            </a:r>
          </a:p>
        </p:txBody>
      </p:sp>
      <p:sp>
        <p:nvSpPr>
          <p:cNvPr id="7183" name="Rectangle 64"/>
          <p:cNvSpPr>
            <a:spLocks noChangeArrowheads="1"/>
          </p:cNvSpPr>
          <p:nvPr/>
        </p:nvSpPr>
        <p:spPr bwMode="auto">
          <a:xfrm>
            <a:off x="1366838" y="5661025"/>
            <a:ext cx="7885112" cy="822325"/>
          </a:xfrm>
          <a:prstGeom prst="rect">
            <a:avLst/>
          </a:prstGeom>
          <a:noFill/>
          <a:ln w="9525">
            <a:noFill/>
            <a:miter lim="800000"/>
            <a:headEnd/>
            <a:tailEnd/>
          </a:ln>
          <a:effectLst/>
        </p:spPr>
        <p:txBody>
          <a:bodyPr anchor="ctr">
            <a:spAutoFit/>
          </a:bodyPr>
          <a:lstStyle/>
          <a:p>
            <a:r>
              <a:rPr lang="ru-RU" sz="1200">
                <a:solidFill>
                  <a:schemeClr val="tx2"/>
                </a:solidFill>
                <a:ea typeface="宋体"/>
                <a:cs typeface="宋体"/>
              </a:rPr>
              <a:t>К</a:t>
            </a:r>
            <a:r>
              <a:rPr lang="en-GB" sz="1200">
                <a:solidFill>
                  <a:schemeClr val="tx2"/>
                </a:solidFill>
                <a:ea typeface="宋体"/>
                <a:cs typeface="宋体"/>
              </a:rPr>
              <a:t>ластер - это группа географически соседствующих взаимосвязанных компаний (поставщики, производители и др.) и связанных с ними организаций (образовательные заведения, органы гос. управления, инфраструктурные компании), действующих в определенной сфере  и взаимодополняющих друг друга</a:t>
            </a:r>
            <a:r>
              <a:rPr lang="ru-RU" sz="1200">
                <a:solidFill>
                  <a:schemeClr val="tx2"/>
                </a:solidFill>
                <a:ea typeface="宋体"/>
                <a:cs typeface="宋体"/>
              </a:rPr>
              <a:t> (</a:t>
            </a:r>
            <a:r>
              <a:rPr lang="en-GB" sz="1200">
                <a:solidFill>
                  <a:schemeClr val="tx2"/>
                </a:solidFill>
                <a:ea typeface="宋体"/>
                <a:cs typeface="宋体"/>
              </a:rPr>
              <a:t>теори</a:t>
            </a:r>
            <a:r>
              <a:rPr lang="ru-RU" sz="1200">
                <a:solidFill>
                  <a:schemeClr val="tx2"/>
                </a:solidFill>
                <a:ea typeface="宋体"/>
                <a:cs typeface="宋体"/>
              </a:rPr>
              <a:t>я</a:t>
            </a:r>
            <a:r>
              <a:rPr lang="en-GB" sz="1200">
                <a:solidFill>
                  <a:schemeClr val="tx2"/>
                </a:solidFill>
                <a:ea typeface="宋体"/>
                <a:cs typeface="宋体"/>
              </a:rPr>
              <a:t> Майкла Портера</a:t>
            </a:r>
            <a:r>
              <a:rPr lang="ru-RU" sz="1200">
                <a:solidFill>
                  <a:schemeClr val="tx2"/>
                </a:solidFill>
                <a:ea typeface="宋体"/>
                <a:cs typeface="宋体"/>
              </a:rPr>
              <a:t>)</a:t>
            </a:r>
            <a:endParaRPr lang="en-GB" sz="1200">
              <a:solidFill>
                <a:schemeClr val="tx2"/>
              </a:solidFill>
              <a:ea typeface="宋体"/>
              <a:cs typeface="宋体"/>
            </a:endParaRPr>
          </a:p>
        </p:txBody>
      </p:sp>
      <p:sp>
        <p:nvSpPr>
          <p:cNvPr id="7184" name="Rectangle 65"/>
          <p:cNvSpPr>
            <a:spLocks noChangeArrowheads="1"/>
          </p:cNvSpPr>
          <p:nvPr/>
        </p:nvSpPr>
        <p:spPr bwMode="auto">
          <a:xfrm>
            <a:off x="2124075" y="4397375"/>
            <a:ext cx="2159000" cy="687388"/>
          </a:xfrm>
          <a:prstGeom prst="rect">
            <a:avLst/>
          </a:prstGeom>
          <a:noFill/>
          <a:ln w="9525">
            <a:noFill/>
            <a:miter lim="800000"/>
            <a:headEnd/>
            <a:tailEnd/>
          </a:ln>
          <a:effectLst/>
        </p:spPr>
        <p:txBody>
          <a:bodyPr anchor="ctr">
            <a:spAutoFit/>
          </a:bodyPr>
          <a:lstStyle/>
          <a:p>
            <a:pPr algn="ctr"/>
            <a:r>
              <a:rPr lang="ru-RU" sz="1300"/>
              <a:t>автопромышленный кластер фирмы «Тайота»</a:t>
            </a:r>
            <a:endParaRPr lang="en-GB" sz="1300"/>
          </a:p>
        </p:txBody>
      </p:sp>
      <p:sp>
        <p:nvSpPr>
          <p:cNvPr id="7185" name="Oval 66"/>
          <p:cNvSpPr>
            <a:spLocks noChangeArrowheads="1"/>
          </p:cNvSpPr>
          <p:nvPr/>
        </p:nvSpPr>
        <p:spPr bwMode="auto">
          <a:xfrm>
            <a:off x="3276600" y="3716338"/>
            <a:ext cx="360363" cy="358775"/>
          </a:xfrm>
          <a:prstGeom prst="ellipse">
            <a:avLst/>
          </a:prstGeom>
          <a:gradFill rotWithShape="1">
            <a:gsLst>
              <a:gs pos="0">
                <a:srgbClr val="808000"/>
              </a:gs>
              <a:gs pos="100000">
                <a:srgbClr val="555500"/>
              </a:gs>
            </a:gsLst>
            <a:path path="shape">
              <a:fillToRect l="50000" t="50000" r="50000" b="50000"/>
            </a:path>
          </a:gradFill>
          <a:ln w="76200" cmpd="tri">
            <a:solidFill>
              <a:schemeClr val="bg1"/>
            </a:solidFill>
            <a:round/>
            <a:headEnd/>
            <a:tailEnd/>
          </a:ln>
          <a:effectLst/>
        </p:spPr>
        <p:txBody>
          <a:bodyPr wrap="none" anchor="ctr"/>
          <a:lstStyle/>
          <a:p>
            <a:pPr algn="ctr"/>
            <a:endParaRPr lang="ru-RU" sz="2000">
              <a:solidFill>
                <a:schemeClr val="bg1"/>
              </a:solidFill>
            </a:endParaRPr>
          </a:p>
        </p:txBody>
      </p:sp>
      <p:sp>
        <p:nvSpPr>
          <p:cNvPr id="7186" name="Text Box 75"/>
          <p:cNvSpPr txBox="1">
            <a:spLocks noChangeArrowheads="1"/>
          </p:cNvSpPr>
          <p:nvPr/>
        </p:nvSpPr>
        <p:spPr bwMode="auto">
          <a:xfrm>
            <a:off x="3600450" y="3714750"/>
            <a:ext cx="5292725" cy="290513"/>
          </a:xfrm>
          <a:prstGeom prst="rect">
            <a:avLst/>
          </a:prstGeom>
          <a:noFill/>
          <a:ln w="9525">
            <a:noFill/>
            <a:miter lim="800000"/>
            <a:headEnd/>
            <a:tailEnd/>
          </a:ln>
          <a:effectLst/>
        </p:spPr>
        <p:txBody>
          <a:bodyPr>
            <a:spAutoFit/>
          </a:bodyPr>
          <a:lstStyle/>
          <a:p>
            <a:pPr>
              <a:spcBef>
                <a:spcPct val="50000"/>
              </a:spcBef>
            </a:pPr>
            <a:r>
              <a:rPr lang="ru-RU" sz="1300"/>
              <a:t>многоступенчатую сеть из 122 прямых поставщиков </a:t>
            </a:r>
          </a:p>
        </p:txBody>
      </p:sp>
      <p:sp>
        <p:nvSpPr>
          <p:cNvPr id="7187" name="Oval 81"/>
          <p:cNvSpPr>
            <a:spLocks noChangeArrowheads="1"/>
          </p:cNvSpPr>
          <p:nvPr/>
        </p:nvSpPr>
        <p:spPr bwMode="auto">
          <a:xfrm>
            <a:off x="3779838" y="4005263"/>
            <a:ext cx="360362" cy="358775"/>
          </a:xfrm>
          <a:prstGeom prst="ellipse">
            <a:avLst/>
          </a:prstGeom>
          <a:gradFill rotWithShape="1">
            <a:gsLst>
              <a:gs pos="0">
                <a:srgbClr val="808000"/>
              </a:gs>
              <a:gs pos="100000">
                <a:srgbClr val="555500"/>
              </a:gs>
            </a:gsLst>
            <a:path path="shape">
              <a:fillToRect l="50000" t="50000" r="50000" b="50000"/>
            </a:path>
          </a:gradFill>
          <a:ln w="76200" cmpd="tri">
            <a:solidFill>
              <a:schemeClr val="bg1"/>
            </a:solidFill>
            <a:round/>
            <a:headEnd/>
            <a:tailEnd/>
          </a:ln>
          <a:effectLst/>
        </p:spPr>
        <p:txBody>
          <a:bodyPr wrap="none" anchor="ctr"/>
          <a:lstStyle/>
          <a:p>
            <a:pPr algn="ctr"/>
            <a:endParaRPr lang="ru-RU" sz="2000">
              <a:solidFill>
                <a:schemeClr val="bg1"/>
              </a:solidFill>
            </a:endParaRPr>
          </a:p>
        </p:txBody>
      </p:sp>
      <p:sp>
        <p:nvSpPr>
          <p:cNvPr id="7188" name="Rectangle 82"/>
          <p:cNvSpPr>
            <a:spLocks noChangeArrowheads="1"/>
          </p:cNvSpPr>
          <p:nvPr/>
        </p:nvSpPr>
        <p:spPr bwMode="auto">
          <a:xfrm>
            <a:off x="4067175" y="4076700"/>
            <a:ext cx="4932363" cy="290513"/>
          </a:xfrm>
          <a:prstGeom prst="rect">
            <a:avLst/>
          </a:prstGeom>
          <a:noFill/>
          <a:ln w="9525">
            <a:noFill/>
            <a:miter lim="800000"/>
            <a:headEnd/>
            <a:tailEnd/>
          </a:ln>
          <a:effectLst/>
        </p:spPr>
        <p:txBody>
          <a:bodyPr anchor="ctr">
            <a:spAutoFit/>
          </a:bodyPr>
          <a:lstStyle/>
          <a:p>
            <a:r>
              <a:rPr lang="ru-RU" sz="1300"/>
              <a:t>40</a:t>
            </a:r>
            <a:r>
              <a:rPr lang="en-GB" sz="1300"/>
              <a:t> </a:t>
            </a:r>
            <a:r>
              <a:rPr lang="ru-RU" sz="1300"/>
              <a:t>тысяч </a:t>
            </a:r>
            <a:r>
              <a:rPr lang="en-GB" sz="1300"/>
              <a:t>субподрядных малых и средних предприятий </a:t>
            </a:r>
          </a:p>
        </p:txBody>
      </p:sp>
      <p:sp>
        <p:nvSpPr>
          <p:cNvPr id="7189" name="Text Box 83"/>
          <p:cNvSpPr txBox="1">
            <a:spLocks noChangeArrowheads="1"/>
          </p:cNvSpPr>
          <p:nvPr/>
        </p:nvSpPr>
        <p:spPr bwMode="auto">
          <a:xfrm>
            <a:off x="4284663" y="4541838"/>
            <a:ext cx="4859337" cy="687387"/>
          </a:xfrm>
          <a:prstGeom prst="rect">
            <a:avLst/>
          </a:prstGeom>
          <a:noFill/>
          <a:ln w="9525">
            <a:noFill/>
            <a:miter lim="800000"/>
            <a:headEnd/>
            <a:tailEnd/>
          </a:ln>
          <a:effectLst/>
        </p:spPr>
        <p:txBody>
          <a:bodyPr>
            <a:spAutoFit/>
          </a:bodyPr>
          <a:lstStyle/>
          <a:p>
            <a:pPr>
              <a:spcBef>
                <a:spcPct val="50000"/>
              </a:spcBef>
            </a:pPr>
            <a:r>
              <a:rPr lang="ru-RU" sz="1300"/>
              <a:t>исключают потенциальную конкуренцию, ценовые стратегии при закупке компонентов способствуют оптимизации производства </a:t>
            </a:r>
          </a:p>
        </p:txBody>
      </p:sp>
      <p:sp>
        <p:nvSpPr>
          <p:cNvPr id="7190" name="Oval 89"/>
          <p:cNvSpPr>
            <a:spLocks noChangeArrowheads="1"/>
          </p:cNvSpPr>
          <p:nvPr/>
        </p:nvSpPr>
        <p:spPr bwMode="auto">
          <a:xfrm>
            <a:off x="1547813" y="1052513"/>
            <a:ext cx="360362" cy="358775"/>
          </a:xfrm>
          <a:prstGeom prst="ellipse">
            <a:avLst/>
          </a:prstGeom>
          <a:gradFill rotWithShape="1">
            <a:gsLst>
              <a:gs pos="0">
                <a:srgbClr val="CEA98E"/>
              </a:gs>
              <a:gs pos="100000">
                <a:srgbClr val="89715F"/>
              </a:gs>
            </a:gsLst>
            <a:path path="shape">
              <a:fillToRect l="50000" t="50000" r="50000" b="50000"/>
            </a:path>
          </a:gradFill>
          <a:ln w="76200" cmpd="tri">
            <a:solidFill>
              <a:schemeClr val="bg1"/>
            </a:solidFill>
            <a:round/>
            <a:headEnd/>
            <a:tailEnd/>
          </a:ln>
          <a:effectLst/>
        </p:spPr>
        <p:txBody>
          <a:bodyPr wrap="none" anchor="ctr"/>
          <a:lstStyle/>
          <a:p>
            <a:pPr algn="ctr"/>
            <a:endParaRPr lang="ru-RU" sz="2000">
              <a:solidFill>
                <a:schemeClr val="bg1"/>
              </a:solidFill>
            </a:endParaRPr>
          </a:p>
        </p:txBody>
      </p:sp>
      <p:sp>
        <p:nvSpPr>
          <p:cNvPr id="7191" name="Text Box 90"/>
          <p:cNvSpPr txBox="1">
            <a:spLocks noChangeArrowheads="1"/>
          </p:cNvSpPr>
          <p:nvPr/>
        </p:nvSpPr>
        <p:spPr bwMode="auto">
          <a:xfrm>
            <a:off x="1835150" y="981075"/>
            <a:ext cx="6840538" cy="290513"/>
          </a:xfrm>
          <a:prstGeom prst="rect">
            <a:avLst/>
          </a:prstGeom>
          <a:noFill/>
          <a:ln w="9525">
            <a:noFill/>
            <a:miter lim="800000"/>
            <a:headEnd/>
            <a:tailEnd/>
          </a:ln>
          <a:effectLst/>
        </p:spPr>
        <p:txBody>
          <a:bodyPr>
            <a:spAutoFit/>
          </a:bodyPr>
          <a:lstStyle/>
          <a:p>
            <a:pPr>
              <a:spcBef>
                <a:spcPct val="50000"/>
              </a:spcBef>
            </a:pPr>
            <a:r>
              <a:rPr lang="ru-RU" sz="1300"/>
              <a:t>более 32 % занятости, не включая бюджетный сектор, обеспечивают кластеры </a:t>
            </a:r>
          </a:p>
        </p:txBody>
      </p:sp>
      <p:sp>
        <p:nvSpPr>
          <p:cNvPr id="7192" name="Text Box 92"/>
          <p:cNvSpPr txBox="1">
            <a:spLocks noChangeArrowheads="1"/>
          </p:cNvSpPr>
          <p:nvPr/>
        </p:nvSpPr>
        <p:spPr bwMode="auto">
          <a:xfrm>
            <a:off x="1835150" y="1427163"/>
            <a:ext cx="6696075" cy="488950"/>
          </a:xfrm>
          <a:prstGeom prst="rect">
            <a:avLst/>
          </a:prstGeom>
          <a:noFill/>
          <a:ln w="9525">
            <a:noFill/>
            <a:miter lim="800000"/>
            <a:headEnd/>
            <a:tailEnd/>
          </a:ln>
          <a:effectLst/>
        </p:spPr>
        <p:txBody>
          <a:bodyPr>
            <a:spAutoFit/>
          </a:bodyPr>
          <a:lstStyle/>
          <a:p>
            <a:pPr>
              <a:spcBef>
                <a:spcPct val="50000"/>
              </a:spcBef>
            </a:pPr>
            <a:r>
              <a:rPr lang="ru-RU" sz="1300"/>
              <a:t>в них на 44 % выше чем по стране уровень производительности труда и на 29%  заработной платы  </a:t>
            </a:r>
          </a:p>
        </p:txBody>
      </p:sp>
      <p:sp>
        <p:nvSpPr>
          <p:cNvPr id="7193" name="Oval 94"/>
          <p:cNvSpPr>
            <a:spLocks noChangeArrowheads="1"/>
          </p:cNvSpPr>
          <p:nvPr/>
        </p:nvSpPr>
        <p:spPr bwMode="auto">
          <a:xfrm>
            <a:off x="2987675" y="2060575"/>
            <a:ext cx="360363" cy="358775"/>
          </a:xfrm>
          <a:prstGeom prst="ellipse">
            <a:avLst/>
          </a:prstGeom>
          <a:gradFill rotWithShape="1">
            <a:gsLst>
              <a:gs pos="0">
                <a:srgbClr val="8C82B0"/>
              </a:gs>
              <a:gs pos="100000">
                <a:srgbClr val="675F81"/>
              </a:gs>
            </a:gsLst>
            <a:path path="shape">
              <a:fillToRect l="50000" t="50000" r="50000" b="50000"/>
            </a:path>
          </a:gradFill>
          <a:ln w="76200" cmpd="tri">
            <a:solidFill>
              <a:schemeClr val="bg1"/>
            </a:solidFill>
            <a:round/>
            <a:headEnd/>
            <a:tailEnd/>
          </a:ln>
          <a:effectLst/>
        </p:spPr>
        <p:txBody>
          <a:bodyPr wrap="none" anchor="ctr"/>
          <a:lstStyle/>
          <a:p>
            <a:pPr algn="ctr"/>
            <a:endParaRPr lang="ru-RU" sz="2000">
              <a:solidFill>
                <a:schemeClr val="bg1"/>
              </a:solidFill>
            </a:endParaRPr>
          </a:p>
        </p:txBody>
      </p:sp>
      <p:sp>
        <p:nvSpPr>
          <p:cNvPr id="7194" name="Text Box 95"/>
          <p:cNvSpPr txBox="1">
            <a:spLocks noChangeArrowheads="1"/>
          </p:cNvSpPr>
          <p:nvPr/>
        </p:nvSpPr>
        <p:spPr bwMode="auto">
          <a:xfrm>
            <a:off x="3313113" y="2076450"/>
            <a:ext cx="5867400" cy="488950"/>
          </a:xfrm>
          <a:prstGeom prst="rect">
            <a:avLst/>
          </a:prstGeom>
          <a:noFill/>
          <a:ln w="9525">
            <a:noFill/>
            <a:miter lim="800000"/>
            <a:headEnd/>
            <a:tailEnd/>
          </a:ln>
          <a:effectLst/>
        </p:spPr>
        <p:txBody>
          <a:bodyPr>
            <a:spAutoFit/>
          </a:bodyPr>
          <a:lstStyle/>
          <a:p>
            <a:pPr>
              <a:spcBef>
                <a:spcPct val="50000"/>
              </a:spcBef>
            </a:pPr>
            <a:r>
              <a:rPr lang="ru-RU" sz="1300"/>
              <a:t>действует свыше 2000 кластеров, из которых 388 - промышленных и 1657 - объединяющих ремесленнические предприятия </a:t>
            </a:r>
          </a:p>
        </p:txBody>
      </p:sp>
      <p:sp>
        <p:nvSpPr>
          <p:cNvPr id="7195" name="Text Box 98"/>
          <p:cNvSpPr txBox="1">
            <a:spLocks noChangeArrowheads="1"/>
          </p:cNvSpPr>
          <p:nvPr/>
        </p:nvSpPr>
        <p:spPr bwMode="auto">
          <a:xfrm>
            <a:off x="3384550" y="2563813"/>
            <a:ext cx="5651500" cy="885825"/>
          </a:xfrm>
          <a:prstGeom prst="rect">
            <a:avLst/>
          </a:prstGeom>
          <a:noFill/>
          <a:ln w="9525">
            <a:noFill/>
            <a:miter lim="800000"/>
            <a:headEnd/>
            <a:tailEnd/>
          </a:ln>
          <a:effectLst/>
        </p:spPr>
        <p:txBody>
          <a:bodyPr>
            <a:spAutoFit/>
          </a:bodyPr>
          <a:lstStyle/>
          <a:p>
            <a:pPr>
              <a:spcBef>
                <a:spcPct val="50000"/>
              </a:spcBef>
            </a:pPr>
            <a:r>
              <a:rPr lang="ru-RU" sz="1300"/>
              <a:t>обеспечивают более 60% экспортной продукции страны, некоторые крупные кластеры производят до 90% отдельных видов продукции, выпускаемой в стране (производство одежды, ювелирных и кожаных изделий) </a:t>
            </a:r>
          </a:p>
        </p:txBody>
      </p:sp>
      <p:grpSp>
        <p:nvGrpSpPr>
          <p:cNvPr id="221285" name="Group 101"/>
          <p:cNvGrpSpPr>
            <a:grpSpLocks/>
          </p:cNvGrpSpPr>
          <p:nvPr/>
        </p:nvGrpSpPr>
        <p:grpSpPr bwMode="auto">
          <a:xfrm>
            <a:off x="468313" y="1341438"/>
            <a:ext cx="381000" cy="381000"/>
            <a:chOff x="2078" y="1680"/>
            <a:chExt cx="1615" cy="1615"/>
          </a:xfrm>
        </p:grpSpPr>
        <p:sp>
          <p:nvSpPr>
            <p:cNvPr id="7199" name="Oval 102"/>
            <p:cNvSpPr>
              <a:spLocks noChangeArrowheads="1"/>
            </p:cNvSpPr>
            <p:nvPr/>
          </p:nvSpPr>
          <p:spPr bwMode="gray">
            <a:xfrm>
              <a:off x="2078" y="1680"/>
              <a:ext cx="1615" cy="1615"/>
            </a:xfrm>
            <a:prstGeom prst="ellipse">
              <a:avLst/>
            </a:prstGeom>
            <a:gradFill rotWithShape="1">
              <a:gsLst>
                <a:gs pos="0">
                  <a:srgbClr val="4A3D33"/>
                </a:gs>
                <a:gs pos="100000">
                  <a:srgbClr val="CEA98E"/>
                </a:gs>
              </a:gsLst>
              <a:lin ang="5400000" scaled="1"/>
            </a:gradFill>
            <a:ln w="57150" algn="ctr">
              <a:noFill/>
              <a:round/>
              <a:headEnd/>
              <a:tailEnd/>
            </a:ln>
            <a:effectLst/>
          </p:spPr>
          <p:txBody>
            <a:bodyPr anchor="ctr"/>
            <a:lstStyle/>
            <a:p>
              <a:endParaRPr lang="ru-RU"/>
            </a:p>
          </p:txBody>
        </p:sp>
        <p:sp>
          <p:nvSpPr>
            <p:cNvPr id="7200" name="Oval 103"/>
            <p:cNvSpPr>
              <a:spLocks noChangeArrowheads="1"/>
            </p:cNvSpPr>
            <p:nvPr/>
          </p:nvSpPr>
          <p:spPr bwMode="gray">
            <a:xfrm>
              <a:off x="2170" y="1771"/>
              <a:ext cx="1430" cy="1430"/>
            </a:xfrm>
            <a:prstGeom prst="ellipse">
              <a:avLst/>
            </a:prstGeom>
            <a:gradFill rotWithShape="1">
              <a:gsLst>
                <a:gs pos="0">
                  <a:srgbClr val="4A3D33"/>
                </a:gs>
                <a:gs pos="100000">
                  <a:srgbClr val="CEA98E"/>
                </a:gs>
              </a:gsLst>
              <a:lin ang="5400000" scaled="1"/>
            </a:gradFill>
            <a:ln w="9525" algn="ctr">
              <a:noFill/>
              <a:round/>
              <a:headEnd/>
              <a:tailEnd/>
            </a:ln>
            <a:effectLst/>
          </p:spPr>
          <p:txBody>
            <a:bodyPr anchor="ctr"/>
            <a:lstStyle/>
            <a:p>
              <a:endParaRPr lang="ru-RU"/>
            </a:p>
          </p:txBody>
        </p:sp>
        <p:sp>
          <p:nvSpPr>
            <p:cNvPr id="7201" name="Oval 104"/>
            <p:cNvSpPr>
              <a:spLocks noChangeArrowheads="1"/>
            </p:cNvSpPr>
            <p:nvPr/>
          </p:nvSpPr>
          <p:spPr bwMode="gray">
            <a:xfrm>
              <a:off x="2254" y="1856"/>
              <a:ext cx="1262" cy="1264"/>
            </a:xfrm>
            <a:prstGeom prst="ellipse">
              <a:avLst/>
            </a:prstGeom>
            <a:gradFill rotWithShape="1">
              <a:gsLst>
                <a:gs pos="0">
                  <a:srgbClr val="4A3D33"/>
                </a:gs>
                <a:gs pos="100000">
                  <a:srgbClr val="CEA98E"/>
                </a:gs>
              </a:gsLst>
              <a:lin ang="5400000" scaled="1"/>
            </a:gradFill>
            <a:ln w="38100" algn="ctr">
              <a:noFill/>
              <a:round/>
              <a:headEnd/>
              <a:tailEnd/>
            </a:ln>
            <a:effectLst/>
          </p:spPr>
          <p:txBody>
            <a:bodyPr anchor="ctr"/>
            <a:lstStyle/>
            <a:p>
              <a:endParaRPr lang="ru-RU"/>
            </a:p>
          </p:txBody>
        </p:sp>
        <p:sp>
          <p:nvSpPr>
            <p:cNvPr id="7202" name="Oval 105"/>
            <p:cNvSpPr>
              <a:spLocks noChangeArrowheads="1"/>
            </p:cNvSpPr>
            <p:nvPr/>
          </p:nvSpPr>
          <p:spPr bwMode="gray">
            <a:xfrm>
              <a:off x="2254" y="1856"/>
              <a:ext cx="1262" cy="1264"/>
            </a:xfrm>
            <a:prstGeom prst="ellipse">
              <a:avLst/>
            </a:prstGeom>
            <a:gradFill rotWithShape="1">
              <a:gsLst>
                <a:gs pos="0">
                  <a:srgbClr val="4A3D33"/>
                </a:gs>
                <a:gs pos="100000">
                  <a:srgbClr val="CEA98E"/>
                </a:gs>
              </a:gsLst>
              <a:lin ang="5400000" scaled="1"/>
            </a:gradFill>
            <a:ln w="38100" algn="ctr">
              <a:noFill/>
              <a:round/>
              <a:headEnd/>
              <a:tailEnd/>
            </a:ln>
            <a:effectLst/>
          </p:spPr>
          <p:txBody>
            <a:bodyPr anchor="ctr"/>
            <a:lstStyle/>
            <a:p>
              <a:endParaRPr lang="ru-RU"/>
            </a:p>
          </p:txBody>
        </p:sp>
        <p:sp>
          <p:nvSpPr>
            <p:cNvPr id="7203" name="Oval 106"/>
            <p:cNvSpPr>
              <a:spLocks noChangeArrowheads="1"/>
            </p:cNvSpPr>
            <p:nvPr/>
          </p:nvSpPr>
          <p:spPr bwMode="gray">
            <a:xfrm>
              <a:off x="2337" y="1939"/>
              <a:ext cx="1096" cy="1098"/>
            </a:xfrm>
            <a:prstGeom prst="ellipse">
              <a:avLst/>
            </a:prstGeom>
            <a:gradFill rotWithShape="1">
              <a:gsLst>
                <a:gs pos="0">
                  <a:srgbClr val="4A3D33"/>
                </a:gs>
                <a:gs pos="100000">
                  <a:srgbClr val="CEA98E"/>
                </a:gs>
              </a:gsLst>
              <a:lin ang="5400000" scaled="1"/>
            </a:gradFill>
            <a:ln w="38100" algn="ctr">
              <a:noFill/>
              <a:round/>
              <a:headEnd/>
              <a:tailEnd/>
            </a:ln>
            <a:effectLst/>
          </p:spPr>
          <p:txBody>
            <a:bodyPr anchor="ctr"/>
            <a:lstStyle/>
            <a:p>
              <a:endParaRPr lang="ru-RU"/>
            </a:p>
          </p:txBody>
        </p:sp>
        <p:sp>
          <p:nvSpPr>
            <p:cNvPr id="7204" name="Oval 107"/>
            <p:cNvSpPr>
              <a:spLocks noChangeArrowheads="1"/>
            </p:cNvSpPr>
            <p:nvPr/>
          </p:nvSpPr>
          <p:spPr bwMode="gray">
            <a:xfrm>
              <a:off x="2337" y="1939"/>
              <a:ext cx="1096" cy="1098"/>
            </a:xfrm>
            <a:prstGeom prst="ellipse">
              <a:avLst/>
            </a:prstGeom>
            <a:gradFill rotWithShape="1">
              <a:gsLst>
                <a:gs pos="0">
                  <a:srgbClr val="4A3D33"/>
                </a:gs>
                <a:gs pos="100000">
                  <a:srgbClr val="CEA98E"/>
                </a:gs>
              </a:gsLst>
              <a:lin ang="5400000" scaled="1"/>
            </a:gradFill>
            <a:ln w="38100" algn="ctr">
              <a:noFill/>
              <a:round/>
              <a:headEnd/>
              <a:tailEnd/>
            </a:ln>
            <a:effectLst/>
          </p:spPr>
          <p:txBody>
            <a:bodyPr anchor="ctr"/>
            <a:lstStyle/>
            <a:p>
              <a:endParaRPr lang="ru-RU"/>
            </a:p>
          </p:txBody>
        </p:sp>
      </p:grpSp>
      <p:sp>
        <p:nvSpPr>
          <p:cNvPr id="7197" name="Oval 109"/>
          <p:cNvSpPr>
            <a:spLocks noChangeArrowheads="1"/>
          </p:cNvSpPr>
          <p:nvPr/>
        </p:nvSpPr>
        <p:spPr bwMode="auto">
          <a:xfrm>
            <a:off x="3132138" y="2709863"/>
            <a:ext cx="360362" cy="358775"/>
          </a:xfrm>
          <a:prstGeom prst="ellipse">
            <a:avLst/>
          </a:prstGeom>
          <a:gradFill rotWithShape="1">
            <a:gsLst>
              <a:gs pos="0">
                <a:srgbClr val="8C82B0"/>
              </a:gs>
              <a:gs pos="100000">
                <a:srgbClr val="675F81"/>
              </a:gs>
            </a:gsLst>
            <a:path path="shape">
              <a:fillToRect l="50000" t="50000" r="50000" b="50000"/>
            </a:path>
          </a:gradFill>
          <a:ln w="76200" cmpd="tri">
            <a:solidFill>
              <a:schemeClr val="bg1"/>
            </a:solidFill>
            <a:round/>
            <a:headEnd/>
            <a:tailEnd/>
          </a:ln>
          <a:effectLst/>
        </p:spPr>
        <p:txBody>
          <a:bodyPr wrap="none" anchor="ctr"/>
          <a:lstStyle/>
          <a:p>
            <a:pPr algn="ctr"/>
            <a:endParaRPr lang="ru-RU" sz="2000">
              <a:solidFill>
                <a:schemeClr val="bg1"/>
              </a:solidFill>
            </a:endParaRPr>
          </a:p>
        </p:txBody>
      </p:sp>
      <p:sp>
        <p:nvSpPr>
          <p:cNvPr id="55" name="Скругленный прямоугольник 54"/>
          <p:cNvSpPr/>
          <p:nvPr/>
        </p:nvSpPr>
        <p:spPr>
          <a:xfrm>
            <a:off x="960438" y="282575"/>
            <a:ext cx="70580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Мировые тенденции развития кластерной стратегии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1195"/>
                                        </p:tgtEl>
                                        <p:attrNameLst>
                                          <p:attrName>style.visibility</p:attrName>
                                        </p:attrNameLst>
                                      </p:cBhvr>
                                      <p:to>
                                        <p:strVal val="visible"/>
                                      </p:to>
                                    </p:set>
                                    <p:anim calcmode="lin" valueType="num">
                                      <p:cBhvr additive="base">
                                        <p:cTn id="7" dur="500" fill="hold"/>
                                        <p:tgtEl>
                                          <p:spTgt spid="221195"/>
                                        </p:tgtEl>
                                        <p:attrNameLst>
                                          <p:attrName>ppt_x</p:attrName>
                                        </p:attrNameLst>
                                      </p:cBhvr>
                                      <p:tavLst>
                                        <p:tav tm="0">
                                          <p:val>
                                            <p:strVal val="0-#ppt_w/2"/>
                                          </p:val>
                                        </p:tav>
                                        <p:tav tm="100000">
                                          <p:val>
                                            <p:strVal val="#ppt_x"/>
                                          </p:val>
                                        </p:tav>
                                      </p:tavLst>
                                    </p:anim>
                                    <p:anim calcmode="lin" valueType="num">
                                      <p:cBhvr additive="base">
                                        <p:cTn id="8" dur="500" fill="hold"/>
                                        <p:tgtEl>
                                          <p:spTgt spid="2211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21246"/>
                                        </p:tgtEl>
                                        <p:attrNameLst>
                                          <p:attrName>style.visibility</p:attrName>
                                        </p:attrNameLst>
                                      </p:cBhvr>
                                      <p:to>
                                        <p:strVal val="visible"/>
                                      </p:to>
                                    </p:set>
                                    <p:animEffect transition="in" filter="wipe(down)">
                                      <p:cBhvr>
                                        <p:cTn id="12" dur="500"/>
                                        <p:tgtEl>
                                          <p:spTgt spid="221246"/>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221236"/>
                                        </p:tgtEl>
                                        <p:attrNameLst>
                                          <p:attrName>style.visibility</p:attrName>
                                        </p:attrNameLst>
                                      </p:cBhvr>
                                      <p:to>
                                        <p:strVal val="visible"/>
                                      </p:to>
                                    </p:set>
                                    <p:animEffect transition="in" filter="wipe(up)">
                                      <p:cBhvr>
                                        <p:cTn id="16" dur="500"/>
                                        <p:tgtEl>
                                          <p:spTgt spid="221236"/>
                                        </p:tgtEl>
                                      </p:cBhvr>
                                    </p:animEffect>
                                  </p:childTnLst>
                                </p:cTn>
                              </p:par>
                            </p:childTnLst>
                          </p:cTn>
                        </p:par>
                        <p:par>
                          <p:cTn id="17" fill="hold" nodeType="afterGroup">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221194"/>
                                        </p:tgtEl>
                                        <p:attrNameLst>
                                          <p:attrName>style.visibility</p:attrName>
                                        </p:attrNameLst>
                                      </p:cBhvr>
                                      <p:to>
                                        <p:strVal val="visible"/>
                                      </p:to>
                                    </p:set>
                                    <p:animEffect transition="in" filter="wheel(1)">
                                      <p:cBhvr>
                                        <p:cTn id="20" dur="2000"/>
                                        <p:tgtEl>
                                          <p:spTgt spid="221194"/>
                                        </p:tgtEl>
                                      </p:cBhvr>
                                    </p:animEffect>
                                  </p:childTnLst>
                                </p:cTn>
                              </p:par>
                              <p:par>
                                <p:cTn id="21" presetID="26" presetClass="entr" presetSubtype="0" fill="hold" nodeType="withEffect">
                                  <p:stCondLst>
                                    <p:cond delay="0"/>
                                  </p:stCondLst>
                                  <p:childTnLst>
                                    <p:set>
                                      <p:cBhvr>
                                        <p:cTn id="22" dur="1" fill="hold">
                                          <p:stCondLst>
                                            <p:cond delay="0"/>
                                          </p:stCondLst>
                                        </p:cTn>
                                        <p:tgtEl>
                                          <p:spTgt spid="221198"/>
                                        </p:tgtEl>
                                        <p:attrNameLst>
                                          <p:attrName>style.visibility</p:attrName>
                                        </p:attrNameLst>
                                      </p:cBhvr>
                                      <p:to>
                                        <p:strVal val="visible"/>
                                      </p:to>
                                    </p:set>
                                    <p:animEffect transition="in" filter="wipe(down)">
                                      <p:cBhvr>
                                        <p:cTn id="23" dur="290">
                                          <p:stCondLst>
                                            <p:cond delay="0"/>
                                          </p:stCondLst>
                                        </p:cTn>
                                        <p:tgtEl>
                                          <p:spTgt spid="221198"/>
                                        </p:tgtEl>
                                      </p:cBhvr>
                                    </p:animEffect>
                                    <p:anim calcmode="lin" valueType="num">
                                      <p:cBhvr>
                                        <p:cTn id="24" dur="911" tmFilter="0,0; 0.14,0.36; 0.43,0.73; 0.71,0.91; 1.0,1.0">
                                          <p:stCondLst>
                                            <p:cond delay="0"/>
                                          </p:stCondLst>
                                        </p:cTn>
                                        <p:tgtEl>
                                          <p:spTgt spid="22119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22119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22119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22119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221198"/>
                                        </p:tgtEl>
                                        <p:attrNameLst>
                                          <p:attrName>ppt_y</p:attrName>
                                        </p:attrNameLst>
                                      </p:cBhvr>
                                      <p:tavLst>
                                        <p:tav tm="0" fmla="#ppt_y-sin(pi*$)/81">
                                          <p:val>
                                            <p:fltVal val="0"/>
                                          </p:val>
                                        </p:tav>
                                        <p:tav tm="100000">
                                          <p:val>
                                            <p:fltVal val="1"/>
                                          </p:val>
                                        </p:tav>
                                      </p:tavLst>
                                    </p:anim>
                                    <p:animScale>
                                      <p:cBhvr>
                                        <p:cTn id="29" dur="13">
                                          <p:stCondLst>
                                            <p:cond delay="325"/>
                                          </p:stCondLst>
                                        </p:cTn>
                                        <p:tgtEl>
                                          <p:spTgt spid="221198"/>
                                        </p:tgtEl>
                                      </p:cBhvr>
                                      <p:to x="100000" y="60000"/>
                                    </p:animScale>
                                    <p:animScale>
                                      <p:cBhvr>
                                        <p:cTn id="30" dur="83" decel="50000">
                                          <p:stCondLst>
                                            <p:cond delay="338"/>
                                          </p:stCondLst>
                                        </p:cTn>
                                        <p:tgtEl>
                                          <p:spTgt spid="221198"/>
                                        </p:tgtEl>
                                      </p:cBhvr>
                                      <p:to x="100000" y="100000"/>
                                    </p:animScale>
                                    <p:animScale>
                                      <p:cBhvr>
                                        <p:cTn id="31" dur="13">
                                          <p:stCondLst>
                                            <p:cond delay="656"/>
                                          </p:stCondLst>
                                        </p:cTn>
                                        <p:tgtEl>
                                          <p:spTgt spid="221198"/>
                                        </p:tgtEl>
                                      </p:cBhvr>
                                      <p:to x="100000" y="80000"/>
                                    </p:animScale>
                                    <p:animScale>
                                      <p:cBhvr>
                                        <p:cTn id="32" dur="83" decel="50000">
                                          <p:stCondLst>
                                            <p:cond delay="669"/>
                                          </p:stCondLst>
                                        </p:cTn>
                                        <p:tgtEl>
                                          <p:spTgt spid="221198"/>
                                        </p:tgtEl>
                                      </p:cBhvr>
                                      <p:to x="100000" y="100000"/>
                                    </p:animScale>
                                    <p:animScale>
                                      <p:cBhvr>
                                        <p:cTn id="33" dur="13">
                                          <p:stCondLst>
                                            <p:cond delay="821"/>
                                          </p:stCondLst>
                                        </p:cTn>
                                        <p:tgtEl>
                                          <p:spTgt spid="221198"/>
                                        </p:tgtEl>
                                      </p:cBhvr>
                                      <p:to x="100000" y="90000"/>
                                    </p:animScale>
                                    <p:animScale>
                                      <p:cBhvr>
                                        <p:cTn id="34" dur="83" decel="50000">
                                          <p:stCondLst>
                                            <p:cond delay="834"/>
                                          </p:stCondLst>
                                        </p:cTn>
                                        <p:tgtEl>
                                          <p:spTgt spid="221198"/>
                                        </p:tgtEl>
                                      </p:cBhvr>
                                      <p:to x="100000" y="100000"/>
                                    </p:animScale>
                                    <p:animScale>
                                      <p:cBhvr>
                                        <p:cTn id="35" dur="13">
                                          <p:stCondLst>
                                            <p:cond delay="904"/>
                                          </p:stCondLst>
                                        </p:cTn>
                                        <p:tgtEl>
                                          <p:spTgt spid="221198"/>
                                        </p:tgtEl>
                                      </p:cBhvr>
                                      <p:to x="100000" y="95000"/>
                                    </p:animScale>
                                    <p:animScale>
                                      <p:cBhvr>
                                        <p:cTn id="36" dur="83" decel="50000">
                                          <p:stCondLst>
                                            <p:cond delay="917"/>
                                          </p:stCondLst>
                                        </p:cTn>
                                        <p:tgtEl>
                                          <p:spTgt spid="22119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21229"/>
                                        </p:tgtEl>
                                        <p:attrNameLst>
                                          <p:attrName>style.visibility</p:attrName>
                                        </p:attrNameLst>
                                      </p:cBhvr>
                                      <p:to>
                                        <p:strVal val="visible"/>
                                      </p:to>
                                    </p:set>
                                    <p:animEffect transition="in" filter="wipe(down)">
                                      <p:cBhvr>
                                        <p:cTn id="39" dur="290">
                                          <p:stCondLst>
                                            <p:cond delay="0"/>
                                          </p:stCondLst>
                                        </p:cTn>
                                        <p:tgtEl>
                                          <p:spTgt spid="221229"/>
                                        </p:tgtEl>
                                      </p:cBhvr>
                                    </p:animEffect>
                                    <p:anim calcmode="lin" valueType="num">
                                      <p:cBhvr>
                                        <p:cTn id="40" dur="911" tmFilter="0,0; 0.14,0.36; 0.43,0.73; 0.71,0.91; 1.0,1.0">
                                          <p:stCondLst>
                                            <p:cond delay="0"/>
                                          </p:stCondLst>
                                        </p:cTn>
                                        <p:tgtEl>
                                          <p:spTgt spid="221229"/>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221229"/>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221229"/>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221229"/>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221229"/>
                                        </p:tgtEl>
                                        <p:attrNameLst>
                                          <p:attrName>ppt_y</p:attrName>
                                        </p:attrNameLst>
                                      </p:cBhvr>
                                      <p:tavLst>
                                        <p:tav tm="0" fmla="#ppt_y-sin(pi*$)/81">
                                          <p:val>
                                            <p:fltVal val="0"/>
                                          </p:val>
                                        </p:tav>
                                        <p:tav tm="100000">
                                          <p:val>
                                            <p:fltVal val="1"/>
                                          </p:val>
                                        </p:tav>
                                      </p:tavLst>
                                    </p:anim>
                                    <p:animScale>
                                      <p:cBhvr>
                                        <p:cTn id="45" dur="13">
                                          <p:stCondLst>
                                            <p:cond delay="325"/>
                                          </p:stCondLst>
                                        </p:cTn>
                                        <p:tgtEl>
                                          <p:spTgt spid="221229"/>
                                        </p:tgtEl>
                                      </p:cBhvr>
                                      <p:to x="100000" y="60000"/>
                                    </p:animScale>
                                    <p:animScale>
                                      <p:cBhvr>
                                        <p:cTn id="46" dur="83" decel="50000">
                                          <p:stCondLst>
                                            <p:cond delay="338"/>
                                          </p:stCondLst>
                                        </p:cTn>
                                        <p:tgtEl>
                                          <p:spTgt spid="221229"/>
                                        </p:tgtEl>
                                      </p:cBhvr>
                                      <p:to x="100000" y="100000"/>
                                    </p:animScale>
                                    <p:animScale>
                                      <p:cBhvr>
                                        <p:cTn id="47" dur="13">
                                          <p:stCondLst>
                                            <p:cond delay="656"/>
                                          </p:stCondLst>
                                        </p:cTn>
                                        <p:tgtEl>
                                          <p:spTgt spid="221229"/>
                                        </p:tgtEl>
                                      </p:cBhvr>
                                      <p:to x="100000" y="80000"/>
                                    </p:animScale>
                                    <p:animScale>
                                      <p:cBhvr>
                                        <p:cTn id="48" dur="83" decel="50000">
                                          <p:stCondLst>
                                            <p:cond delay="669"/>
                                          </p:stCondLst>
                                        </p:cTn>
                                        <p:tgtEl>
                                          <p:spTgt spid="221229"/>
                                        </p:tgtEl>
                                      </p:cBhvr>
                                      <p:to x="100000" y="100000"/>
                                    </p:animScale>
                                    <p:animScale>
                                      <p:cBhvr>
                                        <p:cTn id="49" dur="13">
                                          <p:stCondLst>
                                            <p:cond delay="821"/>
                                          </p:stCondLst>
                                        </p:cTn>
                                        <p:tgtEl>
                                          <p:spTgt spid="221229"/>
                                        </p:tgtEl>
                                      </p:cBhvr>
                                      <p:to x="100000" y="90000"/>
                                    </p:animScale>
                                    <p:animScale>
                                      <p:cBhvr>
                                        <p:cTn id="50" dur="83" decel="50000">
                                          <p:stCondLst>
                                            <p:cond delay="834"/>
                                          </p:stCondLst>
                                        </p:cTn>
                                        <p:tgtEl>
                                          <p:spTgt spid="221229"/>
                                        </p:tgtEl>
                                      </p:cBhvr>
                                      <p:to x="100000" y="100000"/>
                                    </p:animScale>
                                    <p:animScale>
                                      <p:cBhvr>
                                        <p:cTn id="51" dur="13">
                                          <p:stCondLst>
                                            <p:cond delay="904"/>
                                          </p:stCondLst>
                                        </p:cTn>
                                        <p:tgtEl>
                                          <p:spTgt spid="221229"/>
                                        </p:tgtEl>
                                      </p:cBhvr>
                                      <p:to x="100000" y="95000"/>
                                    </p:animScale>
                                    <p:animScale>
                                      <p:cBhvr>
                                        <p:cTn id="52" dur="83" decel="50000">
                                          <p:stCondLst>
                                            <p:cond delay="917"/>
                                          </p:stCondLst>
                                        </p:cTn>
                                        <p:tgtEl>
                                          <p:spTgt spid="221229"/>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1206"/>
                                        </p:tgtEl>
                                        <p:attrNameLst>
                                          <p:attrName>style.visibility</p:attrName>
                                        </p:attrNameLst>
                                      </p:cBhvr>
                                      <p:to>
                                        <p:strVal val="visible"/>
                                      </p:to>
                                    </p:set>
                                    <p:animEffect transition="in" filter="wipe(down)">
                                      <p:cBhvr>
                                        <p:cTn id="55" dur="290">
                                          <p:stCondLst>
                                            <p:cond delay="0"/>
                                          </p:stCondLst>
                                        </p:cTn>
                                        <p:tgtEl>
                                          <p:spTgt spid="221206"/>
                                        </p:tgtEl>
                                      </p:cBhvr>
                                    </p:animEffect>
                                    <p:anim calcmode="lin" valueType="num">
                                      <p:cBhvr>
                                        <p:cTn id="56" dur="911" tmFilter="0,0; 0.14,0.36; 0.43,0.73; 0.71,0.91; 1.0,1.0">
                                          <p:stCondLst>
                                            <p:cond delay="0"/>
                                          </p:stCondLst>
                                        </p:cTn>
                                        <p:tgtEl>
                                          <p:spTgt spid="221206"/>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221206"/>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221206"/>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221206"/>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221206"/>
                                        </p:tgtEl>
                                        <p:attrNameLst>
                                          <p:attrName>ppt_y</p:attrName>
                                        </p:attrNameLst>
                                      </p:cBhvr>
                                      <p:tavLst>
                                        <p:tav tm="0" fmla="#ppt_y-sin(pi*$)/81">
                                          <p:val>
                                            <p:fltVal val="0"/>
                                          </p:val>
                                        </p:tav>
                                        <p:tav tm="100000">
                                          <p:val>
                                            <p:fltVal val="1"/>
                                          </p:val>
                                        </p:tav>
                                      </p:tavLst>
                                    </p:anim>
                                    <p:animScale>
                                      <p:cBhvr>
                                        <p:cTn id="61" dur="13">
                                          <p:stCondLst>
                                            <p:cond delay="325"/>
                                          </p:stCondLst>
                                        </p:cTn>
                                        <p:tgtEl>
                                          <p:spTgt spid="221206"/>
                                        </p:tgtEl>
                                      </p:cBhvr>
                                      <p:to x="100000" y="60000"/>
                                    </p:animScale>
                                    <p:animScale>
                                      <p:cBhvr>
                                        <p:cTn id="62" dur="83" decel="50000">
                                          <p:stCondLst>
                                            <p:cond delay="338"/>
                                          </p:stCondLst>
                                        </p:cTn>
                                        <p:tgtEl>
                                          <p:spTgt spid="221206"/>
                                        </p:tgtEl>
                                      </p:cBhvr>
                                      <p:to x="100000" y="100000"/>
                                    </p:animScale>
                                    <p:animScale>
                                      <p:cBhvr>
                                        <p:cTn id="63" dur="13">
                                          <p:stCondLst>
                                            <p:cond delay="656"/>
                                          </p:stCondLst>
                                        </p:cTn>
                                        <p:tgtEl>
                                          <p:spTgt spid="221206"/>
                                        </p:tgtEl>
                                      </p:cBhvr>
                                      <p:to x="100000" y="80000"/>
                                    </p:animScale>
                                    <p:animScale>
                                      <p:cBhvr>
                                        <p:cTn id="64" dur="83" decel="50000">
                                          <p:stCondLst>
                                            <p:cond delay="669"/>
                                          </p:stCondLst>
                                        </p:cTn>
                                        <p:tgtEl>
                                          <p:spTgt spid="221206"/>
                                        </p:tgtEl>
                                      </p:cBhvr>
                                      <p:to x="100000" y="100000"/>
                                    </p:animScale>
                                    <p:animScale>
                                      <p:cBhvr>
                                        <p:cTn id="65" dur="13">
                                          <p:stCondLst>
                                            <p:cond delay="821"/>
                                          </p:stCondLst>
                                        </p:cTn>
                                        <p:tgtEl>
                                          <p:spTgt spid="221206"/>
                                        </p:tgtEl>
                                      </p:cBhvr>
                                      <p:to x="100000" y="90000"/>
                                    </p:animScale>
                                    <p:animScale>
                                      <p:cBhvr>
                                        <p:cTn id="66" dur="83" decel="50000">
                                          <p:stCondLst>
                                            <p:cond delay="834"/>
                                          </p:stCondLst>
                                        </p:cTn>
                                        <p:tgtEl>
                                          <p:spTgt spid="221206"/>
                                        </p:tgtEl>
                                      </p:cBhvr>
                                      <p:to x="100000" y="100000"/>
                                    </p:animScale>
                                    <p:animScale>
                                      <p:cBhvr>
                                        <p:cTn id="67" dur="13">
                                          <p:stCondLst>
                                            <p:cond delay="904"/>
                                          </p:stCondLst>
                                        </p:cTn>
                                        <p:tgtEl>
                                          <p:spTgt spid="221206"/>
                                        </p:tgtEl>
                                      </p:cBhvr>
                                      <p:to x="100000" y="95000"/>
                                    </p:animScale>
                                    <p:animScale>
                                      <p:cBhvr>
                                        <p:cTn id="68" dur="83" decel="50000">
                                          <p:stCondLst>
                                            <p:cond delay="917"/>
                                          </p:stCondLst>
                                        </p:cTn>
                                        <p:tgtEl>
                                          <p:spTgt spid="221206"/>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21285"/>
                                        </p:tgtEl>
                                        <p:attrNameLst>
                                          <p:attrName>style.visibility</p:attrName>
                                        </p:attrNameLst>
                                      </p:cBhvr>
                                      <p:to>
                                        <p:strVal val="visible"/>
                                      </p:to>
                                    </p:set>
                                    <p:animEffect transition="in" filter="wipe(down)">
                                      <p:cBhvr>
                                        <p:cTn id="71" dur="290">
                                          <p:stCondLst>
                                            <p:cond delay="0"/>
                                          </p:stCondLst>
                                        </p:cTn>
                                        <p:tgtEl>
                                          <p:spTgt spid="221285"/>
                                        </p:tgtEl>
                                      </p:cBhvr>
                                    </p:animEffect>
                                    <p:anim calcmode="lin" valueType="num">
                                      <p:cBhvr>
                                        <p:cTn id="72" dur="911" tmFilter="0,0; 0.14,0.36; 0.43,0.73; 0.71,0.91; 1.0,1.0">
                                          <p:stCondLst>
                                            <p:cond delay="0"/>
                                          </p:stCondLst>
                                        </p:cTn>
                                        <p:tgtEl>
                                          <p:spTgt spid="221285"/>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221285"/>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221285"/>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221285"/>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221285"/>
                                        </p:tgtEl>
                                        <p:attrNameLst>
                                          <p:attrName>ppt_y</p:attrName>
                                        </p:attrNameLst>
                                      </p:cBhvr>
                                      <p:tavLst>
                                        <p:tav tm="0" fmla="#ppt_y-sin(pi*$)/81">
                                          <p:val>
                                            <p:fltVal val="0"/>
                                          </p:val>
                                        </p:tav>
                                        <p:tav tm="100000">
                                          <p:val>
                                            <p:fltVal val="1"/>
                                          </p:val>
                                        </p:tav>
                                      </p:tavLst>
                                    </p:anim>
                                    <p:animScale>
                                      <p:cBhvr>
                                        <p:cTn id="77" dur="13">
                                          <p:stCondLst>
                                            <p:cond delay="325"/>
                                          </p:stCondLst>
                                        </p:cTn>
                                        <p:tgtEl>
                                          <p:spTgt spid="221285"/>
                                        </p:tgtEl>
                                      </p:cBhvr>
                                      <p:to x="100000" y="60000"/>
                                    </p:animScale>
                                    <p:animScale>
                                      <p:cBhvr>
                                        <p:cTn id="78" dur="83" decel="50000">
                                          <p:stCondLst>
                                            <p:cond delay="338"/>
                                          </p:stCondLst>
                                        </p:cTn>
                                        <p:tgtEl>
                                          <p:spTgt spid="221285"/>
                                        </p:tgtEl>
                                      </p:cBhvr>
                                      <p:to x="100000" y="100000"/>
                                    </p:animScale>
                                    <p:animScale>
                                      <p:cBhvr>
                                        <p:cTn id="79" dur="13">
                                          <p:stCondLst>
                                            <p:cond delay="656"/>
                                          </p:stCondLst>
                                        </p:cTn>
                                        <p:tgtEl>
                                          <p:spTgt spid="221285"/>
                                        </p:tgtEl>
                                      </p:cBhvr>
                                      <p:to x="100000" y="80000"/>
                                    </p:animScale>
                                    <p:animScale>
                                      <p:cBhvr>
                                        <p:cTn id="80" dur="83" decel="50000">
                                          <p:stCondLst>
                                            <p:cond delay="669"/>
                                          </p:stCondLst>
                                        </p:cTn>
                                        <p:tgtEl>
                                          <p:spTgt spid="221285"/>
                                        </p:tgtEl>
                                      </p:cBhvr>
                                      <p:to x="100000" y="100000"/>
                                    </p:animScale>
                                    <p:animScale>
                                      <p:cBhvr>
                                        <p:cTn id="81" dur="13">
                                          <p:stCondLst>
                                            <p:cond delay="821"/>
                                          </p:stCondLst>
                                        </p:cTn>
                                        <p:tgtEl>
                                          <p:spTgt spid="221285"/>
                                        </p:tgtEl>
                                      </p:cBhvr>
                                      <p:to x="100000" y="90000"/>
                                    </p:animScale>
                                    <p:animScale>
                                      <p:cBhvr>
                                        <p:cTn id="82" dur="83" decel="50000">
                                          <p:stCondLst>
                                            <p:cond delay="834"/>
                                          </p:stCondLst>
                                        </p:cTn>
                                        <p:tgtEl>
                                          <p:spTgt spid="221285"/>
                                        </p:tgtEl>
                                      </p:cBhvr>
                                      <p:to x="100000" y="100000"/>
                                    </p:animScale>
                                    <p:animScale>
                                      <p:cBhvr>
                                        <p:cTn id="83" dur="13">
                                          <p:stCondLst>
                                            <p:cond delay="904"/>
                                          </p:stCondLst>
                                        </p:cTn>
                                        <p:tgtEl>
                                          <p:spTgt spid="221285"/>
                                        </p:tgtEl>
                                      </p:cBhvr>
                                      <p:to x="100000" y="95000"/>
                                    </p:animScale>
                                    <p:animScale>
                                      <p:cBhvr>
                                        <p:cTn id="84" dur="83" decel="50000">
                                          <p:stCondLst>
                                            <p:cond delay="917"/>
                                          </p:stCondLst>
                                        </p:cTn>
                                        <p:tgtEl>
                                          <p:spTgt spid="221285"/>
                                        </p:tgtEl>
                                      </p:cBhvr>
                                      <p:to x="100000" y="100000"/>
                                    </p:animScale>
                                  </p:childTnLst>
                                </p:cTn>
                              </p:par>
                            </p:childTnLst>
                          </p:cTn>
                        </p:par>
                        <p:par>
                          <p:cTn id="85" fill="hold" nodeType="afterGroup">
                            <p:stCondLst>
                              <p:cond delay="3500"/>
                            </p:stCondLst>
                            <p:childTnLst>
                              <p:par>
                                <p:cTn id="86" presetID="53" presetClass="entr" presetSubtype="0" fill="hold" nodeType="afterEffect">
                                  <p:stCondLst>
                                    <p:cond delay="500"/>
                                  </p:stCondLst>
                                  <p:childTnLst>
                                    <p:set>
                                      <p:cBhvr>
                                        <p:cTn id="87" dur="1" fill="hold">
                                          <p:stCondLst>
                                            <p:cond delay="0"/>
                                          </p:stCondLst>
                                        </p:cTn>
                                        <p:tgtEl>
                                          <p:spTgt spid="14"/>
                                        </p:tgtEl>
                                        <p:attrNameLst>
                                          <p:attrName>style.visibility</p:attrName>
                                        </p:attrNameLst>
                                      </p:cBhvr>
                                      <p:to>
                                        <p:strVal val="visible"/>
                                      </p:to>
                                    </p:set>
                                    <p:anim calcmode="lin" valueType="num">
                                      <p:cBhvr>
                                        <p:cTn id="88" dur="3000" fill="hold"/>
                                        <p:tgtEl>
                                          <p:spTgt spid="14"/>
                                        </p:tgtEl>
                                        <p:attrNameLst>
                                          <p:attrName>ppt_w</p:attrName>
                                        </p:attrNameLst>
                                      </p:cBhvr>
                                      <p:tavLst>
                                        <p:tav tm="0">
                                          <p:val>
                                            <p:fltVal val="0"/>
                                          </p:val>
                                        </p:tav>
                                        <p:tav tm="100000">
                                          <p:val>
                                            <p:strVal val="#ppt_w"/>
                                          </p:val>
                                        </p:tav>
                                      </p:tavLst>
                                    </p:anim>
                                    <p:anim calcmode="lin" valueType="num">
                                      <p:cBhvr>
                                        <p:cTn id="89" dur="3000" fill="hold"/>
                                        <p:tgtEl>
                                          <p:spTgt spid="14"/>
                                        </p:tgtEl>
                                        <p:attrNameLst>
                                          <p:attrName>ppt_h</p:attrName>
                                        </p:attrNameLst>
                                      </p:cBhvr>
                                      <p:tavLst>
                                        <p:tav tm="0">
                                          <p:val>
                                            <p:fltVal val="0"/>
                                          </p:val>
                                        </p:tav>
                                        <p:tav tm="100000">
                                          <p:val>
                                            <p:strVal val="#ppt_h"/>
                                          </p:val>
                                        </p:tav>
                                      </p:tavLst>
                                    </p:anim>
                                    <p:animEffect transition="in" filter="fade">
                                      <p:cBhvr>
                                        <p:cTn id="90"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4" grpId="0" animBg="1"/>
      <p:bldP spid="221195" grpId="0" animBg="1"/>
      <p:bldP spid="2212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13" name="Freeform 93"/>
          <p:cNvSpPr>
            <a:spLocks/>
          </p:cNvSpPr>
          <p:nvPr/>
        </p:nvSpPr>
        <p:spPr bwMode="blackWhite">
          <a:xfrm rot="-3829932">
            <a:off x="-849312" y="2278062"/>
            <a:ext cx="3765550" cy="2035175"/>
          </a:xfrm>
          <a:custGeom>
            <a:avLst/>
            <a:gdLst>
              <a:gd name="T0" fmla="*/ 1620932 w 1057"/>
              <a:gd name="T1" fmla="*/ 1987688 h 900"/>
              <a:gd name="T2" fmla="*/ 1677932 w 1057"/>
              <a:gd name="T3" fmla="*/ 1894974 h 900"/>
              <a:gd name="T4" fmla="*/ 1745619 w 1057"/>
              <a:gd name="T5" fmla="*/ 1806783 h 900"/>
              <a:gd name="T6" fmla="*/ 1831119 w 1057"/>
              <a:gd name="T7" fmla="*/ 1723115 h 900"/>
              <a:gd name="T8" fmla="*/ 1927306 w 1057"/>
              <a:gd name="T9" fmla="*/ 1646230 h 900"/>
              <a:gd name="T10" fmla="*/ 2030618 w 1057"/>
              <a:gd name="T11" fmla="*/ 1573869 h 900"/>
              <a:gd name="T12" fmla="*/ 2148180 w 1057"/>
              <a:gd name="T13" fmla="*/ 1508291 h 900"/>
              <a:gd name="T14" fmla="*/ 2276430 w 1057"/>
              <a:gd name="T15" fmla="*/ 1451758 h 900"/>
              <a:gd name="T16" fmla="*/ 2408242 w 1057"/>
              <a:gd name="T17" fmla="*/ 1404271 h 900"/>
              <a:gd name="T18" fmla="*/ 2540054 w 1057"/>
              <a:gd name="T19" fmla="*/ 1368090 h 900"/>
              <a:gd name="T20" fmla="*/ 2682554 w 1057"/>
              <a:gd name="T21" fmla="*/ 1336432 h 900"/>
              <a:gd name="T22" fmla="*/ 2825053 w 1057"/>
              <a:gd name="T23" fmla="*/ 1313819 h 900"/>
              <a:gd name="T24" fmla="*/ 2971115 w 1057"/>
              <a:gd name="T25" fmla="*/ 1300251 h 900"/>
              <a:gd name="T26" fmla="*/ 2967553 w 1057"/>
              <a:gd name="T27" fmla="*/ 1607788 h 900"/>
              <a:gd name="T28" fmla="*/ 3761988 w 1057"/>
              <a:gd name="T29" fmla="*/ 845728 h 900"/>
              <a:gd name="T30" fmla="*/ 2914115 w 1057"/>
              <a:gd name="T31" fmla="*/ 0 h 900"/>
              <a:gd name="T32" fmla="*/ 2917678 w 1057"/>
              <a:gd name="T33" fmla="*/ 309799 h 900"/>
              <a:gd name="T34" fmla="*/ 2696804 w 1057"/>
              <a:gd name="T35" fmla="*/ 323367 h 900"/>
              <a:gd name="T36" fmla="*/ 2472367 w 1057"/>
              <a:gd name="T37" fmla="*/ 348241 h 900"/>
              <a:gd name="T38" fmla="*/ 2258618 w 1057"/>
              <a:gd name="T39" fmla="*/ 379899 h 900"/>
              <a:gd name="T40" fmla="*/ 2044868 w 1057"/>
              <a:gd name="T41" fmla="*/ 425125 h 900"/>
              <a:gd name="T42" fmla="*/ 1838244 w 1057"/>
              <a:gd name="T43" fmla="*/ 477135 h 900"/>
              <a:gd name="T44" fmla="*/ 1638745 w 1057"/>
              <a:gd name="T45" fmla="*/ 538191 h 900"/>
              <a:gd name="T46" fmla="*/ 1442808 w 1057"/>
              <a:gd name="T47" fmla="*/ 610553 h 900"/>
              <a:gd name="T48" fmla="*/ 1253996 w 1057"/>
              <a:gd name="T49" fmla="*/ 691960 h 900"/>
              <a:gd name="T50" fmla="*/ 1075871 w 1057"/>
              <a:gd name="T51" fmla="*/ 782412 h 900"/>
              <a:gd name="T52" fmla="*/ 908434 w 1057"/>
              <a:gd name="T53" fmla="*/ 881909 h 900"/>
              <a:gd name="T54" fmla="*/ 751685 w 1057"/>
              <a:gd name="T55" fmla="*/ 988191 h 900"/>
              <a:gd name="T56" fmla="*/ 605623 w 1057"/>
              <a:gd name="T57" fmla="*/ 1098995 h 900"/>
              <a:gd name="T58" fmla="*/ 477373 w 1057"/>
              <a:gd name="T59" fmla="*/ 1218844 h 900"/>
              <a:gd name="T60" fmla="*/ 359811 w 1057"/>
              <a:gd name="T61" fmla="*/ 1345477 h 900"/>
              <a:gd name="T62" fmla="*/ 256499 w 1057"/>
              <a:gd name="T63" fmla="*/ 1476633 h 900"/>
              <a:gd name="T64" fmla="*/ 167437 w 1057"/>
              <a:gd name="T65" fmla="*/ 1607788 h 900"/>
              <a:gd name="T66" fmla="*/ 96187 w 1057"/>
              <a:gd name="T67" fmla="*/ 1747989 h 900"/>
              <a:gd name="T68" fmla="*/ 39187 w 1057"/>
              <a:gd name="T69" fmla="*/ 1888190 h 900"/>
              <a:gd name="T70" fmla="*/ 0 w 1057"/>
              <a:gd name="T71" fmla="*/ 2032914 h 900"/>
              <a:gd name="T72" fmla="*/ 847872 w 1057"/>
              <a:gd name="T73" fmla="*/ 1675627 h 900"/>
              <a:gd name="T74" fmla="*/ 1620932 w 1057"/>
              <a:gd name="T75" fmla="*/ 1987688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rgbClr val="EAEAEA"/>
          </a:solidFill>
          <a:ln w="12700" cap="rnd" cmpd="sng">
            <a:noFill/>
            <a:prstDash val="solid"/>
            <a:round/>
            <a:headEnd/>
            <a:tailEnd/>
          </a:ln>
          <a:effectLst>
            <a:outerShdw dist="107763" dir="8100000" algn="ctr" rotWithShape="0">
              <a:schemeClr val="bg2">
                <a:alpha val="50000"/>
              </a:schemeClr>
            </a:outerShdw>
          </a:effectLst>
        </p:spPr>
        <p:txBody>
          <a:bodyPr/>
          <a:lstStyle/>
          <a:p>
            <a:endParaRPr lang="ru-RU"/>
          </a:p>
        </p:txBody>
      </p:sp>
      <p:sp>
        <p:nvSpPr>
          <p:cNvPr id="56363" name="AutoShape 43"/>
          <p:cNvSpPr>
            <a:spLocks noChangeArrowheads="1"/>
          </p:cNvSpPr>
          <p:nvPr/>
        </p:nvSpPr>
        <p:spPr bwMode="auto">
          <a:xfrm>
            <a:off x="1403350" y="1989138"/>
            <a:ext cx="1800225" cy="4176712"/>
          </a:xfrm>
          <a:prstGeom prst="triangle">
            <a:avLst>
              <a:gd name="adj" fmla="val 50000"/>
            </a:avLst>
          </a:prstGeom>
          <a:gradFill rotWithShape="1">
            <a:gsLst>
              <a:gs pos="0">
                <a:srgbClr val="FFFF00">
                  <a:alpha val="0"/>
                </a:srgbClr>
              </a:gs>
              <a:gs pos="100000">
                <a:srgbClr val="BBBB00"/>
              </a:gs>
            </a:gsLst>
            <a:lin ang="5400000" scaled="1"/>
          </a:gradFill>
          <a:ln w="76200">
            <a:solidFill>
              <a:schemeClr val="bg1"/>
            </a:solidFill>
            <a:miter lim="800000"/>
            <a:headEnd/>
            <a:tailEnd/>
          </a:ln>
          <a:effectLst/>
        </p:spPr>
        <p:txBody>
          <a:bodyPr wrap="none" anchor="ctr"/>
          <a:lstStyle/>
          <a:p>
            <a:endParaRPr lang="ru-RU"/>
          </a:p>
        </p:txBody>
      </p:sp>
      <p:sp>
        <p:nvSpPr>
          <p:cNvPr id="8196" name="Text Box 44"/>
          <p:cNvSpPr txBox="1">
            <a:spLocks noChangeArrowheads="1"/>
          </p:cNvSpPr>
          <p:nvPr/>
        </p:nvSpPr>
        <p:spPr bwMode="auto">
          <a:xfrm>
            <a:off x="2987675" y="6165850"/>
            <a:ext cx="3960813" cy="304800"/>
          </a:xfrm>
          <a:prstGeom prst="rect">
            <a:avLst/>
          </a:prstGeom>
          <a:noFill/>
          <a:ln w="9525">
            <a:noFill/>
            <a:miter lim="800000"/>
            <a:headEnd/>
            <a:tailEnd/>
          </a:ln>
          <a:effectLst/>
        </p:spPr>
        <p:txBody>
          <a:bodyPr>
            <a:spAutoFit/>
          </a:bodyPr>
          <a:lstStyle/>
          <a:p>
            <a:pPr>
              <a:spcBef>
                <a:spcPct val="50000"/>
              </a:spcBef>
            </a:pPr>
            <a:r>
              <a:rPr lang="ru-RU" sz="1400"/>
              <a:t>отраслевые промышленные кластеры</a:t>
            </a:r>
          </a:p>
        </p:txBody>
      </p:sp>
      <p:sp>
        <p:nvSpPr>
          <p:cNvPr id="56361" name="AutoShape 41"/>
          <p:cNvSpPr>
            <a:spLocks noChangeArrowheads="1"/>
          </p:cNvSpPr>
          <p:nvPr/>
        </p:nvSpPr>
        <p:spPr bwMode="auto">
          <a:xfrm>
            <a:off x="2555875" y="1989138"/>
            <a:ext cx="1800225" cy="4176712"/>
          </a:xfrm>
          <a:prstGeom prst="triangle">
            <a:avLst>
              <a:gd name="adj" fmla="val 50000"/>
            </a:avLst>
          </a:prstGeom>
          <a:gradFill rotWithShape="1">
            <a:gsLst>
              <a:gs pos="0">
                <a:srgbClr val="D9ECF1"/>
              </a:gs>
              <a:gs pos="100000">
                <a:srgbClr val="B4D9E4">
                  <a:alpha val="78998"/>
                </a:srgbClr>
              </a:gs>
            </a:gsLst>
            <a:lin ang="5400000" scaled="1"/>
          </a:gradFill>
          <a:ln w="76200">
            <a:solidFill>
              <a:schemeClr val="bg1"/>
            </a:solidFill>
            <a:miter lim="800000"/>
            <a:headEnd/>
            <a:tailEnd/>
          </a:ln>
          <a:effectLst/>
        </p:spPr>
        <p:txBody>
          <a:bodyPr wrap="none" anchor="ctr"/>
          <a:lstStyle/>
          <a:p>
            <a:endParaRPr lang="ru-RU"/>
          </a:p>
        </p:txBody>
      </p:sp>
      <p:sp>
        <p:nvSpPr>
          <p:cNvPr id="8198" name="Text Box 45"/>
          <p:cNvSpPr txBox="1">
            <a:spLocks noChangeArrowheads="1"/>
          </p:cNvSpPr>
          <p:nvPr/>
        </p:nvSpPr>
        <p:spPr bwMode="auto">
          <a:xfrm>
            <a:off x="1403350" y="5891213"/>
            <a:ext cx="1944688" cy="260350"/>
          </a:xfrm>
          <a:prstGeom prst="rect">
            <a:avLst/>
          </a:prstGeom>
          <a:noFill/>
          <a:ln w="9525">
            <a:noFill/>
            <a:miter lim="800000"/>
            <a:headEnd/>
            <a:tailEnd/>
          </a:ln>
          <a:effectLst/>
        </p:spPr>
        <p:txBody>
          <a:bodyPr>
            <a:spAutoFit/>
          </a:bodyPr>
          <a:lstStyle/>
          <a:p>
            <a:pPr>
              <a:spcBef>
                <a:spcPct val="50000"/>
              </a:spcBef>
            </a:pPr>
            <a:r>
              <a:rPr lang="ru-RU" sz="1100"/>
              <a:t>машиностроительный</a:t>
            </a:r>
          </a:p>
        </p:txBody>
      </p:sp>
      <p:sp>
        <p:nvSpPr>
          <p:cNvPr id="56360" name="AutoShape 40"/>
          <p:cNvSpPr>
            <a:spLocks noChangeArrowheads="1"/>
          </p:cNvSpPr>
          <p:nvPr/>
        </p:nvSpPr>
        <p:spPr bwMode="auto">
          <a:xfrm>
            <a:off x="3348038" y="1989138"/>
            <a:ext cx="1800225" cy="4176712"/>
          </a:xfrm>
          <a:prstGeom prst="triangle">
            <a:avLst>
              <a:gd name="adj" fmla="val 50000"/>
            </a:avLst>
          </a:prstGeom>
          <a:gradFill rotWithShape="1">
            <a:gsLst>
              <a:gs pos="0">
                <a:srgbClr val="FFDBC8"/>
              </a:gs>
              <a:gs pos="100000">
                <a:srgbClr val="FF9966">
                  <a:alpha val="70000"/>
                </a:srgbClr>
              </a:gs>
            </a:gsLst>
            <a:lin ang="5400000" scaled="1"/>
          </a:gradFill>
          <a:ln w="76200">
            <a:solidFill>
              <a:schemeClr val="bg1"/>
            </a:solidFill>
            <a:miter lim="800000"/>
            <a:headEnd/>
            <a:tailEnd/>
          </a:ln>
          <a:effectLst/>
        </p:spPr>
        <p:txBody>
          <a:bodyPr wrap="none" anchor="ctr"/>
          <a:lstStyle/>
          <a:p>
            <a:endParaRPr lang="ru-RU"/>
          </a:p>
        </p:txBody>
      </p:sp>
      <p:sp>
        <p:nvSpPr>
          <p:cNvPr id="56362" name="AutoShape 42"/>
          <p:cNvSpPr>
            <a:spLocks noChangeArrowheads="1"/>
          </p:cNvSpPr>
          <p:nvPr/>
        </p:nvSpPr>
        <p:spPr bwMode="auto">
          <a:xfrm>
            <a:off x="4356100" y="1989138"/>
            <a:ext cx="1800225" cy="4176712"/>
          </a:xfrm>
          <a:prstGeom prst="triangle">
            <a:avLst>
              <a:gd name="adj" fmla="val 50000"/>
            </a:avLst>
          </a:prstGeom>
          <a:gradFill rotWithShape="1">
            <a:gsLst>
              <a:gs pos="0">
                <a:srgbClr val="DBEDA4"/>
              </a:gs>
              <a:gs pos="100000">
                <a:srgbClr val="99CC00">
                  <a:alpha val="49001"/>
                </a:srgbClr>
              </a:gs>
            </a:gsLst>
            <a:lin ang="5400000" scaled="1"/>
          </a:gradFill>
          <a:ln w="76200">
            <a:solidFill>
              <a:schemeClr val="bg1"/>
            </a:solidFill>
            <a:miter lim="800000"/>
            <a:headEnd/>
            <a:tailEnd/>
          </a:ln>
          <a:effectLst/>
        </p:spPr>
        <p:txBody>
          <a:bodyPr wrap="none" anchor="ctr"/>
          <a:lstStyle/>
          <a:p>
            <a:endParaRPr lang="ru-RU"/>
          </a:p>
        </p:txBody>
      </p:sp>
      <p:sp>
        <p:nvSpPr>
          <p:cNvPr id="56356" name="AutoShape 36"/>
          <p:cNvSpPr>
            <a:spLocks noChangeArrowheads="1"/>
          </p:cNvSpPr>
          <p:nvPr/>
        </p:nvSpPr>
        <p:spPr bwMode="auto">
          <a:xfrm>
            <a:off x="5292725" y="1989138"/>
            <a:ext cx="1800225" cy="4176712"/>
          </a:xfrm>
          <a:prstGeom prst="triangle">
            <a:avLst>
              <a:gd name="adj" fmla="val 50000"/>
            </a:avLst>
          </a:prstGeom>
          <a:gradFill rotWithShape="1">
            <a:gsLst>
              <a:gs pos="0">
                <a:srgbClr val="BBBBA5"/>
              </a:gs>
              <a:gs pos="100000">
                <a:srgbClr val="666633">
                  <a:alpha val="57001"/>
                </a:srgbClr>
              </a:gs>
            </a:gsLst>
            <a:lin ang="5400000" scaled="1"/>
          </a:gradFill>
          <a:ln w="76200">
            <a:solidFill>
              <a:schemeClr val="bg1"/>
            </a:solidFill>
            <a:miter lim="800000"/>
            <a:headEnd/>
            <a:tailEnd/>
          </a:ln>
          <a:effectLst/>
        </p:spPr>
        <p:txBody>
          <a:bodyPr wrap="none" anchor="ctr"/>
          <a:lstStyle/>
          <a:p>
            <a:endParaRPr lang="ru-RU"/>
          </a:p>
        </p:txBody>
      </p:sp>
      <p:sp>
        <p:nvSpPr>
          <p:cNvPr id="56358" name="AutoShape 38"/>
          <p:cNvSpPr>
            <a:spLocks noChangeArrowheads="1"/>
          </p:cNvSpPr>
          <p:nvPr/>
        </p:nvSpPr>
        <p:spPr bwMode="auto">
          <a:xfrm>
            <a:off x="6227763" y="1989138"/>
            <a:ext cx="1800225" cy="4176712"/>
          </a:xfrm>
          <a:prstGeom prst="triangle">
            <a:avLst>
              <a:gd name="adj" fmla="val 50000"/>
            </a:avLst>
          </a:prstGeom>
          <a:gradFill rotWithShape="1">
            <a:gsLst>
              <a:gs pos="0">
                <a:srgbClr val="FFF8D8"/>
              </a:gs>
              <a:gs pos="100000">
                <a:srgbClr val="FFEA93">
                  <a:alpha val="34000"/>
                </a:srgbClr>
              </a:gs>
            </a:gsLst>
            <a:lin ang="5400000" scaled="1"/>
          </a:gradFill>
          <a:ln w="76200">
            <a:solidFill>
              <a:schemeClr val="bg1"/>
            </a:solidFill>
            <a:miter lim="800000"/>
            <a:headEnd/>
            <a:tailEnd/>
          </a:ln>
          <a:effectLst/>
        </p:spPr>
        <p:txBody>
          <a:bodyPr wrap="none" anchor="ctr"/>
          <a:lstStyle/>
          <a:p>
            <a:endParaRPr lang="ru-RU"/>
          </a:p>
        </p:txBody>
      </p:sp>
      <p:sp>
        <p:nvSpPr>
          <p:cNvPr id="56359" name="AutoShape 39"/>
          <p:cNvSpPr>
            <a:spLocks noChangeArrowheads="1"/>
          </p:cNvSpPr>
          <p:nvPr/>
        </p:nvSpPr>
        <p:spPr bwMode="auto">
          <a:xfrm>
            <a:off x="7092950" y="1989138"/>
            <a:ext cx="1800225" cy="4176712"/>
          </a:xfrm>
          <a:prstGeom prst="triangle">
            <a:avLst>
              <a:gd name="adj" fmla="val 50000"/>
            </a:avLst>
          </a:prstGeom>
          <a:gradFill rotWithShape="1">
            <a:gsLst>
              <a:gs pos="0">
                <a:srgbClr val="AAD5D5"/>
              </a:gs>
              <a:gs pos="100000">
                <a:srgbClr val="008080">
                  <a:alpha val="35999"/>
                </a:srgbClr>
              </a:gs>
            </a:gsLst>
            <a:lin ang="5400000" scaled="1"/>
          </a:gradFill>
          <a:ln w="76200">
            <a:solidFill>
              <a:schemeClr val="bg1"/>
            </a:solidFill>
            <a:miter lim="800000"/>
            <a:headEnd/>
            <a:tailEnd/>
          </a:ln>
          <a:effectLst/>
        </p:spPr>
        <p:txBody>
          <a:bodyPr wrap="none" anchor="ctr"/>
          <a:lstStyle/>
          <a:p>
            <a:endParaRPr lang="ru-RU"/>
          </a:p>
        </p:txBody>
      </p:sp>
      <p:sp>
        <p:nvSpPr>
          <p:cNvPr id="8204" name="Text Box 46"/>
          <p:cNvSpPr txBox="1">
            <a:spLocks noChangeArrowheads="1"/>
          </p:cNvSpPr>
          <p:nvPr/>
        </p:nvSpPr>
        <p:spPr bwMode="auto">
          <a:xfrm>
            <a:off x="2700338" y="5734050"/>
            <a:ext cx="1944687" cy="260350"/>
          </a:xfrm>
          <a:prstGeom prst="rect">
            <a:avLst/>
          </a:prstGeom>
          <a:noFill/>
          <a:ln w="9525">
            <a:noFill/>
            <a:miter lim="800000"/>
            <a:headEnd/>
            <a:tailEnd/>
          </a:ln>
          <a:effectLst/>
        </p:spPr>
        <p:txBody>
          <a:bodyPr>
            <a:spAutoFit/>
          </a:bodyPr>
          <a:lstStyle/>
          <a:p>
            <a:pPr>
              <a:spcBef>
                <a:spcPct val="50000"/>
              </a:spcBef>
            </a:pPr>
            <a:r>
              <a:rPr lang="ru-RU" sz="1100"/>
              <a:t>химический</a:t>
            </a:r>
          </a:p>
        </p:txBody>
      </p:sp>
      <p:sp>
        <p:nvSpPr>
          <p:cNvPr id="8205" name="Text Box 47"/>
          <p:cNvSpPr txBox="1">
            <a:spLocks noChangeArrowheads="1"/>
          </p:cNvSpPr>
          <p:nvPr/>
        </p:nvSpPr>
        <p:spPr bwMode="auto">
          <a:xfrm>
            <a:off x="3276600" y="5949950"/>
            <a:ext cx="2089150" cy="168275"/>
          </a:xfrm>
          <a:prstGeom prst="rect">
            <a:avLst/>
          </a:prstGeom>
          <a:noFill/>
          <a:ln w="9525">
            <a:noFill/>
            <a:miter lim="800000"/>
            <a:headEnd/>
            <a:tailEnd/>
          </a:ln>
          <a:effectLst/>
        </p:spPr>
        <p:txBody>
          <a:bodyPr lIns="0" tIns="0" rIns="0" bIns="0">
            <a:spAutoFit/>
          </a:bodyPr>
          <a:lstStyle/>
          <a:p>
            <a:pPr>
              <a:spcBef>
                <a:spcPct val="50000"/>
              </a:spcBef>
            </a:pPr>
            <a:r>
              <a:rPr lang="ru-RU" sz="1100"/>
              <a:t>легкой промышленности</a:t>
            </a:r>
          </a:p>
        </p:txBody>
      </p:sp>
      <p:sp>
        <p:nvSpPr>
          <p:cNvPr id="8206" name="Text Box 48"/>
          <p:cNvSpPr txBox="1">
            <a:spLocks noChangeArrowheads="1"/>
          </p:cNvSpPr>
          <p:nvPr/>
        </p:nvSpPr>
        <p:spPr bwMode="auto">
          <a:xfrm>
            <a:off x="5364163" y="5876925"/>
            <a:ext cx="1944687" cy="260350"/>
          </a:xfrm>
          <a:prstGeom prst="rect">
            <a:avLst/>
          </a:prstGeom>
          <a:noFill/>
          <a:ln w="9525">
            <a:noFill/>
            <a:miter lim="800000"/>
            <a:headEnd/>
            <a:tailEnd/>
          </a:ln>
          <a:effectLst/>
        </p:spPr>
        <p:txBody>
          <a:bodyPr>
            <a:spAutoFit/>
          </a:bodyPr>
          <a:lstStyle/>
          <a:p>
            <a:pPr>
              <a:spcBef>
                <a:spcPct val="50000"/>
              </a:spcBef>
            </a:pPr>
            <a:r>
              <a:rPr lang="ru-RU" sz="1100"/>
              <a:t>лесопромышленный</a:t>
            </a:r>
          </a:p>
        </p:txBody>
      </p:sp>
      <p:sp>
        <p:nvSpPr>
          <p:cNvPr id="8207" name="Text Box 49"/>
          <p:cNvSpPr txBox="1">
            <a:spLocks noChangeArrowheads="1"/>
          </p:cNvSpPr>
          <p:nvPr/>
        </p:nvSpPr>
        <p:spPr bwMode="auto">
          <a:xfrm>
            <a:off x="4427538" y="5781675"/>
            <a:ext cx="1800225" cy="168275"/>
          </a:xfrm>
          <a:prstGeom prst="rect">
            <a:avLst/>
          </a:prstGeom>
          <a:noFill/>
          <a:ln w="9525">
            <a:noFill/>
            <a:miter lim="800000"/>
            <a:headEnd/>
            <a:tailEnd/>
          </a:ln>
          <a:effectLst/>
        </p:spPr>
        <p:txBody>
          <a:bodyPr lIns="0" tIns="0" rIns="0" bIns="0">
            <a:spAutoFit/>
          </a:bodyPr>
          <a:lstStyle/>
          <a:p>
            <a:pPr>
              <a:spcBef>
                <a:spcPct val="50000"/>
              </a:spcBef>
            </a:pPr>
            <a:r>
              <a:rPr lang="ru-RU" sz="1100"/>
              <a:t>пром. стройматериалов</a:t>
            </a:r>
          </a:p>
        </p:txBody>
      </p:sp>
      <p:sp>
        <p:nvSpPr>
          <p:cNvPr id="8208" name="Text Box 50"/>
          <p:cNvSpPr txBox="1">
            <a:spLocks noChangeArrowheads="1"/>
          </p:cNvSpPr>
          <p:nvPr/>
        </p:nvSpPr>
        <p:spPr bwMode="auto">
          <a:xfrm>
            <a:off x="6300788" y="5734050"/>
            <a:ext cx="1944687" cy="260350"/>
          </a:xfrm>
          <a:prstGeom prst="rect">
            <a:avLst/>
          </a:prstGeom>
          <a:noFill/>
          <a:ln w="9525">
            <a:noFill/>
            <a:miter lim="800000"/>
            <a:headEnd/>
            <a:tailEnd/>
          </a:ln>
          <a:effectLst/>
        </p:spPr>
        <p:txBody>
          <a:bodyPr>
            <a:spAutoFit/>
          </a:bodyPr>
          <a:lstStyle/>
          <a:p>
            <a:pPr>
              <a:spcBef>
                <a:spcPct val="50000"/>
              </a:spcBef>
            </a:pPr>
            <a:r>
              <a:rPr lang="ru-RU" sz="1100"/>
              <a:t>биотехнологический</a:t>
            </a:r>
          </a:p>
        </p:txBody>
      </p:sp>
      <p:sp>
        <p:nvSpPr>
          <p:cNvPr id="8209" name="Text Box 51"/>
          <p:cNvSpPr txBox="1">
            <a:spLocks noChangeArrowheads="1"/>
          </p:cNvSpPr>
          <p:nvPr/>
        </p:nvSpPr>
        <p:spPr bwMode="auto">
          <a:xfrm>
            <a:off x="7164388" y="5949950"/>
            <a:ext cx="1763712" cy="168275"/>
          </a:xfrm>
          <a:prstGeom prst="rect">
            <a:avLst/>
          </a:prstGeom>
          <a:noFill/>
          <a:ln w="9525">
            <a:noFill/>
            <a:miter lim="800000"/>
            <a:headEnd/>
            <a:tailEnd/>
          </a:ln>
          <a:effectLst/>
        </p:spPr>
        <p:txBody>
          <a:bodyPr lIns="0" tIns="0" rIns="0" bIns="0">
            <a:spAutoFit/>
          </a:bodyPr>
          <a:lstStyle/>
          <a:p>
            <a:pPr algn="ctr">
              <a:spcBef>
                <a:spcPct val="50000"/>
              </a:spcBef>
            </a:pPr>
            <a:r>
              <a:rPr lang="ru-RU" sz="1100"/>
              <a:t>высокотех. медицинский</a:t>
            </a:r>
          </a:p>
        </p:txBody>
      </p:sp>
      <p:sp>
        <p:nvSpPr>
          <p:cNvPr id="8210" name="Line 52"/>
          <p:cNvSpPr>
            <a:spLocks noChangeShapeType="1"/>
          </p:cNvSpPr>
          <p:nvPr/>
        </p:nvSpPr>
        <p:spPr bwMode="auto">
          <a:xfrm>
            <a:off x="179388" y="6165850"/>
            <a:ext cx="8964612" cy="0"/>
          </a:xfrm>
          <a:prstGeom prst="line">
            <a:avLst/>
          </a:prstGeom>
          <a:noFill/>
          <a:ln w="38100">
            <a:solidFill>
              <a:srgbClr val="CC0000"/>
            </a:solidFill>
            <a:prstDash val="sysDot"/>
            <a:round/>
            <a:headEnd/>
            <a:tailEnd/>
          </a:ln>
          <a:effectLst/>
        </p:spPr>
        <p:txBody>
          <a:bodyPr/>
          <a:lstStyle/>
          <a:p>
            <a:endParaRPr lang="ru-RU"/>
          </a:p>
        </p:txBody>
      </p:sp>
      <p:sp>
        <p:nvSpPr>
          <p:cNvPr id="8211" name="Line 53"/>
          <p:cNvSpPr>
            <a:spLocks noChangeShapeType="1"/>
          </p:cNvSpPr>
          <p:nvPr/>
        </p:nvSpPr>
        <p:spPr bwMode="auto">
          <a:xfrm>
            <a:off x="611188" y="5229225"/>
            <a:ext cx="8532812" cy="0"/>
          </a:xfrm>
          <a:prstGeom prst="line">
            <a:avLst/>
          </a:prstGeom>
          <a:noFill/>
          <a:ln w="38100">
            <a:solidFill>
              <a:srgbClr val="CC0000"/>
            </a:solidFill>
            <a:prstDash val="sysDot"/>
            <a:round/>
            <a:headEnd/>
            <a:tailEnd/>
          </a:ln>
          <a:effectLst/>
        </p:spPr>
        <p:txBody>
          <a:bodyPr/>
          <a:lstStyle/>
          <a:p>
            <a:endParaRPr lang="ru-RU"/>
          </a:p>
        </p:txBody>
      </p:sp>
      <p:sp>
        <p:nvSpPr>
          <p:cNvPr id="8212" name="Line 54"/>
          <p:cNvSpPr>
            <a:spLocks noChangeShapeType="1"/>
          </p:cNvSpPr>
          <p:nvPr/>
        </p:nvSpPr>
        <p:spPr bwMode="auto">
          <a:xfrm>
            <a:off x="755650" y="4724400"/>
            <a:ext cx="8388350" cy="0"/>
          </a:xfrm>
          <a:prstGeom prst="line">
            <a:avLst/>
          </a:prstGeom>
          <a:noFill/>
          <a:ln w="38100">
            <a:solidFill>
              <a:srgbClr val="CC0000"/>
            </a:solidFill>
            <a:prstDash val="sysDot"/>
            <a:round/>
            <a:headEnd/>
            <a:tailEnd/>
          </a:ln>
          <a:effectLst/>
        </p:spPr>
        <p:txBody>
          <a:bodyPr/>
          <a:lstStyle/>
          <a:p>
            <a:endParaRPr lang="ru-RU"/>
          </a:p>
        </p:txBody>
      </p:sp>
      <p:sp>
        <p:nvSpPr>
          <p:cNvPr id="8213" name="Line 55"/>
          <p:cNvSpPr>
            <a:spLocks noChangeShapeType="1"/>
          </p:cNvSpPr>
          <p:nvPr/>
        </p:nvSpPr>
        <p:spPr bwMode="auto">
          <a:xfrm>
            <a:off x="971550" y="4437063"/>
            <a:ext cx="8172450" cy="0"/>
          </a:xfrm>
          <a:prstGeom prst="line">
            <a:avLst/>
          </a:prstGeom>
          <a:noFill/>
          <a:ln w="38100">
            <a:solidFill>
              <a:srgbClr val="CC0000"/>
            </a:solidFill>
            <a:prstDash val="sysDot"/>
            <a:round/>
            <a:headEnd/>
            <a:tailEnd/>
          </a:ln>
          <a:effectLst/>
        </p:spPr>
        <p:txBody>
          <a:bodyPr/>
          <a:lstStyle/>
          <a:p>
            <a:endParaRPr lang="ru-RU"/>
          </a:p>
        </p:txBody>
      </p:sp>
      <p:sp>
        <p:nvSpPr>
          <p:cNvPr id="8214" name="Line 56"/>
          <p:cNvSpPr>
            <a:spLocks noChangeShapeType="1"/>
          </p:cNvSpPr>
          <p:nvPr/>
        </p:nvSpPr>
        <p:spPr bwMode="auto">
          <a:xfrm>
            <a:off x="1187450" y="4076700"/>
            <a:ext cx="7956550" cy="0"/>
          </a:xfrm>
          <a:prstGeom prst="line">
            <a:avLst/>
          </a:prstGeom>
          <a:noFill/>
          <a:ln w="38100">
            <a:solidFill>
              <a:srgbClr val="CC0000"/>
            </a:solidFill>
            <a:prstDash val="sysDot"/>
            <a:round/>
            <a:headEnd/>
            <a:tailEnd/>
          </a:ln>
          <a:effectLst/>
        </p:spPr>
        <p:txBody>
          <a:bodyPr/>
          <a:lstStyle/>
          <a:p>
            <a:endParaRPr lang="ru-RU"/>
          </a:p>
        </p:txBody>
      </p:sp>
      <p:sp>
        <p:nvSpPr>
          <p:cNvPr id="8215" name="Line 57"/>
          <p:cNvSpPr>
            <a:spLocks noChangeShapeType="1"/>
          </p:cNvSpPr>
          <p:nvPr/>
        </p:nvSpPr>
        <p:spPr bwMode="auto">
          <a:xfrm>
            <a:off x="395288" y="5661025"/>
            <a:ext cx="8748712" cy="0"/>
          </a:xfrm>
          <a:prstGeom prst="line">
            <a:avLst/>
          </a:prstGeom>
          <a:noFill/>
          <a:ln w="38100">
            <a:solidFill>
              <a:srgbClr val="CC0000"/>
            </a:solidFill>
            <a:prstDash val="sysDot"/>
            <a:round/>
            <a:headEnd/>
            <a:tailEnd/>
          </a:ln>
          <a:effectLst/>
        </p:spPr>
        <p:txBody>
          <a:bodyPr/>
          <a:lstStyle/>
          <a:p>
            <a:endParaRPr lang="ru-RU"/>
          </a:p>
        </p:txBody>
      </p:sp>
      <p:sp>
        <p:nvSpPr>
          <p:cNvPr id="8216" name="Line 59"/>
          <p:cNvSpPr>
            <a:spLocks noChangeShapeType="1"/>
          </p:cNvSpPr>
          <p:nvPr/>
        </p:nvSpPr>
        <p:spPr bwMode="auto">
          <a:xfrm>
            <a:off x="1331913" y="3716338"/>
            <a:ext cx="7812087" cy="0"/>
          </a:xfrm>
          <a:prstGeom prst="line">
            <a:avLst/>
          </a:prstGeom>
          <a:noFill/>
          <a:ln w="38100">
            <a:solidFill>
              <a:srgbClr val="CC0000"/>
            </a:solidFill>
            <a:prstDash val="sysDot"/>
            <a:round/>
            <a:headEnd/>
            <a:tailEnd/>
          </a:ln>
          <a:effectLst/>
        </p:spPr>
        <p:txBody>
          <a:bodyPr/>
          <a:lstStyle/>
          <a:p>
            <a:endParaRPr lang="ru-RU"/>
          </a:p>
        </p:txBody>
      </p:sp>
      <p:sp>
        <p:nvSpPr>
          <p:cNvPr id="8217" name="Line 60"/>
          <p:cNvSpPr>
            <a:spLocks noChangeShapeType="1"/>
          </p:cNvSpPr>
          <p:nvPr/>
        </p:nvSpPr>
        <p:spPr bwMode="auto">
          <a:xfrm>
            <a:off x="1619250" y="3284538"/>
            <a:ext cx="7524750" cy="0"/>
          </a:xfrm>
          <a:prstGeom prst="line">
            <a:avLst/>
          </a:prstGeom>
          <a:noFill/>
          <a:ln w="38100">
            <a:solidFill>
              <a:srgbClr val="CC0000"/>
            </a:solidFill>
            <a:prstDash val="sysDot"/>
            <a:round/>
            <a:headEnd/>
            <a:tailEnd/>
          </a:ln>
          <a:effectLst/>
        </p:spPr>
        <p:txBody>
          <a:bodyPr/>
          <a:lstStyle/>
          <a:p>
            <a:endParaRPr lang="ru-RU"/>
          </a:p>
        </p:txBody>
      </p:sp>
      <p:sp>
        <p:nvSpPr>
          <p:cNvPr id="8218" name="Line 61"/>
          <p:cNvSpPr>
            <a:spLocks noChangeShapeType="1"/>
          </p:cNvSpPr>
          <p:nvPr/>
        </p:nvSpPr>
        <p:spPr bwMode="auto">
          <a:xfrm flipV="1">
            <a:off x="1835150" y="2924175"/>
            <a:ext cx="7308850" cy="0"/>
          </a:xfrm>
          <a:prstGeom prst="line">
            <a:avLst/>
          </a:prstGeom>
          <a:noFill/>
          <a:ln w="38100">
            <a:solidFill>
              <a:srgbClr val="CC0000"/>
            </a:solidFill>
            <a:prstDash val="sysDot"/>
            <a:round/>
            <a:headEnd/>
            <a:tailEnd/>
          </a:ln>
          <a:effectLst/>
        </p:spPr>
        <p:txBody>
          <a:bodyPr/>
          <a:lstStyle/>
          <a:p>
            <a:endParaRPr lang="ru-RU"/>
          </a:p>
        </p:txBody>
      </p:sp>
      <p:sp>
        <p:nvSpPr>
          <p:cNvPr id="8219" name="Text Box 62"/>
          <p:cNvSpPr txBox="1">
            <a:spLocks noChangeArrowheads="1"/>
          </p:cNvSpPr>
          <p:nvPr/>
        </p:nvSpPr>
        <p:spPr bwMode="auto">
          <a:xfrm>
            <a:off x="179388" y="5661025"/>
            <a:ext cx="1331912" cy="428625"/>
          </a:xfrm>
          <a:prstGeom prst="rect">
            <a:avLst/>
          </a:prstGeom>
          <a:noFill/>
          <a:ln w="9525">
            <a:noFill/>
            <a:miter lim="800000"/>
            <a:headEnd/>
            <a:tailEnd/>
          </a:ln>
          <a:effectLst/>
        </p:spPr>
        <p:txBody>
          <a:bodyPr>
            <a:spAutoFit/>
          </a:bodyPr>
          <a:lstStyle/>
          <a:p>
            <a:pPr algn="r">
              <a:spcBef>
                <a:spcPct val="50000"/>
              </a:spcBef>
            </a:pPr>
            <a:r>
              <a:rPr lang="ru-RU" sz="1100">
                <a:solidFill>
                  <a:srgbClr val="A50021"/>
                </a:solidFill>
              </a:rPr>
              <a:t>популяризация инноваций</a:t>
            </a:r>
          </a:p>
        </p:txBody>
      </p:sp>
      <p:sp>
        <p:nvSpPr>
          <p:cNvPr id="8220" name="Text Box 63"/>
          <p:cNvSpPr txBox="1">
            <a:spLocks noChangeArrowheads="1"/>
          </p:cNvSpPr>
          <p:nvPr/>
        </p:nvSpPr>
        <p:spPr bwMode="auto">
          <a:xfrm>
            <a:off x="250825" y="5229225"/>
            <a:ext cx="1331913" cy="336550"/>
          </a:xfrm>
          <a:prstGeom prst="rect">
            <a:avLst/>
          </a:prstGeom>
          <a:noFill/>
          <a:ln w="9525">
            <a:noFill/>
            <a:miter lim="800000"/>
            <a:headEnd/>
            <a:tailEnd/>
          </a:ln>
          <a:effectLst/>
        </p:spPr>
        <p:txBody>
          <a:bodyPr lIns="0" tIns="0" rIns="0" bIns="0">
            <a:spAutoFit/>
          </a:bodyPr>
          <a:lstStyle/>
          <a:p>
            <a:pPr algn="r">
              <a:spcBef>
                <a:spcPct val="50000"/>
              </a:spcBef>
            </a:pPr>
            <a:r>
              <a:rPr lang="ru-RU" sz="1100">
                <a:solidFill>
                  <a:srgbClr val="A50021"/>
                </a:solidFill>
              </a:rPr>
              <a:t>государственное стимулирование</a:t>
            </a:r>
          </a:p>
        </p:txBody>
      </p:sp>
      <p:sp>
        <p:nvSpPr>
          <p:cNvPr id="8221" name="Text Box 64"/>
          <p:cNvSpPr txBox="1">
            <a:spLocks noChangeArrowheads="1"/>
          </p:cNvSpPr>
          <p:nvPr/>
        </p:nvSpPr>
        <p:spPr bwMode="auto">
          <a:xfrm>
            <a:off x="395288" y="4724400"/>
            <a:ext cx="1331912" cy="428625"/>
          </a:xfrm>
          <a:prstGeom prst="rect">
            <a:avLst/>
          </a:prstGeom>
          <a:noFill/>
          <a:ln w="9525">
            <a:noFill/>
            <a:miter lim="800000"/>
            <a:headEnd/>
            <a:tailEnd/>
          </a:ln>
          <a:effectLst/>
        </p:spPr>
        <p:txBody>
          <a:bodyPr>
            <a:spAutoFit/>
          </a:bodyPr>
          <a:lstStyle/>
          <a:p>
            <a:pPr algn="r">
              <a:spcBef>
                <a:spcPct val="50000"/>
              </a:spcBef>
            </a:pPr>
            <a:r>
              <a:rPr lang="ru-RU" sz="1100">
                <a:solidFill>
                  <a:srgbClr val="A50021"/>
                </a:solidFill>
              </a:rPr>
              <a:t>сотрудничество кооперация</a:t>
            </a:r>
          </a:p>
        </p:txBody>
      </p:sp>
      <p:sp>
        <p:nvSpPr>
          <p:cNvPr id="8222" name="Text Box 65"/>
          <p:cNvSpPr txBox="1">
            <a:spLocks noChangeArrowheads="1"/>
          </p:cNvSpPr>
          <p:nvPr/>
        </p:nvSpPr>
        <p:spPr bwMode="auto">
          <a:xfrm>
            <a:off x="503238" y="4392613"/>
            <a:ext cx="1331912" cy="260350"/>
          </a:xfrm>
          <a:prstGeom prst="rect">
            <a:avLst/>
          </a:prstGeom>
          <a:noFill/>
          <a:ln w="9525">
            <a:noFill/>
            <a:miter lim="800000"/>
            <a:headEnd/>
            <a:tailEnd/>
          </a:ln>
          <a:effectLst/>
        </p:spPr>
        <p:txBody>
          <a:bodyPr>
            <a:spAutoFit/>
          </a:bodyPr>
          <a:lstStyle/>
          <a:p>
            <a:pPr algn="r">
              <a:spcBef>
                <a:spcPct val="50000"/>
              </a:spcBef>
            </a:pPr>
            <a:r>
              <a:rPr lang="ru-RU" sz="1100">
                <a:solidFill>
                  <a:srgbClr val="A50021"/>
                </a:solidFill>
              </a:rPr>
              <a:t>кадры</a:t>
            </a:r>
          </a:p>
        </p:txBody>
      </p:sp>
      <p:sp>
        <p:nvSpPr>
          <p:cNvPr id="8223" name="Text Box 66"/>
          <p:cNvSpPr txBox="1">
            <a:spLocks noChangeArrowheads="1"/>
          </p:cNvSpPr>
          <p:nvPr/>
        </p:nvSpPr>
        <p:spPr bwMode="auto">
          <a:xfrm>
            <a:off x="539750" y="4076700"/>
            <a:ext cx="1331913" cy="260350"/>
          </a:xfrm>
          <a:prstGeom prst="rect">
            <a:avLst/>
          </a:prstGeom>
          <a:noFill/>
          <a:ln w="9525">
            <a:noFill/>
            <a:miter lim="800000"/>
            <a:headEnd/>
            <a:tailEnd/>
          </a:ln>
          <a:effectLst/>
        </p:spPr>
        <p:txBody>
          <a:bodyPr>
            <a:spAutoFit/>
          </a:bodyPr>
          <a:lstStyle/>
          <a:p>
            <a:pPr algn="r">
              <a:spcBef>
                <a:spcPct val="50000"/>
              </a:spcBef>
            </a:pPr>
            <a:r>
              <a:rPr lang="ru-RU" sz="1100">
                <a:solidFill>
                  <a:srgbClr val="A50021"/>
                </a:solidFill>
              </a:rPr>
              <a:t>инфраструктура</a:t>
            </a:r>
          </a:p>
        </p:txBody>
      </p:sp>
      <p:sp>
        <p:nvSpPr>
          <p:cNvPr id="8224" name="Text Box 67"/>
          <p:cNvSpPr txBox="1">
            <a:spLocks noChangeArrowheads="1"/>
          </p:cNvSpPr>
          <p:nvPr/>
        </p:nvSpPr>
        <p:spPr bwMode="auto">
          <a:xfrm>
            <a:off x="647700" y="3716338"/>
            <a:ext cx="1331913" cy="260350"/>
          </a:xfrm>
          <a:prstGeom prst="rect">
            <a:avLst/>
          </a:prstGeom>
          <a:noFill/>
          <a:ln w="9525">
            <a:noFill/>
            <a:miter lim="800000"/>
            <a:headEnd/>
            <a:tailEnd/>
          </a:ln>
          <a:effectLst/>
        </p:spPr>
        <p:txBody>
          <a:bodyPr>
            <a:spAutoFit/>
          </a:bodyPr>
          <a:lstStyle/>
          <a:p>
            <a:pPr algn="r">
              <a:spcBef>
                <a:spcPct val="50000"/>
              </a:spcBef>
            </a:pPr>
            <a:r>
              <a:rPr lang="ru-RU" sz="1100">
                <a:solidFill>
                  <a:srgbClr val="A50021"/>
                </a:solidFill>
              </a:rPr>
              <a:t>наука</a:t>
            </a:r>
          </a:p>
        </p:txBody>
      </p:sp>
      <p:sp>
        <p:nvSpPr>
          <p:cNvPr id="8225" name="Text Box 68"/>
          <p:cNvSpPr txBox="1">
            <a:spLocks noChangeArrowheads="1"/>
          </p:cNvSpPr>
          <p:nvPr/>
        </p:nvSpPr>
        <p:spPr bwMode="auto">
          <a:xfrm>
            <a:off x="719138" y="3287713"/>
            <a:ext cx="1331912" cy="428625"/>
          </a:xfrm>
          <a:prstGeom prst="rect">
            <a:avLst/>
          </a:prstGeom>
          <a:noFill/>
          <a:ln w="9525">
            <a:noFill/>
            <a:miter lim="800000"/>
            <a:headEnd/>
            <a:tailEnd/>
          </a:ln>
          <a:effectLst/>
        </p:spPr>
        <p:txBody>
          <a:bodyPr>
            <a:spAutoFit/>
          </a:bodyPr>
          <a:lstStyle/>
          <a:p>
            <a:pPr algn="r">
              <a:spcBef>
                <a:spcPct val="50000"/>
              </a:spcBef>
            </a:pPr>
            <a:r>
              <a:rPr lang="ru-RU" sz="1100">
                <a:solidFill>
                  <a:srgbClr val="A50021"/>
                </a:solidFill>
              </a:rPr>
              <a:t>новые технологии</a:t>
            </a:r>
          </a:p>
        </p:txBody>
      </p:sp>
      <p:sp>
        <p:nvSpPr>
          <p:cNvPr id="8226" name="Text Box 69"/>
          <p:cNvSpPr txBox="1">
            <a:spLocks noChangeArrowheads="1"/>
          </p:cNvSpPr>
          <p:nvPr/>
        </p:nvSpPr>
        <p:spPr bwMode="auto">
          <a:xfrm>
            <a:off x="863600" y="2952750"/>
            <a:ext cx="1331913" cy="260350"/>
          </a:xfrm>
          <a:prstGeom prst="rect">
            <a:avLst/>
          </a:prstGeom>
          <a:noFill/>
          <a:ln w="9525">
            <a:noFill/>
            <a:miter lim="800000"/>
            <a:headEnd/>
            <a:tailEnd/>
          </a:ln>
          <a:effectLst/>
        </p:spPr>
        <p:txBody>
          <a:bodyPr>
            <a:spAutoFit/>
          </a:bodyPr>
          <a:lstStyle/>
          <a:p>
            <a:pPr algn="r">
              <a:spcBef>
                <a:spcPct val="50000"/>
              </a:spcBef>
            </a:pPr>
            <a:r>
              <a:rPr lang="ru-RU" sz="1100">
                <a:solidFill>
                  <a:srgbClr val="A50021"/>
                </a:solidFill>
              </a:rPr>
              <a:t>проекты</a:t>
            </a:r>
          </a:p>
        </p:txBody>
      </p:sp>
      <p:sp>
        <p:nvSpPr>
          <p:cNvPr id="8227" name="Text Box 70"/>
          <p:cNvSpPr txBox="1">
            <a:spLocks noChangeArrowheads="1"/>
          </p:cNvSpPr>
          <p:nvPr/>
        </p:nvSpPr>
        <p:spPr bwMode="auto">
          <a:xfrm>
            <a:off x="1547813" y="1052513"/>
            <a:ext cx="7200900" cy="304800"/>
          </a:xfrm>
          <a:prstGeom prst="rect">
            <a:avLst/>
          </a:prstGeom>
          <a:gradFill rotWithShape="1">
            <a:gsLst>
              <a:gs pos="0">
                <a:srgbClr val="C5C5C5"/>
              </a:gs>
              <a:gs pos="50000">
                <a:srgbClr val="DDDDDD"/>
              </a:gs>
              <a:gs pos="100000">
                <a:srgbClr val="C5C5C5"/>
              </a:gs>
            </a:gsLst>
            <a:lin ang="5400000" scaled="1"/>
          </a:gradFill>
          <a:ln w="9525">
            <a:noFill/>
            <a:miter lim="800000"/>
            <a:headEnd/>
            <a:tailEnd/>
          </a:ln>
          <a:effectLst/>
        </p:spPr>
        <p:txBody>
          <a:bodyPr>
            <a:spAutoFit/>
          </a:bodyPr>
          <a:lstStyle/>
          <a:p>
            <a:pPr algn="ctr">
              <a:spcBef>
                <a:spcPct val="50000"/>
              </a:spcBef>
            </a:pPr>
            <a:r>
              <a:rPr lang="ru-RU" sz="1400"/>
              <a:t>формирование пула инновационных проектов </a:t>
            </a:r>
          </a:p>
        </p:txBody>
      </p:sp>
      <p:sp>
        <p:nvSpPr>
          <p:cNvPr id="56391" name="AutoShape 71"/>
          <p:cNvSpPr>
            <a:spLocks noChangeArrowheads="1"/>
          </p:cNvSpPr>
          <p:nvPr/>
        </p:nvSpPr>
        <p:spPr bwMode="auto">
          <a:xfrm rot="10800000">
            <a:off x="1908175" y="1628775"/>
            <a:ext cx="792163" cy="936625"/>
          </a:xfrm>
          <a:prstGeom prst="triangle">
            <a:avLst>
              <a:gd name="adj" fmla="val 50000"/>
            </a:avLst>
          </a:prstGeom>
          <a:gradFill rotWithShape="1">
            <a:gsLst>
              <a:gs pos="0">
                <a:schemeClr val="bg2">
                  <a:gamma/>
                  <a:tint val="24314"/>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392" name="AutoShape 72"/>
          <p:cNvSpPr>
            <a:spLocks noChangeArrowheads="1"/>
          </p:cNvSpPr>
          <p:nvPr/>
        </p:nvSpPr>
        <p:spPr bwMode="auto">
          <a:xfrm rot="10800000">
            <a:off x="3059113" y="1628775"/>
            <a:ext cx="792162" cy="936625"/>
          </a:xfrm>
          <a:prstGeom prst="triangle">
            <a:avLst>
              <a:gd name="adj" fmla="val 50000"/>
            </a:avLst>
          </a:prstGeom>
          <a:gradFill rotWithShape="1">
            <a:gsLst>
              <a:gs pos="0">
                <a:schemeClr val="bg2">
                  <a:gamma/>
                  <a:tint val="24314"/>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393" name="AutoShape 73"/>
          <p:cNvSpPr>
            <a:spLocks noChangeArrowheads="1"/>
          </p:cNvSpPr>
          <p:nvPr/>
        </p:nvSpPr>
        <p:spPr bwMode="auto">
          <a:xfrm rot="10800000">
            <a:off x="3851275" y="1628775"/>
            <a:ext cx="792163" cy="863600"/>
          </a:xfrm>
          <a:prstGeom prst="triangle">
            <a:avLst>
              <a:gd name="adj" fmla="val 50000"/>
            </a:avLst>
          </a:prstGeom>
          <a:gradFill rotWithShape="1">
            <a:gsLst>
              <a:gs pos="0">
                <a:schemeClr val="bg2">
                  <a:gamma/>
                  <a:tint val="24314"/>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8231" name="Oval 74"/>
          <p:cNvSpPr>
            <a:spLocks noChangeArrowheads="1"/>
          </p:cNvSpPr>
          <p:nvPr/>
        </p:nvSpPr>
        <p:spPr bwMode="auto">
          <a:xfrm>
            <a:off x="2051050" y="1700213"/>
            <a:ext cx="504825" cy="504825"/>
          </a:xfrm>
          <a:prstGeom prst="ellipse">
            <a:avLst/>
          </a:prstGeom>
          <a:gradFill rotWithShape="1">
            <a:gsLst>
              <a:gs pos="0">
                <a:srgbClr val="ECEC9F"/>
              </a:gs>
              <a:gs pos="100000">
                <a:srgbClr val="CCCC00"/>
              </a:gs>
            </a:gsLst>
            <a:path path="shape">
              <a:fillToRect l="50000" t="50000" r="50000" b="50000"/>
            </a:path>
          </a:gradFill>
          <a:ln w="76200" cmpd="tri">
            <a:solidFill>
              <a:schemeClr val="bg1"/>
            </a:solidFill>
            <a:round/>
            <a:headEnd/>
            <a:tailEnd/>
          </a:ln>
          <a:effectLst/>
        </p:spPr>
        <p:txBody>
          <a:bodyPr wrap="none" anchor="ctr"/>
          <a:lstStyle/>
          <a:p>
            <a:pPr algn="ctr"/>
            <a:r>
              <a:rPr lang="ru-RU"/>
              <a:t>25</a:t>
            </a:r>
          </a:p>
        </p:txBody>
      </p:sp>
      <p:sp>
        <p:nvSpPr>
          <p:cNvPr id="56395" name="AutoShape 75"/>
          <p:cNvSpPr>
            <a:spLocks noChangeArrowheads="1"/>
          </p:cNvSpPr>
          <p:nvPr/>
        </p:nvSpPr>
        <p:spPr bwMode="auto">
          <a:xfrm rot="10800000">
            <a:off x="4859338" y="1628775"/>
            <a:ext cx="792162" cy="936625"/>
          </a:xfrm>
          <a:prstGeom prst="triangle">
            <a:avLst>
              <a:gd name="adj" fmla="val 50000"/>
            </a:avLst>
          </a:prstGeom>
          <a:gradFill rotWithShape="1">
            <a:gsLst>
              <a:gs pos="0">
                <a:schemeClr val="bg2">
                  <a:gamma/>
                  <a:tint val="24314"/>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396" name="AutoShape 76"/>
          <p:cNvSpPr>
            <a:spLocks noChangeArrowheads="1"/>
          </p:cNvSpPr>
          <p:nvPr/>
        </p:nvSpPr>
        <p:spPr bwMode="auto">
          <a:xfrm rot="10800000">
            <a:off x="5795963" y="1628775"/>
            <a:ext cx="792162" cy="863600"/>
          </a:xfrm>
          <a:prstGeom prst="triangle">
            <a:avLst>
              <a:gd name="adj" fmla="val 50000"/>
            </a:avLst>
          </a:prstGeom>
          <a:gradFill rotWithShape="1">
            <a:gsLst>
              <a:gs pos="0">
                <a:schemeClr val="bg2">
                  <a:gamma/>
                  <a:tint val="24314"/>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397" name="AutoShape 77"/>
          <p:cNvSpPr>
            <a:spLocks noChangeArrowheads="1"/>
          </p:cNvSpPr>
          <p:nvPr/>
        </p:nvSpPr>
        <p:spPr bwMode="auto">
          <a:xfrm rot="10800000">
            <a:off x="6732588" y="1628775"/>
            <a:ext cx="792162" cy="863600"/>
          </a:xfrm>
          <a:prstGeom prst="triangle">
            <a:avLst>
              <a:gd name="adj" fmla="val 50000"/>
            </a:avLst>
          </a:prstGeom>
          <a:gradFill rotWithShape="1">
            <a:gsLst>
              <a:gs pos="0">
                <a:schemeClr val="bg2">
                  <a:gamma/>
                  <a:tint val="24314"/>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398" name="AutoShape 78"/>
          <p:cNvSpPr>
            <a:spLocks noChangeArrowheads="1"/>
          </p:cNvSpPr>
          <p:nvPr/>
        </p:nvSpPr>
        <p:spPr bwMode="auto">
          <a:xfrm rot="10800000">
            <a:off x="7596188" y="1628775"/>
            <a:ext cx="792162" cy="863600"/>
          </a:xfrm>
          <a:prstGeom prst="triangle">
            <a:avLst>
              <a:gd name="adj" fmla="val 50000"/>
            </a:avLst>
          </a:prstGeom>
          <a:gradFill rotWithShape="1">
            <a:gsLst>
              <a:gs pos="0">
                <a:schemeClr val="bg2">
                  <a:gamma/>
                  <a:tint val="24314"/>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8236" name="Oval 79"/>
          <p:cNvSpPr>
            <a:spLocks noChangeArrowheads="1"/>
          </p:cNvSpPr>
          <p:nvPr/>
        </p:nvSpPr>
        <p:spPr bwMode="auto">
          <a:xfrm>
            <a:off x="3203575" y="1700213"/>
            <a:ext cx="504825" cy="504825"/>
          </a:xfrm>
          <a:prstGeom prst="ellipse">
            <a:avLst/>
          </a:prstGeom>
          <a:gradFill rotWithShape="1">
            <a:gsLst>
              <a:gs pos="0">
                <a:srgbClr val="D9ECFF"/>
              </a:gs>
              <a:gs pos="100000">
                <a:srgbClr val="99CCFF"/>
              </a:gs>
            </a:gsLst>
            <a:path path="shape">
              <a:fillToRect l="50000" t="50000" r="50000" b="50000"/>
            </a:path>
          </a:gradFill>
          <a:ln w="76200" cmpd="tri">
            <a:solidFill>
              <a:schemeClr val="bg1"/>
            </a:solidFill>
            <a:round/>
            <a:headEnd/>
            <a:tailEnd/>
          </a:ln>
          <a:effectLst/>
        </p:spPr>
        <p:txBody>
          <a:bodyPr wrap="none" anchor="ctr"/>
          <a:lstStyle/>
          <a:p>
            <a:pPr algn="ctr"/>
            <a:r>
              <a:rPr lang="ru-RU"/>
              <a:t>10</a:t>
            </a:r>
          </a:p>
        </p:txBody>
      </p:sp>
      <p:sp>
        <p:nvSpPr>
          <p:cNvPr id="8237" name="Oval 80"/>
          <p:cNvSpPr>
            <a:spLocks noChangeArrowheads="1"/>
          </p:cNvSpPr>
          <p:nvPr/>
        </p:nvSpPr>
        <p:spPr bwMode="auto">
          <a:xfrm>
            <a:off x="3995738" y="1700213"/>
            <a:ext cx="504825" cy="504825"/>
          </a:xfrm>
          <a:prstGeom prst="ellipse">
            <a:avLst/>
          </a:prstGeom>
          <a:gradFill rotWithShape="1">
            <a:gsLst>
              <a:gs pos="0">
                <a:srgbClr val="FFDBDB"/>
              </a:gs>
              <a:gs pos="100000">
                <a:srgbClr val="FF9999"/>
              </a:gs>
            </a:gsLst>
            <a:path path="shape">
              <a:fillToRect l="50000" t="50000" r="50000" b="50000"/>
            </a:path>
          </a:gradFill>
          <a:ln w="76200" cmpd="tri">
            <a:solidFill>
              <a:schemeClr val="bg1"/>
            </a:solidFill>
            <a:round/>
            <a:headEnd/>
            <a:tailEnd/>
          </a:ln>
          <a:effectLst/>
        </p:spPr>
        <p:txBody>
          <a:bodyPr wrap="none" anchor="ctr"/>
          <a:lstStyle/>
          <a:p>
            <a:pPr algn="ctr"/>
            <a:r>
              <a:rPr lang="ru-RU"/>
              <a:t>3</a:t>
            </a:r>
          </a:p>
        </p:txBody>
      </p:sp>
      <p:sp>
        <p:nvSpPr>
          <p:cNvPr id="8238" name="Oval 81"/>
          <p:cNvSpPr>
            <a:spLocks noChangeArrowheads="1"/>
          </p:cNvSpPr>
          <p:nvPr/>
        </p:nvSpPr>
        <p:spPr bwMode="auto">
          <a:xfrm>
            <a:off x="5003800" y="1700213"/>
            <a:ext cx="504825" cy="504825"/>
          </a:xfrm>
          <a:prstGeom prst="ellipse">
            <a:avLst/>
          </a:prstGeom>
          <a:gradFill rotWithShape="1">
            <a:gsLst>
              <a:gs pos="0">
                <a:srgbClr val="ECFFC5"/>
              </a:gs>
              <a:gs pos="100000">
                <a:srgbClr val="CCFF66"/>
              </a:gs>
            </a:gsLst>
            <a:path path="shape">
              <a:fillToRect l="50000" t="50000" r="50000" b="50000"/>
            </a:path>
          </a:gradFill>
          <a:ln w="76200" cmpd="tri">
            <a:solidFill>
              <a:schemeClr val="bg1"/>
            </a:solidFill>
            <a:round/>
            <a:headEnd/>
            <a:tailEnd/>
          </a:ln>
          <a:effectLst/>
        </p:spPr>
        <p:txBody>
          <a:bodyPr wrap="none" anchor="ctr"/>
          <a:lstStyle/>
          <a:p>
            <a:pPr algn="ctr"/>
            <a:r>
              <a:rPr lang="ru-RU"/>
              <a:t>8</a:t>
            </a:r>
          </a:p>
        </p:txBody>
      </p:sp>
      <p:sp>
        <p:nvSpPr>
          <p:cNvPr id="8239" name="Oval 82"/>
          <p:cNvSpPr>
            <a:spLocks noChangeArrowheads="1"/>
          </p:cNvSpPr>
          <p:nvPr/>
        </p:nvSpPr>
        <p:spPr bwMode="auto">
          <a:xfrm>
            <a:off x="5940425" y="1700213"/>
            <a:ext cx="504825" cy="504825"/>
          </a:xfrm>
          <a:prstGeom prst="ellipse">
            <a:avLst/>
          </a:prstGeom>
          <a:gradFill rotWithShape="1">
            <a:gsLst>
              <a:gs pos="0">
                <a:srgbClr val="CFCF9F"/>
              </a:gs>
              <a:gs pos="100000">
                <a:srgbClr val="808000"/>
              </a:gs>
            </a:gsLst>
            <a:path path="shape">
              <a:fillToRect l="50000" t="50000" r="50000" b="50000"/>
            </a:path>
          </a:gradFill>
          <a:ln w="76200" cmpd="tri">
            <a:solidFill>
              <a:schemeClr val="bg1"/>
            </a:solidFill>
            <a:round/>
            <a:headEnd/>
            <a:tailEnd/>
          </a:ln>
          <a:effectLst/>
        </p:spPr>
        <p:txBody>
          <a:bodyPr wrap="none" anchor="ctr"/>
          <a:lstStyle/>
          <a:p>
            <a:pPr algn="ctr"/>
            <a:r>
              <a:rPr lang="ru-RU"/>
              <a:t>6</a:t>
            </a:r>
          </a:p>
        </p:txBody>
      </p:sp>
      <p:sp>
        <p:nvSpPr>
          <p:cNvPr id="8240" name="Oval 83"/>
          <p:cNvSpPr>
            <a:spLocks noChangeArrowheads="1"/>
          </p:cNvSpPr>
          <p:nvPr/>
        </p:nvSpPr>
        <p:spPr bwMode="auto">
          <a:xfrm>
            <a:off x="6877050" y="1700213"/>
            <a:ext cx="504825" cy="504825"/>
          </a:xfrm>
          <a:prstGeom prst="ellipse">
            <a:avLst/>
          </a:prstGeom>
          <a:gradFill rotWithShape="1">
            <a:gsLst>
              <a:gs pos="0">
                <a:srgbClr val="FFECC5"/>
              </a:gs>
              <a:gs pos="100000">
                <a:srgbClr val="FFCC66"/>
              </a:gs>
            </a:gsLst>
            <a:path path="shape">
              <a:fillToRect l="50000" t="50000" r="50000" b="50000"/>
            </a:path>
          </a:gradFill>
          <a:ln w="76200" cmpd="tri">
            <a:solidFill>
              <a:schemeClr val="bg1"/>
            </a:solidFill>
            <a:round/>
            <a:headEnd/>
            <a:tailEnd/>
          </a:ln>
          <a:effectLst/>
        </p:spPr>
        <p:txBody>
          <a:bodyPr wrap="none" anchor="ctr"/>
          <a:lstStyle/>
          <a:p>
            <a:pPr algn="ctr"/>
            <a:r>
              <a:rPr lang="ru-RU"/>
              <a:t>4</a:t>
            </a:r>
          </a:p>
        </p:txBody>
      </p:sp>
      <p:sp>
        <p:nvSpPr>
          <p:cNvPr id="8241" name="Oval 84"/>
          <p:cNvSpPr>
            <a:spLocks noChangeArrowheads="1"/>
          </p:cNvSpPr>
          <p:nvPr/>
        </p:nvSpPr>
        <p:spPr bwMode="auto">
          <a:xfrm>
            <a:off x="7740650" y="1700213"/>
            <a:ext cx="504825" cy="504825"/>
          </a:xfrm>
          <a:prstGeom prst="ellipse">
            <a:avLst/>
          </a:prstGeom>
          <a:gradFill rotWithShape="1">
            <a:gsLst>
              <a:gs pos="0">
                <a:srgbClr val="9FECD9"/>
              </a:gs>
              <a:gs pos="100000">
                <a:srgbClr val="00CC99"/>
              </a:gs>
            </a:gsLst>
            <a:path path="shape">
              <a:fillToRect l="50000" t="50000" r="50000" b="50000"/>
            </a:path>
          </a:gradFill>
          <a:ln w="76200" cmpd="tri">
            <a:solidFill>
              <a:schemeClr val="bg1"/>
            </a:solidFill>
            <a:round/>
            <a:headEnd/>
            <a:tailEnd/>
          </a:ln>
          <a:effectLst/>
        </p:spPr>
        <p:txBody>
          <a:bodyPr wrap="none" anchor="ctr"/>
          <a:lstStyle/>
          <a:p>
            <a:pPr algn="ctr"/>
            <a:r>
              <a:rPr lang="ru-RU"/>
              <a:t>8</a:t>
            </a:r>
          </a:p>
        </p:txBody>
      </p:sp>
      <p:sp>
        <p:nvSpPr>
          <p:cNvPr id="56406" name="Rectangle 86"/>
          <p:cNvSpPr>
            <a:spLocks noChangeArrowheads="1"/>
          </p:cNvSpPr>
          <p:nvPr/>
        </p:nvSpPr>
        <p:spPr bwMode="auto">
          <a:xfrm>
            <a:off x="2051050" y="1412875"/>
            <a:ext cx="504825" cy="215900"/>
          </a:xfrm>
          <a:prstGeom prst="rect">
            <a:avLst/>
          </a:prstGeom>
          <a:gradFill rotWithShape="1">
            <a:gsLst>
              <a:gs pos="0">
                <a:schemeClr val="folHlink"/>
              </a:gs>
              <a:gs pos="100000">
                <a:schemeClr val="folHlink">
                  <a:gamma/>
                  <a:shade val="62353"/>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407" name="Rectangle 87"/>
          <p:cNvSpPr>
            <a:spLocks noChangeArrowheads="1"/>
          </p:cNvSpPr>
          <p:nvPr/>
        </p:nvSpPr>
        <p:spPr bwMode="auto">
          <a:xfrm>
            <a:off x="3203575" y="1412875"/>
            <a:ext cx="504825" cy="215900"/>
          </a:xfrm>
          <a:prstGeom prst="rect">
            <a:avLst/>
          </a:prstGeom>
          <a:gradFill rotWithShape="1">
            <a:gsLst>
              <a:gs pos="0">
                <a:schemeClr val="folHlink"/>
              </a:gs>
              <a:gs pos="100000">
                <a:schemeClr val="folHlink">
                  <a:gamma/>
                  <a:shade val="62353"/>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408" name="Rectangle 88"/>
          <p:cNvSpPr>
            <a:spLocks noChangeArrowheads="1"/>
          </p:cNvSpPr>
          <p:nvPr/>
        </p:nvSpPr>
        <p:spPr bwMode="auto">
          <a:xfrm>
            <a:off x="3995738" y="1412875"/>
            <a:ext cx="504825" cy="215900"/>
          </a:xfrm>
          <a:prstGeom prst="rect">
            <a:avLst/>
          </a:prstGeom>
          <a:gradFill rotWithShape="1">
            <a:gsLst>
              <a:gs pos="0">
                <a:schemeClr val="folHlink"/>
              </a:gs>
              <a:gs pos="100000">
                <a:schemeClr val="folHlink">
                  <a:gamma/>
                  <a:shade val="62353"/>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409" name="Rectangle 89"/>
          <p:cNvSpPr>
            <a:spLocks noChangeArrowheads="1"/>
          </p:cNvSpPr>
          <p:nvPr/>
        </p:nvSpPr>
        <p:spPr bwMode="auto">
          <a:xfrm>
            <a:off x="5003800" y="1412875"/>
            <a:ext cx="504825" cy="215900"/>
          </a:xfrm>
          <a:prstGeom prst="rect">
            <a:avLst/>
          </a:prstGeom>
          <a:gradFill rotWithShape="1">
            <a:gsLst>
              <a:gs pos="0">
                <a:schemeClr val="folHlink"/>
              </a:gs>
              <a:gs pos="100000">
                <a:schemeClr val="folHlink">
                  <a:gamma/>
                  <a:shade val="62353"/>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410" name="Rectangle 90"/>
          <p:cNvSpPr>
            <a:spLocks noChangeArrowheads="1"/>
          </p:cNvSpPr>
          <p:nvPr/>
        </p:nvSpPr>
        <p:spPr bwMode="auto">
          <a:xfrm>
            <a:off x="5940425" y="1412875"/>
            <a:ext cx="504825" cy="215900"/>
          </a:xfrm>
          <a:prstGeom prst="rect">
            <a:avLst/>
          </a:prstGeom>
          <a:gradFill rotWithShape="1">
            <a:gsLst>
              <a:gs pos="0">
                <a:schemeClr val="folHlink"/>
              </a:gs>
              <a:gs pos="100000">
                <a:schemeClr val="folHlink">
                  <a:gamma/>
                  <a:shade val="62353"/>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411" name="Rectangle 91"/>
          <p:cNvSpPr>
            <a:spLocks noChangeArrowheads="1"/>
          </p:cNvSpPr>
          <p:nvPr/>
        </p:nvSpPr>
        <p:spPr bwMode="auto">
          <a:xfrm>
            <a:off x="6877050" y="1412875"/>
            <a:ext cx="504825" cy="215900"/>
          </a:xfrm>
          <a:prstGeom prst="rect">
            <a:avLst/>
          </a:prstGeom>
          <a:gradFill rotWithShape="1">
            <a:gsLst>
              <a:gs pos="0">
                <a:schemeClr val="folHlink"/>
              </a:gs>
              <a:gs pos="100000">
                <a:schemeClr val="folHlink">
                  <a:gamma/>
                  <a:shade val="62353"/>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56412" name="Rectangle 92"/>
          <p:cNvSpPr>
            <a:spLocks noChangeArrowheads="1"/>
          </p:cNvSpPr>
          <p:nvPr/>
        </p:nvSpPr>
        <p:spPr bwMode="auto">
          <a:xfrm>
            <a:off x="7740650" y="1412875"/>
            <a:ext cx="504825" cy="215900"/>
          </a:xfrm>
          <a:prstGeom prst="rect">
            <a:avLst/>
          </a:prstGeom>
          <a:gradFill rotWithShape="1">
            <a:gsLst>
              <a:gs pos="0">
                <a:schemeClr val="folHlink"/>
              </a:gs>
              <a:gs pos="100000">
                <a:schemeClr val="folHlink">
                  <a:gamma/>
                  <a:shade val="62353"/>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pic>
        <p:nvPicPr>
          <p:cNvPr id="14" name="Picture 4"/>
          <p:cNvPicPr>
            <a:picLocks noChangeAspect="1" noChangeArrowheads="1"/>
          </p:cNvPicPr>
          <p:nvPr/>
        </p:nvPicPr>
        <p:blipFill>
          <a:blip r:embed="rId3" cstate="print"/>
          <a:srcRect b="47961"/>
          <a:stretch>
            <a:fillRect/>
          </a:stretch>
        </p:blipFill>
        <p:spPr bwMode="auto">
          <a:xfrm>
            <a:off x="1624083" y="2789798"/>
            <a:ext cx="6902352" cy="3018715"/>
          </a:xfrm>
          <a:prstGeom prst="rect">
            <a:avLst/>
          </a:prstGeom>
          <a:noFill/>
          <a:ln w="9525">
            <a:noFill/>
            <a:miter lim="800000"/>
            <a:headEnd/>
            <a:tailEnd/>
          </a:ln>
          <a:effectLst>
            <a:softEdge rad="127000"/>
          </a:effectLst>
        </p:spPr>
      </p:pic>
      <p:sp>
        <p:nvSpPr>
          <p:cNvPr id="56415" name="Text Box 95"/>
          <p:cNvSpPr txBox="1">
            <a:spLocks noChangeArrowheads="1"/>
          </p:cNvSpPr>
          <p:nvPr/>
        </p:nvSpPr>
        <p:spPr bwMode="auto">
          <a:xfrm>
            <a:off x="3132138" y="4868863"/>
            <a:ext cx="4032250" cy="641350"/>
          </a:xfrm>
          <a:prstGeom prst="rect">
            <a:avLst/>
          </a:prstGeom>
          <a:noFill/>
          <a:ln w="9525">
            <a:noFill/>
            <a:miter lim="800000"/>
            <a:headEnd/>
            <a:tailEnd/>
          </a:ln>
          <a:effectLst/>
        </p:spPr>
        <p:txBody>
          <a:bodyPr>
            <a:spAutoFit/>
          </a:bodyPr>
          <a:lstStyle/>
          <a:p>
            <a:pPr algn="ctr">
              <a:spcBef>
                <a:spcPct val="50000"/>
              </a:spcBef>
            </a:pPr>
            <a:r>
              <a:rPr lang="ru-RU"/>
              <a:t>перспективные и приоритетные  инновационные проекты</a:t>
            </a:r>
          </a:p>
        </p:txBody>
      </p:sp>
      <p:sp>
        <p:nvSpPr>
          <p:cNvPr id="8251" name="Text Box 96"/>
          <p:cNvSpPr txBox="1">
            <a:spLocks noChangeArrowheads="1"/>
          </p:cNvSpPr>
          <p:nvPr/>
        </p:nvSpPr>
        <p:spPr bwMode="auto">
          <a:xfrm>
            <a:off x="8027988" y="2068513"/>
            <a:ext cx="1258887" cy="639762"/>
          </a:xfrm>
          <a:prstGeom prst="rect">
            <a:avLst/>
          </a:prstGeom>
          <a:noFill/>
          <a:ln w="9525">
            <a:noFill/>
            <a:miter lim="800000"/>
            <a:headEnd/>
            <a:tailEnd/>
          </a:ln>
          <a:effectLst/>
        </p:spPr>
        <p:txBody>
          <a:bodyPr>
            <a:spAutoFit/>
          </a:bodyPr>
          <a:lstStyle/>
          <a:p>
            <a:pPr>
              <a:spcBef>
                <a:spcPct val="50000"/>
              </a:spcBef>
            </a:pPr>
            <a:r>
              <a:rPr lang="ru-RU" sz="1200" i="1"/>
              <a:t>количество проектов в программе</a:t>
            </a:r>
          </a:p>
        </p:txBody>
      </p:sp>
      <p:sp>
        <p:nvSpPr>
          <p:cNvPr id="61" name="Скругленный прямоугольник 60"/>
          <p:cNvSpPr/>
          <p:nvPr/>
        </p:nvSpPr>
        <p:spPr>
          <a:xfrm>
            <a:off x="1192213" y="260350"/>
            <a:ext cx="70580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Модель инновационного развития Чувашии до 2020 года</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413"/>
                                        </p:tgtEl>
                                        <p:attrNameLst>
                                          <p:attrName>style.visibility</p:attrName>
                                        </p:attrNameLst>
                                      </p:cBhvr>
                                      <p:to>
                                        <p:strVal val="visible"/>
                                      </p:to>
                                    </p:set>
                                    <p:animEffect transition="in" filter="wipe(left)">
                                      <p:cBhvr>
                                        <p:cTn id="7" dur="500"/>
                                        <p:tgtEl>
                                          <p:spTgt spid="56413"/>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363"/>
                                        </p:tgtEl>
                                        <p:attrNameLst>
                                          <p:attrName>style.visibility</p:attrName>
                                        </p:attrNameLst>
                                      </p:cBhvr>
                                      <p:to>
                                        <p:strVal val="visible"/>
                                      </p:to>
                                    </p:set>
                                    <p:anim calcmode="lin" valueType="num">
                                      <p:cBhvr additive="base">
                                        <p:cTn id="11" dur="500" fill="hold"/>
                                        <p:tgtEl>
                                          <p:spTgt spid="56363"/>
                                        </p:tgtEl>
                                        <p:attrNameLst>
                                          <p:attrName>ppt_x</p:attrName>
                                        </p:attrNameLst>
                                      </p:cBhvr>
                                      <p:tavLst>
                                        <p:tav tm="0">
                                          <p:val>
                                            <p:strVal val="#ppt_x"/>
                                          </p:val>
                                        </p:tav>
                                        <p:tav tm="100000">
                                          <p:val>
                                            <p:strVal val="#ppt_x"/>
                                          </p:val>
                                        </p:tav>
                                      </p:tavLst>
                                    </p:anim>
                                    <p:anim calcmode="lin" valueType="num">
                                      <p:cBhvr additive="base">
                                        <p:cTn id="12" dur="500" fill="hold"/>
                                        <p:tgtEl>
                                          <p:spTgt spid="5636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6361"/>
                                        </p:tgtEl>
                                        <p:attrNameLst>
                                          <p:attrName>style.visibility</p:attrName>
                                        </p:attrNameLst>
                                      </p:cBhvr>
                                      <p:to>
                                        <p:strVal val="visible"/>
                                      </p:to>
                                    </p:set>
                                    <p:anim calcmode="lin" valueType="num">
                                      <p:cBhvr additive="base">
                                        <p:cTn id="16" dur="500" fill="hold"/>
                                        <p:tgtEl>
                                          <p:spTgt spid="56361"/>
                                        </p:tgtEl>
                                        <p:attrNameLst>
                                          <p:attrName>ppt_x</p:attrName>
                                        </p:attrNameLst>
                                      </p:cBhvr>
                                      <p:tavLst>
                                        <p:tav tm="0">
                                          <p:val>
                                            <p:strVal val="#ppt_x"/>
                                          </p:val>
                                        </p:tav>
                                        <p:tav tm="100000">
                                          <p:val>
                                            <p:strVal val="#ppt_x"/>
                                          </p:val>
                                        </p:tav>
                                      </p:tavLst>
                                    </p:anim>
                                    <p:anim calcmode="lin" valueType="num">
                                      <p:cBhvr additive="base">
                                        <p:cTn id="17" dur="500" fill="hold"/>
                                        <p:tgtEl>
                                          <p:spTgt spid="56361"/>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6360"/>
                                        </p:tgtEl>
                                        <p:attrNameLst>
                                          <p:attrName>style.visibility</p:attrName>
                                        </p:attrNameLst>
                                      </p:cBhvr>
                                      <p:to>
                                        <p:strVal val="visible"/>
                                      </p:to>
                                    </p:set>
                                    <p:anim calcmode="lin" valueType="num">
                                      <p:cBhvr additive="base">
                                        <p:cTn id="21" dur="500" fill="hold"/>
                                        <p:tgtEl>
                                          <p:spTgt spid="56360"/>
                                        </p:tgtEl>
                                        <p:attrNameLst>
                                          <p:attrName>ppt_x</p:attrName>
                                        </p:attrNameLst>
                                      </p:cBhvr>
                                      <p:tavLst>
                                        <p:tav tm="0">
                                          <p:val>
                                            <p:strVal val="#ppt_x"/>
                                          </p:val>
                                        </p:tav>
                                        <p:tav tm="100000">
                                          <p:val>
                                            <p:strVal val="#ppt_x"/>
                                          </p:val>
                                        </p:tav>
                                      </p:tavLst>
                                    </p:anim>
                                    <p:anim calcmode="lin" valueType="num">
                                      <p:cBhvr additive="base">
                                        <p:cTn id="22" dur="500" fill="hold"/>
                                        <p:tgtEl>
                                          <p:spTgt spid="5636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6362"/>
                                        </p:tgtEl>
                                        <p:attrNameLst>
                                          <p:attrName>style.visibility</p:attrName>
                                        </p:attrNameLst>
                                      </p:cBhvr>
                                      <p:to>
                                        <p:strVal val="visible"/>
                                      </p:to>
                                    </p:set>
                                    <p:anim calcmode="lin" valueType="num">
                                      <p:cBhvr additive="base">
                                        <p:cTn id="26" dur="500" fill="hold"/>
                                        <p:tgtEl>
                                          <p:spTgt spid="56362"/>
                                        </p:tgtEl>
                                        <p:attrNameLst>
                                          <p:attrName>ppt_x</p:attrName>
                                        </p:attrNameLst>
                                      </p:cBhvr>
                                      <p:tavLst>
                                        <p:tav tm="0">
                                          <p:val>
                                            <p:strVal val="#ppt_x"/>
                                          </p:val>
                                        </p:tav>
                                        <p:tav tm="100000">
                                          <p:val>
                                            <p:strVal val="#ppt_x"/>
                                          </p:val>
                                        </p:tav>
                                      </p:tavLst>
                                    </p:anim>
                                    <p:anim calcmode="lin" valueType="num">
                                      <p:cBhvr additive="base">
                                        <p:cTn id="27" dur="500" fill="hold"/>
                                        <p:tgtEl>
                                          <p:spTgt spid="56362"/>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56356"/>
                                        </p:tgtEl>
                                        <p:attrNameLst>
                                          <p:attrName>style.visibility</p:attrName>
                                        </p:attrNameLst>
                                      </p:cBhvr>
                                      <p:to>
                                        <p:strVal val="visible"/>
                                      </p:to>
                                    </p:set>
                                    <p:anim calcmode="lin" valueType="num">
                                      <p:cBhvr additive="base">
                                        <p:cTn id="31" dur="500" fill="hold"/>
                                        <p:tgtEl>
                                          <p:spTgt spid="56356"/>
                                        </p:tgtEl>
                                        <p:attrNameLst>
                                          <p:attrName>ppt_x</p:attrName>
                                        </p:attrNameLst>
                                      </p:cBhvr>
                                      <p:tavLst>
                                        <p:tav tm="0">
                                          <p:val>
                                            <p:strVal val="#ppt_x"/>
                                          </p:val>
                                        </p:tav>
                                        <p:tav tm="100000">
                                          <p:val>
                                            <p:strVal val="#ppt_x"/>
                                          </p:val>
                                        </p:tav>
                                      </p:tavLst>
                                    </p:anim>
                                    <p:anim calcmode="lin" valueType="num">
                                      <p:cBhvr additive="base">
                                        <p:cTn id="32" dur="500" fill="hold"/>
                                        <p:tgtEl>
                                          <p:spTgt spid="56356"/>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56358"/>
                                        </p:tgtEl>
                                        <p:attrNameLst>
                                          <p:attrName>style.visibility</p:attrName>
                                        </p:attrNameLst>
                                      </p:cBhvr>
                                      <p:to>
                                        <p:strVal val="visible"/>
                                      </p:to>
                                    </p:set>
                                    <p:anim calcmode="lin" valueType="num">
                                      <p:cBhvr additive="base">
                                        <p:cTn id="36" dur="500" fill="hold"/>
                                        <p:tgtEl>
                                          <p:spTgt spid="56358"/>
                                        </p:tgtEl>
                                        <p:attrNameLst>
                                          <p:attrName>ppt_x</p:attrName>
                                        </p:attrNameLst>
                                      </p:cBhvr>
                                      <p:tavLst>
                                        <p:tav tm="0">
                                          <p:val>
                                            <p:strVal val="#ppt_x"/>
                                          </p:val>
                                        </p:tav>
                                        <p:tav tm="100000">
                                          <p:val>
                                            <p:strVal val="#ppt_x"/>
                                          </p:val>
                                        </p:tav>
                                      </p:tavLst>
                                    </p:anim>
                                    <p:anim calcmode="lin" valueType="num">
                                      <p:cBhvr additive="base">
                                        <p:cTn id="37" dur="500" fill="hold"/>
                                        <p:tgtEl>
                                          <p:spTgt spid="56358"/>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56359"/>
                                        </p:tgtEl>
                                        <p:attrNameLst>
                                          <p:attrName>style.visibility</p:attrName>
                                        </p:attrNameLst>
                                      </p:cBhvr>
                                      <p:to>
                                        <p:strVal val="visible"/>
                                      </p:to>
                                    </p:set>
                                    <p:anim calcmode="lin" valueType="num">
                                      <p:cBhvr additive="base">
                                        <p:cTn id="41" dur="500" fill="hold"/>
                                        <p:tgtEl>
                                          <p:spTgt spid="56359"/>
                                        </p:tgtEl>
                                        <p:attrNameLst>
                                          <p:attrName>ppt_x</p:attrName>
                                        </p:attrNameLst>
                                      </p:cBhvr>
                                      <p:tavLst>
                                        <p:tav tm="0">
                                          <p:val>
                                            <p:strVal val="#ppt_x"/>
                                          </p:val>
                                        </p:tav>
                                        <p:tav tm="100000">
                                          <p:val>
                                            <p:strVal val="#ppt_x"/>
                                          </p:val>
                                        </p:tav>
                                      </p:tavLst>
                                    </p:anim>
                                    <p:anim calcmode="lin" valueType="num">
                                      <p:cBhvr additive="base">
                                        <p:cTn id="42" dur="500" fill="hold"/>
                                        <p:tgtEl>
                                          <p:spTgt spid="56359"/>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000"/>
                            </p:stCondLst>
                            <p:childTnLst>
                              <p:par>
                                <p:cTn id="44" presetID="53" presetClass="entr" presetSubtype="0" fill="hold" nodeType="afterEffect">
                                  <p:stCondLst>
                                    <p:cond delay="5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Effect transition="in" filter="fade">
                                      <p:cBhvr>
                                        <p:cTn id="48" dur="1000"/>
                                        <p:tgtEl>
                                          <p:spTgt spid="14"/>
                                        </p:tgtEl>
                                      </p:cBhvr>
                                    </p:animEffect>
                                  </p:childTnLst>
                                </p:cTn>
                              </p:par>
                              <p:par>
                                <p:cTn id="49" presetID="53" presetClass="entr" presetSubtype="0" fill="hold" grpId="0" nodeType="withEffect">
                                  <p:stCondLst>
                                    <p:cond delay="500"/>
                                  </p:stCondLst>
                                  <p:childTnLst>
                                    <p:set>
                                      <p:cBhvr>
                                        <p:cTn id="50" dur="1" fill="hold">
                                          <p:stCondLst>
                                            <p:cond delay="0"/>
                                          </p:stCondLst>
                                        </p:cTn>
                                        <p:tgtEl>
                                          <p:spTgt spid="56415"/>
                                        </p:tgtEl>
                                        <p:attrNameLst>
                                          <p:attrName>style.visibility</p:attrName>
                                        </p:attrNameLst>
                                      </p:cBhvr>
                                      <p:to>
                                        <p:strVal val="visible"/>
                                      </p:to>
                                    </p:set>
                                    <p:anim calcmode="lin" valueType="num">
                                      <p:cBhvr>
                                        <p:cTn id="51" dur="3000" fill="hold"/>
                                        <p:tgtEl>
                                          <p:spTgt spid="56415"/>
                                        </p:tgtEl>
                                        <p:attrNameLst>
                                          <p:attrName>ppt_w</p:attrName>
                                        </p:attrNameLst>
                                      </p:cBhvr>
                                      <p:tavLst>
                                        <p:tav tm="0">
                                          <p:val>
                                            <p:fltVal val="0"/>
                                          </p:val>
                                        </p:tav>
                                        <p:tav tm="100000">
                                          <p:val>
                                            <p:strVal val="#ppt_w"/>
                                          </p:val>
                                        </p:tav>
                                      </p:tavLst>
                                    </p:anim>
                                    <p:anim calcmode="lin" valueType="num">
                                      <p:cBhvr>
                                        <p:cTn id="52" dur="3000" fill="hold"/>
                                        <p:tgtEl>
                                          <p:spTgt spid="56415"/>
                                        </p:tgtEl>
                                        <p:attrNameLst>
                                          <p:attrName>ppt_h</p:attrName>
                                        </p:attrNameLst>
                                      </p:cBhvr>
                                      <p:tavLst>
                                        <p:tav tm="0">
                                          <p:val>
                                            <p:fltVal val="0"/>
                                          </p:val>
                                        </p:tav>
                                        <p:tav tm="100000">
                                          <p:val>
                                            <p:strVal val="#ppt_h"/>
                                          </p:val>
                                        </p:tav>
                                      </p:tavLst>
                                    </p:anim>
                                    <p:animEffect transition="in" filter="fade">
                                      <p:cBhvr>
                                        <p:cTn id="53" dur="3000"/>
                                        <p:tgtEl>
                                          <p:spTgt spid="56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3" grpId="0" animBg="1"/>
      <p:bldP spid="56363" grpId="0" animBg="1"/>
      <p:bldP spid="56361" grpId="0" animBg="1"/>
      <p:bldP spid="56360" grpId="0" animBg="1"/>
      <p:bldP spid="56362" grpId="0" animBg="1"/>
      <p:bldP spid="56356" grpId="0" animBg="1"/>
      <p:bldP spid="56358" grpId="0" animBg="1"/>
      <p:bldP spid="56359" grpId="0" animBg="1"/>
      <p:bldP spid="564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2700338" y="6269038"/>
            <a:ext cx="1054100" cy="365125"/>
          </a:xfrm>
          <a:prstGeom prst="rect">
            <a:avLst/>
          </a:prstGeom>
          <a:noFill/>
        </p:spPr>
        <p:txBody>
          <a:bodyPr anchor="ctr"/>
          <a:lstStyle/>
          <a:p>
            <a:pPr algn="r" fontAlgn="auto">
              <a:spcBef>
                <a:spcPts val="0"/>
              </a:spcBef>
              <a:spcAft>
                <a:spcPts val="0"/>
              </a:spcAft>
              <a:defRPr/>
            </a:pPr>
            <a:fld id="{B1611476-1D0A-4933-95C1-6037DEF9455F}" type="slidenum">
              <a:rPr lang="ru-RU" sz="1400">
                <a:solidFill>
                  <a:srgbClr val="A03202"/>
                </a:solidFill>
                <a:latin typeface="+mn-lt"/>
              </a:rPr>
              <a:pPr algn="r" fontAlgn="auto">
                <a:spcBef>
                  <a:spcPts val="0"/>
                </a:spcBef>
                <a:spcAft>
                  <a:spcPts val="0"/>
                </a:spcAft>
                <a:defRPr/>
              </a:pPr>
              <a:t>7</a:t>
            </a:fld>
            <a:endParaRPr lang="ru-RU" sz="1400" dirty="0">
              <a:solidFill>
                <a:srgbClr val="A03202"/>
              </a:solidFill>
              <a:latin typeface="+mn-lt"/>
            </a:endParaRPr>
          </a:p>
        </p:txBody>
      </p:sp>
      <p:sp>
        <p:nvSpPr>
          <p:cNvPr id="9219" name="TextBox 28"/>
          <p:cNvSpPr txBox="1">
            <a:spLocks noChangeArrowheads="1"/>
          </p:cNvSpPr>
          <p:nvPr/>
        </p:nvSpPr>
        <p:spPr bwMode="auto">
          <a:xfrm>
            <a:off x="6480175" y="1520825"/>
            <a:ext cx="2339975" cy="369888"/>
          </a:xfrm>
          <a:prstGeom prst="rect">
            <a:avLst/>
          </a:prstGeom>
          <a:noFill/>
          <a:ln w="9525">
            <a:noFill/>
            <a:miter lim="800000"/>
            <a:headEnd/>
            <a:tailEnd/>
          </a:ln>
        </p:spPr>
        <p:txBody>
          <a:bodyPr>
            <a:spAutoFit/>
          </a:bodyPr>
          <a:lstStyle/>
          <a:p>
            <a:endParaRPr lang="ru-RU"/>
          </a:p>
        </p:txBody>
      </p:sp>
      <p:sp>
        <p:nvSpPr>
          <p:cNvPr id="9220" name="TextBox 29"/>
          <p:cNvSpPr txBox="1">
            <a:spLocks noChangeArrowheads="1"/>
          </p:cNvSpPr>
          <p:nvPr/>
        </p:nvSpPr>
        <p:spPr bwMode="auto">
          <a:xfrm>
            <a:off x="3635375" y="1520825"/>
            <a:ext cx="2592388" cy="2032000"/>
          </a:xfrm>
          <a:prstGeom prst="rect">
            <a:avLst/>
          </a:prstGeom>
          <a:noFill/>
          <a:ln w="9525">
            <a:noFill/>
            <a:miter lim="800000"/>
            <a:headEnd/>
            <a:tailEnd/>
          </a:ln>
        </p:spPr>
        <p:txBody>
          <a:bodyPr>
            <a:spAutoFit/>
          </a:bodyPr>
          <a:lstStyle/>
          <a:p>
            <a:r>
              <a:rPr lang="ru-RU" sz="900" b="1">
                <a:solidFill>
                  <a:schemeClr val="bg1"/>
                </a:solidFill>
              </a:rPr>
              <a:t>1941 г.</a:t>
            </a:r>
            <a:r>
              <a:rPr lang="ru-RU" sz="900">
                <a:solidFill>
                  <a:schemeClr val="bg1"/>
                </a:solidFill>
              </a:rPr>
              <a:t> - в связи с началом Великой Отечественной войны Харьковский электромеханический завод (ХЭМЗ) эвакуирован в г. Чебоксары. Здесь на базе цехов ХЭМЗ и Ленинградского завода «Электрик» организовано производство аппаратов для авиационной и танковой промышленности, морского флота.</a:t>
            </a:r>
          </a:p>
          <a:p>
            <a:r>
              <a:rPr lang="ru-RU" sz="900" b="1">
                <a:solidFill>
                  <a:schemeClr val="bg1"/>
                </a:solidFill>
              </a:rPr>
              <a:t>1970 - 1990 гг.</a:t>
            </a:r>
            <a:r>
              <a:rPr lang="ru-RU" sz="900">
                <a:solidFill>
                  <a:schemeClr val="bg1"/>
                </a:solidFill>
              </a:rPr>
              <a:t> – ЗАО «ЧЭАЗ» становится основным в СССР производителем регулируемых электроприводов, низковольтных комплектных устройств для станкостроения, устройств релейной защиты и противоаварийной автоматики.</a:t>
            </a:r>
          </a:p>
        </p:txBody>
      </p:sp>
      <p:sp>
        <p:nvSpPr>
          <p:cNvPr id="9221" name="TextBox 30"/>
          <p:cNvSpPr txBox="1">
            <a:spLocks noChangeArrowheads="1"/>
          </p:cNvSpPr>
          <p:nvPr/>
        </p:nvSpPr>
        <p:spPr bwMode="auto">
          <a:xfrm>
            <a:off x="6462713" y="1520825"/>
            <a:ext cx="2339975" cy="923925"/>
          </a:xfrm>
          <a:prstGeom prst="rect">
            <a:avLst/>
          </a:prstGeom>
          <a:noFill/>
          <a:ln w="9525">
            <a:noFill/>
            <a:miter lim="800000"/>
            <a:headEnd/>
            <a:tailEnd/>
          </a:ln>
        </p:spPr>
        <p:txBody>
          <a:bodyPr>
            <a:spAutoFit/>
          </a:bodyPr>
          <a:lstStyle/>
          <a:p>
            <a:r>
              <a:rPr lang="ru-RU" sz="900" b="1">
                <a:solidFill>
                  <a:schemeClr val="bg1"/>
                </a:solidFill>
              </a:rPr>
              <a:t>1962-1963 гг. </a:t>
            </a:r>
            <a:r>
              <a:rPr lang="ru-RU" sz="900">
                <a:solidFill>
                  <a:schemeClr val="bg1"/>
                </a:solidFill>
              </a:rPr>
              <a:t>выпускники вузов Москвы, Ленинграда, Новочеркасска, Свердловска, Иваново укомплектовали первые четыре отдела ЧЭТНИИ: аппаратный, релейный, электроприводы, технологический.</a:t>
            </a:r>
          </a:p>
        </p:txBody>
      </p:sp>
      <p:sp>
        <p:nvSpPr>
          <p:cNvPr id="9222" name="TextBox 50"/>
          <p:cNvSpPr txBox="1">
            <a:spLocks noChangeArrowheads="1"/>
          </p:cNvSpPr>
          <p:nvPr/>
        </p:nvSpPr>
        <p:spPr bwMode="auto">
          <a:xfrm>
            <a:off x="709613" y="1025525"/>
            <a:ext cx="3444875" cy="600075"/>
          </a:xfrm>
          <a:prstGeom prst="rect">
            <a:avLst/>
          </a:prstGeom>
          <a:noFill/>
          <a:ln w="9525">
            <a:noFill/>
            <a:miter lim="800000"/>
            <a:headEnd/>
            <a:tailEnd/>
          </a:ln>
        </p:spPr>
        <p:txBody>
          <a:bodyPr>
            <a:spAutoFit/>
          </a:bodyPr>
          <a:lstStyle/>
          <a:p>
            <a:pPr fontAlgn="ctr"/>
            <a:r>
              <a:rPr lang="ru-RU" sz="1100">
                <a:solidFill>
                  <a:schemeClr val="bg1"/>
                </a:solidFill>
              </a:rPr>
              <a:t>ФГБОУ ВПО «Чувашский государственный университет им. И.Н. Ульянова», ГБО СПО «Чебоксарский электромеханический колледж», </a:t>
            </a:r>
          </a:p>
        </p:txBody>
      </p:sp>
      <p:pic>
        <p:nvPicPr>
          <p:cNvPr id="9223" name="Picture 34"/>
          <p:cNvPicPr>
            <a:picLocks noChangeAspect="1" noChangeArrowheads="1"/>
          </p:cNvPicPr>
          <p:nvPr/>
        </p:nvPicPr>
        <p:blipFill>
          <a:blip r:embed="rId3" cstate="print"/>
          <a:srcRect/>
          <a:stretch>
            <a:fillRect/>
          </a:stretch>
        </p:blipFill>
        <p:spPr bwMode="auto">
          <a:xfrm>
            <a:off x="204788" y="768350"/>
            <a:ext cx="8745537" cy="4538663"/>
          </a:xfrm>
          <a:prstGeom prst="rect">
            <a:avLst/>
          </a:prstGeom>
          <a:noFill/>
          <a:ln w="9525">
            <a:noFill/>
            <a:miter lim="800000"/>
            <a:headEnd/>
            <a:tailEnd/>
          </a:ln>
        </p:spPr>
      </p:pic>
      <p:sp>
        <p:nvSpPr>
          <p:cNvPr id="83" name="Блок-схема: узел 82"/>
          <p:cNvSpPr/>
          <p:nvPr/>
        </p:nvSpPr>
        <p:spPr>
          <a:xfrm>
            <a:off x="1331913" y="1593850"/>
            <a:ext cx="144462" cy="14446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5" name="Блок-схема: узел 84"/>
          <p:cNvSpPr/>
          <p:nvPr/>
        </p:nvSpPr>
        <p:spPr>
          <a:xfrm>
            <a:off x="2259013" y="1916113"/>
            <a:ext cx="144462" cy="14446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6" name="Блок-схема: узел 85"/>
          <p:cNvSpPr/>
          <p:nvPr/>
        </p:nvSpPr>
        <p:spPr>
          <a:xfrm>
            <a:off x="2259013" y="2205038"/>
            <a:ext cx="144462" cy="14446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8" name="Блок-схема: узел 87"/>
          <p:cNvSpPr/>
          <p:nvPr/>
        </p:nvSpPr>
        <p:spPr>
          <a:xfrm>
            <a:off x="1639888" y="2135188"/>
            <a:ext cx="142875"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9" name="Блок-схема: узел 88"/>
          <p:cNvSpPr/>
          <p:nvPr/>
        </p:nvSpPr>
        <p:spPr>
          <a:xfrm>
            <a:off x="2474913" y="2349500"/>
            <a:ext cx="144462" cy="14446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0" name="Блок-схема: узел 89"/>
          <p:cNvSpPr/>
          <p:nvPr/>
        </p:nvSpPr>
        <p:spPr>
          <a:xfrm>
            <a:off x="2339975" y="1916113"/>
            <a:ext cx="144463"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1" name="Блок-схема: узел 90"/>
          <p:cNvSpPr/>
          <p:nvPr/>
        </p:nvSpPr>
        <p:spPr>
          <a:xfrm>
            <a:off x="2339975" y="1700213"/>
            <a:ext cx="144463"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 name="Блок-схема: узел 91"/>
          <p:cNvSpPr/>
          <p:nvPr/>
        </p:nvSpPr>
        <p:spPr>
          <a:xfrm>
            <a:off x="2492375" y="1844675"/>
            <a:ext cx="144463" cy="14446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3" name="Блок-схема: узел 92"/>
          <p:cNvSpPr/>
          <p:nvPr/>
        </p:nvSpPr>
        <p:spPr>
          <a:xfrm>
            <a:off x="1827213" y="2276475"/>
            <a:ext cx="144462" cy="14446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4" name="Блок-схема: узел 93"/>
          <p:cNvSpPr/>
          <p:nvPr/>
        </p:nvSpPr>
        <p:spPr>
          <a:xfrm>
            <a:off x="1042988" y="1773238"/>
            <a:ext cx="144462"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5" name="Блок-схема: узел 94"/>
          <p:cNvSpPr/>
          <p:nvPr/>
        </p:nvSpPr>
        <p:spPr>
          <a:xfrm>
            <a:off x="827088" y="1916113"/>
            <a:ext cx="144462"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6" name="Блок-схема: узел 95"/>
          <p:cNvSpPr/>
          <p:nvPr/>
        </p:nvSpPr>
        <p:spPr>
          <a:xfrm>
            <a:off x="355600" y="1557338"/>
            <a:ext cx="144463" cy="142875"/>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7" name="Блок-схема: узел 96"/>
          <p:cNvSpPr/>
          <p:nvPr/>
        </p:nvSpPr>
        <p:spPr>
          <a:xfrm>
            <a:off x="3635375" y="2708275"/>
            <a:ext cx="144463" cy="14446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8" name="Блок-схема: узел 97"/>
          <p:cNvSpPr/>
          <p:nvPr/>
        </p:nvSpPr>
        <p:spPr>
          <a:xfrm>
            <a:off x="1866900" y="2636838"/>
            <a:ext cx="144463"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9" name="Блок-схема: узел 98"/>
          <p:cNvSpPr/>
          <p:nvPr/>
        </p:nvSpPr>
        <p:spPr>
          <a:xfrm>
            <a:off x="2555875" y="2636838"/>
            <a:ext cx="144463"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1" name="Блок-схема: узел 100"/>
          <p:cNvSpPr/>
          <p:nvPr/>
        </p:nvSpPr>
        <p:spPr>
          <a:xfrm>
            <a:off x="1476375" y="1557338"/>
            <a:ext cx="142875" cy="142875"/>
          </a:xfrm>
          <a:prstGeom prst="flowChartConnector">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 name="Блок-схема: узел 101"/>
          <p:cNvSpPr/>
          <p:nvPr/>
        </p:nvSpPr>
        <p:spPr>
          <a:xfrm>
            <a:off x="2987675" y="3213100"/>
            <a:ext cx="144463" cy="144463"/>
          </a:xfrm>
          <a:prstGeom prst="flowChartConnector">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3" name="Блок-схема: узел 102"/>
          <p:cNvSpPr/>
          <p:nvPr/>
        </p:nvSpPr>
        <p:spPr>
          <a:xfrm>
            <a:off x="2051050" y="2565400"/>
            <a:ext cx="144463" cy="144463"/>
          </a:xfrm>
          <a:prstGeom prst="flowChartConnector">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4" name="Блок-схема: узел 103"/>
          <p:cNvSpPr/>
          <p:nvPr/>
        </p:nvSpPr>
        <p:spPr>
          <a:xfrm>
            <a:off x="1187450" y="1628775"/>
            <a:ext cx="144463" cy="144463"/>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5" name="Блок-схема: узел 104"/>
          <p:cNvSpPr/>
          <p:nvPr/>
        </p:nvSpPr>
        <p:spPr>
          <a:xfrm>
            <a:off x="1619250" y="2276475"/>
            <a:ext cx="144463" cy="144463"/>
          </a:xfrm>
          <a:prstGeom prst="flowChartConnector">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6" name="Блок-схема: узел 105"/>
          <p:cNvSpPr/>
          <p:nvPr/>
        </p:nvSpPr>
        <p:spPr>
          <a:xfrm>
            <a:off x="2482850" y="3502025"/>
            <a:ext cx="80963" cy="71438"/>
          </a:xfrm>
          <a:prstGeom prst="flowChartConnector">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7" name="Блок-схема: узел 106"/>
          <p:cNvSpPr/>
          <p:nvPr/>
        </p:nvSpPr>
        <p:spPr>
          <a:xfrm>
            <a:off x="2619375" y="2997200"/>
            <a:ext cx="144463" cy="144463"/>
          </a:xfrm>
          <a:prstGeom prst="flowChartConnector">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8" name="Блок-схема: узел 107"/>
          <p:cNvSpPr/>
          <p:nvPr/>
        </p:nvSpPr>
        <p:spPr>
          <a:xfrm>
            <a:off x="2482850" y="3573463"/>
            <a:ext cx="80963" cy="71437"/>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9" name="Блок-схема: узел 108"/>
          <p:cNvSpPr/>
          <p:nvPr/>
        </p:nvSpPr>
        <p:spPr>
          <a:xfrm>
            <a:off x="2698750" y="3429000"/>
            <a:ext cx="144463" cy="14446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олилиния 12"/>
          <p:cNvSpPr/>
          <p:nvPr/>
        </p:nvSpPr>
        <p:spPr>
          <a:xfrm>
            <a:off x="250825" y="1114425"/>
            <a:ext cx="8699500" cy="3754438"/>
          </a:xfrm>
          <a:custGeom>
            <a:avLst/>
            <a:gdLst>
              <a:gd name="connsiteX0" fmla="*/ 1436433 w 8698980"/>
              <a:gd name="connsiteY0" fmla="*/ 8877 h 3755254"/>
              <a:gd name="connsiteX1" fmla="*/ 371112 w 8698980"/>
              <a:gd name="connsiteY1" fmla="*/ 35510 h 3755254"/>
              <a:gd name="connsiteX2" fmla="*/ 317846 w 8698980"/>
              <a:gd name="connsiteY2" fmla="*/ 53266 h 3755254"/>
              <a:gd name="connsiteX3" fmla="*/ 273458 w 8698980"/>
              <a:gd name="connsiteY3" fmla="*/ 62143 h 3755254"/>
              <a:gd name="connsiteX4" fmla="*/ 202436 w 8698980"/>
              <a:gd name="connsiteY4" fmla="*/ 79899 h 3755254"/>
              <a:gd name="connsiteX5" fmla="*/ 149170 w 8698980"/>
              <a:gd name="connsiteY5" fmla="*/ 97654 h 3755254"/>
              <a:gd name="connsiteX6" fmla="*/ 122537 w 8698980"/>
              <a:gd name="connsiteY6" fmla="*/ 106532 h 3755254"/>
              <a:gd name="connsiteX7" fmla="*/ 78149 w 8698980"/>
              <a:gd name="connsiteY7" fmla="*/ 115409 h 3755254"/>
              <a:gd name="connsiteX8" fmla="*/ 60394 w 8698980"/>
              <a:gd name="connsiteY8" fmla="*/ 133165 h 3755254"/>
              <a:gd name="connsiteX9" fmla="*/ 33761 w 8698980"/>
              <a:gd name="connsiteY9" fmla="*/ 150920 h 3755254"/>
              <a:gd name="connsiteX10" fmla="*/ 24883 w 8698980"/>
              <a:gd name="connsiteY10" fmla="*/ 177553 h 3755254"/>
              <a:gd name="connsiteX11" fmla="*/ 51516 w 8698980"/>
              <a:gd name="connsiteY11" fmla="*/ 887767 h 3755254"/>
              <a:gd name="connsiteX12" fmla="*/ 78149 w 8698980"/>
              <a:gd name="connsiteY12" fmla="*/ 941033 h 3755254"/>
              <a:gd name="connsiteX13" fmla="*/ 113660 w 8698980"/>
              <a:gd name="connsiteY13" fmla="*/ 1029809 h 3755254"/>
              <a:gd name="connsiteX14" fmla="*/ 122537 w 8698980"/>
              <a:gd name="connsiteY14" fmla="*/ 1056442 h 3755254"/>
              <a:gd name="connsiteX15" fmla="*/ 149170 w 8698980"/>
              <a:gd name="connsiteY15" fmla="*/ 1100831 h 3755254"/>
              <a:gd name="connsiteX16" fmla="*/ 184681 w 8698980"/>
              <a:gd name="connsiteY16" fmla="*/ 1162975 h 3755254"/>
              <a:gd name="connsiteX17" fmla="*/ 237947 w 8698980"/>
              <a:gd name="connsiteY17" fmla="*/ 1251751 h 3755254"/>
              <a:gd name="connsiteX18" fmla="*/ 264580 w 8698980"/>
              <a:gd name="connsiteY18" fmla="*/ 1278384 h 3755254"/>
              <a:gd name="connsiteX19" fmla="*/ 300091 w 8698980"/>
              <a:gd name="connsiteY19" fmla="*/ 1331650 h 3755254"/>
              <a:gd name="connsiteX20" fmla="*/ 344479 w 8698980"/>
              <a:gd name="connsiteY20" fmla="*/ 1376039 h 3755254"/>
              <a:gd name="connsiteX21" fmla="*/ 379990 w 8698980"/>
              <a:gd name="connsiteY21" fmla="*/ 1420427 h 3755254"/>
              <a:gd name="connsiteX22" fmla="*/ 406623 w 8698980"/>
              <a:gd name="connsiteY22" fmla="*/ 1438182 h 3755254"/>
              <a:gd name="connsiteX23" fmla="*/ 468767 w 8698980"/>
              <a:gd name="connsiteY23" fmla="*/ 1482571 h 3755254"/>
              <a:gd name="connsiteX24" fmla="*/ 504277 w 8698980"/>
              <a:gd name="connsiteY24" fmla="*/ 1491448 h 3755254"/>
              <a:gd name="connsiteX25" fmla="*/ 575299 w 8698980"/>
              <a:gd name="connsiteY25" fmla="*/ 1535837 h 3755254"/>
              <a:gd name="connsiteX26" fmla="*/ 637442 w 8698980"/>
              <a:gd name="connsiteY26" fmla="*/ 1562470 h 3755254"/>
              <a:gd name="connsiteX27" fmla="*/ 681831 w 8698980"/>
              <a:gd name="connsiteY27" fmla="*/ 1571347 h 3755254"/>
              <a:gd name="connsiteX28" fmla="*/ 921528 w 8698980"/>
              <a:gd name="connsiteY28" fmla="*/ 1580225 h 3755254"/>
              <a:gd name="connsiteX29" fmla="*/ 983671 w 8698980"/>
              <a:gd name="connsiteY29" fmla="*/ 1597980 h 3755254"/>
              <a:gd name="connsiteX30" fmla="*/ 1187858 w 8698980"/>
              <a:gd name="connsiteY30" fmla="*/ 1677879 h 3755254"/>
              <a:gd name="connsiteX31" fmla="*/ 1258879 w 8698980"/>
              <a:gd name="connsiteY31" fmla="*/ 1713390 h 3755254"/>
              <a:gd name="connsiteX32" fmla="*/ 1312145 w 8698980"/>
              <a:gd name="connsiteY32" fmla="*/ 1748901 h 3755254"/>
              <a:gd name="connsiteX33" fmla="*/ 1365411 w 8698980"/>
              <a:gd name="connsiteY33" fmla="*/ 1802167 h 3755254"/>
              <a:gd name="connsiteX34" fmla="*/ 1436433 w 8698980"/>
              <a:gd name="connsiteY34" fmla="*/ 1873188 h 3755254"/>
              <a:gd name="connsiteX35" fmla="*/ 1463066 w 8698980"/>
              <a:gd name="connsiteY35" fmla="*/ 1899821 h 3755254"/>
              <a:gd name="connsiteX36" fmla="*/ 1525209 w 8698980"/>
              <a:gd name="connsiteY36" fmla="*/ 1979720 h 3755254"/>
              <a:gd name="connsiteX37" fmla="*/ 1551842 w 8698980"/>
              <a:gd name="connsiteY37" fmla="*/ 2015231 h 3755254"/>
              <a:gd name="connsiteX38" fmla="*/ 1596231 w 8698980"/>
              <a:gd name="connsiteY38" fmla="*/ 2068497 h 3755254"/>
              <a:gd name="connsiteX39" fmla="*/ 1631741 w 8698980"/>
              <a:gd name="connsiteY39" fmla="*/ 2121763 h 3755254"/>
              <a:gd name="connsiteX40" fmla="*/ 1649497 w 8698980"/>
              <a:gd name="connsiteY40" fmla="*/ 2148396 h 3755254"/>
              <a:gd name="connsiteX41" fmla="*/ 1702763 w 8698980"/>
              <a:gd name="connsiteY41" fmla="*/ 2192784 h 3755254"/>
              <a:gd name="connsiteX42" fmla="*/ 1738273 w 8698980"/>
              <a:gd name="connsiteY42" fmla="*/ 2237173 h 3755254"/>
              <a:gd name="connsiteX43" fmla="*/ 1791539 w 8698980"/>
              <a:gd name="connsiteY43" fmla="*/ 2317072 h 3755254"/>
              <a:gd name="connsiteX44" fmla="*/ 1809295 w 8698980"/>
              <a:gd name="connsiteY44" fmla="*/ 2370338 h 3755254"/>
              <a:gd name="connsiteX45" fmla="*/ 1827050 w 8698980"/>
              <a:gd name="connsiteY45" fmla="*/ 2432481 h 3755254"/>
              <a:gd name="connsiteX46" fmla="*/ 1835928 w 8698980"/>
              <a:gd name="connsiteY46" fmla="*/ 2459114 h 3755254"/>
              <a:gd name="connsiteX47" fmla="*/ 1889194 w 8698980"/>
              <a:gd name="connsiteY47" fmla="*/ 2512380 h 3755254"/>
              <a:gd name="connsiteX48" fmla="*/ 1906949 w 8698980"/>
              <a:gd name="connsiteY48" fmla="*/ 2539013 h 3755254"/>
              <a:gd name="connsiteX49" fmla="*/ 1942460 w 8698980"/>
              <a:gd name="connsiteY49" fmla="*/ 2574524 h 3755254"/>
              <a:gd name="connsiteX50" fmla="*/ 2048992 w 8698980"/>
              <a:gd name="connsiteY50" fmla="*/ 2663301 h 3755254"/>
              <a:gd name="connsiteX51" fmla="*/ 2084502 w 8698980"/>
              <a:gd name="connsiteY51" fmla="*/ 2681056 h 3755254"/>
              <a:gd name="connsiteX52" fmla="*/ 2164402 w 8698980"/>
              <a:gd name="connsiteY52" fmla="*/ 2743200 h 3755254"/>
              <a:gd name="connsiteX53" fmla="*/ 2466242 w 8698980"/>
              <a:gd name="connsiteY53" fmla="*/ 2840854 h 3755254"/>
              <a:gd name="connsiteX54" fmla="*/ 2874615 w 8698980"/>
              <a:gd name="connsiteY54" fmla="*/ 2814221 h 3755254"/>
              <a:gd name="connsiteX55" fmla="*/ 2954514 w 8698980"/>
              <a:gd name="connsiteY55" fmla="*/ 2787588 h 3755254"/>
              <a:gd name="connsiteX56" fmla="*/ 3096557 w 8698980"/>
              <a:gd name="connsiteY56" fmla="*/ 2743200 h 3755254"/>
              <a:gd name="connsiteX57" fmla="*/ 3167578 w 8698980"/>
              <a:gd name="connsiteY57" fmla="*/ 2716567 h 3755254"/>
              <a:gd name="connsiteX58" fmla="*/ 3220844 w 8698980"/>
              <a:gd name="connsiteY58" fmla="*/ 2681056 h 3755254"/>
              <a:gd name="connsiteX59" fmla="*/ 3265233 w 8698980"/>
              <a:gd name="connsiteY59" fmla="*/ 2663301 h 3755254"/>
              <a:gd name="connsiteX60" fmla="*/ 3336254 w 8698980"/>
              <a:gd name="connsiteY60" fmla="*/ 2618912 h 3755254"/>
              <a:gd name="connsiteX61" fmla="*/ 3416153 w 8698980"/>
              <a:gd name="connsiteY61" fmla="*/ 2574524 h 3755254"/>
              <a:gd name="connsiteX62" fmla="*/ 3522685 w 8698980"/>
              <a:gd name="connsiteY62" fmla="*/ 2503503 h 3755254"/>
              <a:gd name="connsiteX63" fmla="*/ 3593706 w 8698980"/>
              <a:gd name="connsiteY63" fmla="*/ 2476870 h 3755254"/>
              <a:gd name="connsiteX64" fmla="*/ 3638095 w 8698980"/>
              <a:gd name="connsiteY64" fmla="*/ 2459114 h 3755254"/>
              <a:gd name="connsiteX65" fmla="*/ 3691361 w 8698980"/>
              <a:gd name="connsiteY65" fmla="*/ 2414726 h 3755254"/>
              <a:gd name="connsiteX66" fmla="*/ 3744627 w 8698980"/>
              <a:gd name="connsiteY66" fmla="*/ 2388093 h 3755254"/>
              <a:gd name="connsiteX67" fmla="*/ 3780137 w 8698980"/>
              <a:gd name="connsiteY67" fmla="*/ 2361460 h 3755254"/>
              <a:gd name="connsiteX68" fmla="*/ 3815648 w 8698980"/>
              <a:gd name="connsiteY68" fmla="*/ 2343705 h 3755254"/>
              <a:gd name="connsiteX69" fmla="*/ 3851159 w 8698980"/>
              <a:gd name="connsiteY69" fmla="*/ 2317072 h 3755254"/>
              <a:gd name="connsiteX70" fmla="*/ 3877792 w 8698980"/>
              <a:gd name="connsiteY70" fmla="*/ 2299316 h 3755254"/>
              <a:gd name="connsiteX71" fmla="*/ 4002079 w 8698980"/>
              <a:gd name="connsiteY71" fmla="*/ 2219417 h 3755254"/>
              <a:gd name="connsiteX72" fmla="*/ 4019835 w 8698980"/>
              <a:gd name="connsiteY72" fmla="*/ 2201662 h 3755254"/>
              <a:gd name="connsiteX73" fmla="*/ 4153000 w 8698980"/>
              <a:gd name="connsiteY73" fmla="*/ 2121763 h 3755254"/>
              <a:gd name="connsiteX74" fmla="*/ 4232899 w 8698980"/>
              <a:gd name="connsiteY74" fmla="*/ 2059619 h 3755254"/>
              <a:gd name="connsiteX75" fmla="*/ 4286165 w 8698980"/>
              <a:gd name="connsiteY75" fmla="*/ 2024108 h 3755254"/>
              <a:gd name="connsiteX76" fmla="*/ 4321675 w 8698980"/>
              <a:gd name="connsiteY76" fmla="*/ 1997475 h 3755254"/>
              <a:gd name="connsiteX77" fmla="*/ 4339431 w 8698980"/>
              <a:gd name="connsiteY77" fmla="*/ 1979720 h 3755254"/>
              <a:gd name="connsiteX78" fmla="*/ 4374941 w 8698980"/>
              <a:gd name="connsiteY78" fmla="*/ 1961965 h 3755254"/>
              <a:gd name="connsiteX79" fmla="*/ 4437085 w 8698980"/>
              <a:gd name="connsiteY79" fmla="*/ 1908699 h 3755254"/>
              <a:gd name="connsiteX80" fmla="*/ 4481473 w 8698980"/>
              <a:gd name="connsiteY80" fmla="*/ 1882066 h 3755254"/>
              <a:gd name="connsiteX81" fmla="*/ 4552495 w 8698980"/>
              <a:gd name="connsiteY81" fmla="*/ 1837677 h 3755254"/>
              <a:gd name="connsiteX82" fmla="*/ 4579128 w 8698980"/>
              <a:gd name="connsiteY82" fmla="*/ 1819922 h 3755254"/>
              <a:gd name="connsiteX83" fmla="*/ 4623516 w 8698980"/>
              <a:gd name="connsiteY83" fmla="*/ 1802167 h 3755254"/>
              <a:gd name="connsiteX84" fmla="*/ 4703415 w 8698980"/>
              <a:gd name="connsiteY84" fmla="*/ 1748901 h 3755254"/>
              <a:gd name="connsiteX85" fmla="*/ 4792192 w 8698980"/>
              <a:gd name="connsiteY85" fmla="*/ 1704512 h 3755254"/>
              <a:gd name="connsiteX86" fmla="*/ 4827702 w 8698980"/>
              <a:gd name="connsiteY86" fmla="*/ 1686757 h 3755254"/>
              <a:gd name="connsiteX87" fmla="*/ 4889846 w 8698980"/>
              <a:gd name="connsiteY87" fmla="*/ 1669002 h 3755254"/>
              <a:gd name="connsiteX88" fmla="*/ 4951990 w 8698980"/>
              <a:gd name="connsiteY88" fmla="*/ 1660124 h 3755254"/>
              <a:gd name="connsiteX89" fmla="*/ 5076277 w 8698980"/>
              <a:gd name="connsiteY89" fmla="*/ 1633491 h 3755254"/>
              <a:gd name="connsiteX90" fmla="*/ 5484650 w 8698980"/>
              <a:gd name="connsiteY90" fmla="*/ 1642369 h 3755254"/>
              <a:gd name="connsiteX91" fmla="*/ 5564549 w 8698980"/>
              <a:gd name="connsiteY91" fmla="*/ 1677879 h 3755254"/>
              <a:gd name="connsiteX92" fmla="*/ 5733225 w 8698980"/>
              <a:gd name="connsiteY92" fmla="*/ 1722268 h 3755254"/>
              <a:gd name="connsiteX93" fmla="*/ 5768735 w 8698980"/>
              <a:gd name="connsiteY93" fmla="*/ 1740023 h 3755254"/>
              <a:gd name="connsiteX94" fmla="*/ 5795369 w 8698980"/>
              <a:gd name="connsiteY94" fmla="*/ 1748901 h 3755254"/>
              <a:gd name="connsiteX95" fmla="*/ 5839757 w 8698980"/>
              <a:gd name="connsiteY95" fmla="*/ 1775534 h 3755254"/>
              <a:gd name="connsiteX96" fmla="*/ 5937411 w 8698980"/>
              <a:gd name="connsiteY96" fmla="*/ 1837677 h 3755254"/>
              <a:gd name="connsiteX97" fmla="*/ 5972922 w 8698980"/>
              <a:gd name="connsiteY97" fmla="*/ 1846555 h 3755254"/>
              <a:gd name="connsiteX98" fmla="*/ 5999555 w 8698980"/>
              <a:gd name="connsiteY98" fmla="*/ 1855433 h 3755254"/>
              <a:gd name="connsiteX99" fmla="*/ 6070576 w 8698980"/>
              <a:gd name="connsiteY99" fmla="*/ 1917576 h 3755254"/>
              <a:gd name="connsiteX100" fmla="*/ 6097209 w 8698980"/>
              <a:gd name="connsiteY100" fmla="*/ 1935332 h 3755254"/>
              <a:gd name="connsiteX101" fmla="*/ 6123842 w 8698980"/>
              <a:gd name="connsiteY101" fmla="*/ 1988598 h 3755254"/>
              <a:gd name="connsiteX102" fmla="*/ 6159353 w 8698980"/>
              <a:gd name="connsiteY102" fmla="*/ 2104008 h 3755254"/>
              <a:gd name="connsiteX103" fmla="*/ 6212619 w 8698980"/>
              <a:gd name="connsiteY103" fmla="*/ 2201662 h 3755254"/>
              <a:gd name="connsiteX104" fmla="*/ 6239252 w 8698980"/>
              <a:gd name="connsiteY104" fmla="*/ 2237173 h 3755254"/>
              <a:gd name="connsiteX105" fmla="*/ 6274763 w 8698980"/>
              <a:gd name="connsiteY105" fmla="*/ 2299316 h 3755254"/>
              <a:gd name="connsiteX106" fmla="*/ 6283640 w 8698980"/>
              <a:gd name="connsiteY106" fmla="*/ 2325949 h 3755254"/>
              <a:gd name="connsiteX107" fmla="*/ 6363539 w 8698980"/>
              <a:gd name="connsiteY107" fmla="*/ 2441359 h 3755254"/>
              <a:gd name="connsiteX108" fmla="*/ 6470071 w 8698980"/>
              <a:gd name="connsiteY108" fmla="*/ 2565646 h 3755254"/>
              <a:gd name="connsiteX109" fmla="*/ 6549970 w 8698980"/>
              <a:gd name="connsiteY109" fmla="*/ 2663301 h 3755254"/>
              <a:gd name="connsiteX110" fmla="*/ 6612114 w 8698980"/>
              <a:gd name="connsiteY110" fmla="*/ 2752077 h 3755254"/>
              <a:gd name="connsiteX111" fmla="*/ 6683135 w 8698980"/>
              <a:gd name="connsiteY111" fmla="*/ 2823099 h 3755254"/>
              <a:gd name="connsiteX112" fmla="*/ 6709769 w 8698980"/>
              <a:gd name="connsiteY112" fmla="*/ 2858609 h 3755254"/>
              <a:gd name="connsiteX113" fmla="*/ 6780790 w 8698980"/>
              <a:gd name="connsiteY113" fmla="*/ 2929631 h 3755254"/>
              <a:gd name="connsiteX114" fmla="*/ 6825178 w 8698980"/>
              <a:gd name="connsiteY114" fmla="*/ 2991775 h 3755254"/>
              <a:gd name="connsiteX115" fmla="*/ 6878444 w 8698980"/>
              <a:gd name="connsiteY115" fmla="*/ 3053918 h 3755254"/>
              <a:gd name="connsiteX116" fmla="*/ 6913955 w 8698980"/>
              <a:gd name="connsiteY116" fmla="*/ 3116062 h 3755254"/>
              <a:gd name="connsiteX117" fmla="*/ 7002732 w 8698980"/>
              <a:gd name="connsiteY117" fmla="*/ 3213716 h 3755254"/>
              <a:gd name="connsiteX118" fmla="*/ 7127019 w 8698980"/>
              <a:gd name="connsiteY118" fmla="*/ 3311371 h 3755254"/>
              <a:gd name="connsiteX119" fmla="*/ 7242429 w 8698980"/>
              <a:gd name="connsiteY119" fmla="*/ 3382392 h 3755254"/>
              <a:gd name="connsiteX120" fmla="*/ 7286817 w 8698980"/>
              <a:gd name="connsiteY120" fmla="*/ 3409025 h 3755254"/>
              <a:gd name="connsiteX121" fmla="*/ 7366716 w 8698980"/>
              <a:gd name="connsiteY121" fmla="*/ 3462291 h 3755254"/>
              <a:gd name="connsiteX122" fmla="*/ 7455493 w 8698980"/>
              <a:gd name="connsiteY122" fmla="*/ 3506679 h 3755254"/>
              <a:gd name="connsiteX123" fmla="*/ 7482126 w 8698980"/>
              <a:gd name="connsiteY123" fmla="*/ 3533312 h 3755254"/>
              <a:gd name="connsiteX124" fmla="*/ 7570902 w 8698980"/>
              <a:gd name="connsiteY124" fmla="*/ 3586578 h 3755254"/>
              <a:gd name="connsiteX125" fmla="*/ 7606413 w 8698980"/>
              <a:gd name="connsiteY125" fmla="*/ 3613211 h 3755254"/>
              <a:gd name="connsiteX126" fmla="*/ 7739578 w 8698980"/>
              <a:gd name="connsiteY126" fmla="*/ 3675355 h 3755254"/>
              <a:gd name="connsiteX127" fmla="*/ 7775089 w 8698980"/>
              <a:gd name="connsiteY127" fmla="*/ 3684233 h 3755254"/>
              <a:gd name="connsiteX128" fmla="*/ 7846110 w 8698980"/>
              <a:gd name="connsiteY128" fmla="*/ 3719743 h 3755254"/>
              <a:gd name="connsiteX129" fmla="*/ 7881621 w 8698980"/>
              <a:gd name="connsiteY129" fmla="*/ 3728621 h 3755254"/>
              <a:gd name="connsiteX130" fmla="*/ 7979275 w 8698980"/>
              <a:gd name="connsiteY130" fmla="*/ 3746376 h 3755254"/>
              <a:gd name="connsiteX131" fmla="*/ 8014786 w 8698980"/>
              <a:gd name="connsiteY131" fmla="*/ 3755254 h 3755254"/>
              <a:gd name="connsiteX132" fmla="*/ 8201217 w 8698980"/>
              <a:gd name="connsiteY132" fmla="*/ 3746376 h 3755254"/>
              <a:gd name="connsiteX133" fmla="*/ 8245605 w 8698980"/>
              <a:gd name="connsiteY133" fmla="*/ 3728621 h 3755254"/>
              <a:gd name="connsiteX134" fmla="*/ 8298871 w 8698980"/>
              <a:gd name="connsiteY134" fmla="*/ 3710866 h 3755254"/>
              <a:gd name="connsiteX135" fmla="*/ 8432036 w 8698980"/>
              <a:gd name="connsiteY135" fmla="*/ 3675355 h 3755254"/>
              <a:gd name="connsiteX136" fmla="*/ 8503058 w 8698980"/>
              <a:gd name="connsiteY136" fmla="*/ 3639844 h 3755254"/>
              <a:gd name="connsiteX137" fmla="*/ 8529691 w 8698980"/>
              <a:gd name="connsiteY137" fmla="*/ 3630967 h 3755254"/>
              <a:gd name="connsiteX138" fmla="*/ 8565202 w 8698980"/>
              <a:gd name="connsiteY138" fmla="*/ 3595456 h 3755254"/>
              <a:gd name="connsiteX139" fmla="*/ 8636223 w 8698980"/>
              <a:gd name="connsiteY139" fmla="*/ 3488924 h 3755254"/>
              <a:gd name="connsiteX140" fmla="*/ 8671734 w 8698980"/>
              <a:gd name="connsiteY140" fmla="*/ 3435658 h 3755254"/>
              <a:gd name="connsiteX141" fmla="*/ 8680611 w 8698980"/>
              <a:gd name="connsiteY141" fmla="*/ 3391270 h 3755254"/>
              <a:gd name="connsiteX142" fmla="*/ 8698367 w 8698980"/>
              <a:gd name="connsiteY142" fmla="*/ 3329126 h 3755254"/>
              <a:gd name="connsiteX143" fmla="*/ 8689489 w 8698980"/>
              <a:gd name="connsiteY143" fmla="*/ 2876365 h 3755254"/>
              <a:gd name="connsiteX144" fmla="*/ 8671734 w 8698980"/>
              <a:gd name="connsiteY144" fmla="*/ 2787588 h 3755254"/>
              <a:gd name="connsiteX145" fmla="*/ 8653978 w 8698980"/>
              <a:gd name="connsiteY145" fmla="*/ 2689934 h 3755254"/>
              <a:gd name="connsiteX146" fmla="*/ 8645101 w 8698980"/>
              <a:gd name="connsiteY146" fmla="*/ 2654423 h 3755254"/>
              <a:gd name="connsiteX147" fmla="*/ 8627345 w 8698980"/>
              <a:gd name="connsiteY147" fmla="*/ 2565646 h 3755254"/>
              <a:gd name="connsiteX148" fmla="*/ 8618468 w 8698980"/>
              <a:gd name="connsiteY148" fmla="*/ 2521258 h 3755254"/>
              <a:gd name="connsiteX149" fmla="*/ 8582957 w 8698980"/>
              <a:gd name="connsiteY149" fmla="*/ 2432481 h 3755254"/>
              <a:gd name="connsiteX150" fmla="*/ 8565202 w 8698980"/>
              <a:gd name="connsiteY150" fmla="*/ 2396971 h 3755254"/>
              <a:gd name="connsiteX151" fmla="*/ 8556324 w 8698980"/>
              <a:gd name="connsiteY151" fmla="*/ 2370338 h 3755254"/>
              <a:gd name="connsiteX152" fmla="*/ 8520813 w 8698980"/>
              <a:gd name="connsiteY152" fmla="*/ 2299316 h 3755254"/>
              <a:gd name="connsiteX153" fmla="*/ 8511935 w 8698980"/>
              <a:gd name="connsiteY153" fmla="*/ 2254928 h 3755254"/>
              <a:gd name="connsiteX154" fmla="*/ 8529691 w 8698980"/>
              <a:gd name="connsiteY154" fmla="*/ 2086252 h 3755254"/>
              <a:gd name="connsiteX155" fmla="*/ 8520813 w 8698980"/>
              <a:gd name="connsiteY155" fmla="*/ 1686757 h 3755254"/>
              <a:gd name="connsiteX156" fmla="*/ 8494180 w 8698980"/>
              <a:gd name="connsiteY156" fmla="*/ 1624613 h 3755254"/>
              <a:gd name="connsiteX157" fmla="*/ 8467547 w 8698980"/>
              <a:gd name="connsiteY157" fmla="*/ 1571347 h 3755254"/>
              <a:gd name="connsiteX158" fmla="*/ 8414281 w 8698980"/>
              <a:gd name="connsiteY158" fmla="*/ 1491448 h 3755254"/>
              <a:gd name="connsiteX159" fmla="*/ 8396526 w 8698980"/>
              <a:gd name="connsiteY159" fmla="*/ 1464815 h 3755254"/>
              <a:gd name="connsiteX160" fmla="*/ 8369893 w 8698980"/>
              <a:gd name="connsiteY160" fmla="*/ 1438182 h 3755254"/>
              <a:gd name="connsiteX161" fmla="*/ 8352137 w 8698980"/>
              <a:gd name="connsiteY161" fmla="*/ 1411549 h 3755254"/>
              <a:gd name="connsiteX162" fmla="*/ 8227850 w 8698980"/>
              <a:gd name="connsiteY162" fmla="*/ 1331650 h 3755254"/>
              <a:gd name="connsiteX163" fmla="*/ 8174584 w 8698980"/>
              <a:gd name="connsiteY163" fmla="*/ 1313895 h 3755254"/>
              <a:gd name="connsiteX164" fmla="*/ 8041419 w 8698980"/>
              <a:gd name="connsiteY164" fmla="*/ 1260629 h 3755254"/>
              <a:gd name="connsiteX165" fmla="*/ 7943765 w 8698980"/>
              <a:gd name="connsiteY165" fmla="*/ 1225118 h 3755254"/>
              <a:gd name="connsiteX166" fmla="*/ 7872743 w 8698980"/>
              <a:gd name="connsiteY166" fmla="*/ 1198485 h 3755254"/>
              <a:gd name="connsiteX167" fmla="*/ 7792844 w 8698980"/>
              <a:gd name="connsiteY167" fmla="*/ 1180730 h 3755254"/>
              <a:gd name="connsiteX168" fmla="*/ 7686312 w 8698980"/>
              <a:gd name="connsiteY168" fmla="*/ 1145219 h 3755254"/>
              <a:gd name="connsiteX169" fmla="*/ 7624169 w 8698980"/>
              <a:gd name="connsiteY169" fmla="*/ 1136342 h 3755254"/>
              <a:gd name="connsiteX170" fmla="*/ 7464370 w 8698980"/>
              <a:gd name="connsiteY170" fmla="*/ 1109708 h 3755254"/>
              <a:gd name="connsiteX171" fmla="*/ 7411104 w 8698980"/>
              <a:gd name="connsiteY171" fmla="*/ 1100831 h 3755254"/>
              <a:gd name="connsiteX172" fmla="*/ 7340083 w 8698980"/>
              <a:gd name="connsiteY172" fmla="*/ 1083075 h 3755254"/>
              <a:gd name="connsiteX173" fmla="*/ 7286817 w 8698980"/>
              <a:gd name="connsiteY173" fmla="*/ 1074198 h 3755254"/>
              <a:gd name="connsiteX174" fmla="*/ 7198040 w 8698980"/>
              <a:gd name="connsiteY174" fmla="*/ 1056442 h 3755254"/>
              <a:gd name="connsiteX175" fmla="*/ 7127019 w 8698980"/>
              <a:gd name="connsiteY175" fmla="*/ 1047565 h 3755254"/>
              <a:gd name="connsiteX176" fmla="*/ 6993854 w 8698980"/>
              <a:gd name="connsiteY176" fmla="*/ 1020932 h 3755254"/>
              <a:gd name="connsiteX177" fmla="*/ 6949466 w 8698980"/>
              <a:gd name="connsiteY177" fmla="*/ 1012054 h 3755254"/>
              <a:gd name="connsiteX178" fmla="*/ 6878444 w 8698980"/>
              <a:gd name="connsiteY178" fmla="*/ 1003176 h 3755254"/>
              <a:gd name="connsiteX179" fmla="*/ 6798545 w 8698980"/>
              <a:gd name="connsiteY179" fmla="*/ 985421 h 3755254"/>
              <a:gd name="connsiteX180" fmla="*/ 6683135 w 8698980"/>
              <a:gd name="connsiteY180" fmla="*/ 967666 h 3755254"/>
              <a:gd name="connsiteX181" fmla="*/ 6230374 w 8698980"/>
              <a:gd name="connsiteY181" fmla="*/ 914400 h 3755254"/>
              <a:gd name="connsiteX182" fmla="*/ 5875268 w 8698980"/>
              <a:gd name="connsiteY182" fmla="*/ 861134 h 3755254"/>
              <a:gd name="connsiteX183" fmla="*/ 5768735 w 8698980"/>
              <a:gd name="connsiteY183" fmla="*/ 852256 h 3755254"/>
              <a:gd name="connsiteX184" fmla="*/ 5653326 w 8698980"/>
              <a:gd name="connsiteY184" fmla="*/ 834501 h 3755254"/>
              <a:gd name="connsiteX185" fmla="*/ 5591182 w 8698980"/>
              <a:gd name="connsiteY185" fmla="*/ 825623 h 3755254"/>
              <a:gd name="connsiteX186" fmla="*/ 5546794 w 8698980"/>
              <a:gd name="connsiteY186" fmla="*/ 816745 h 3755254"/>
              <a:gd name="connsiteX187" fmla="*/ 5262708 w 8698980"/>
              <a:gd name="connsiteY187" fmla="*/ 807868 h 3755254"/>
              <a:gd name="connsiteX188" fmla="*/ 5014134 w 8698980"/>
              <a:gd name="connsiteY188" fmla="*/ 790112 h 3755254"/>
              <a:gd name="connsiteX189" fmla="*/ 4845458 w 8698980"/>
              <a:gd name="connsiteY189" fmla="*/ 763479 h 3755254"/>
              <a:gd name="connsiteX190" fmla="*/ 4738926 w 8698980"/>
              <a:gd name="connsiteY190" fmla="*/ 727969 h 3755254"/>
              <a:gd name="connsiteX191" fmla="*/ 4561372 w 8698980"/>
              <a:gd name="connsiteY191" fmla="*/ 656947 h 3755254"/>
              <a:gd name="connsiteX192" fmla="*/ 4206266 w 8698980"/>
              <a:gd name="connsiteY192" fmla="*/ 550415 h 3755254"/>
              <a:gd name="connsiteX193" fmla="*/ 4108611 w 8698980"/>
              <a:gd name="connsiteY193" fmla="*/ 532660 h 3755254"/>
              <a:gd name="connsiteX194" fmla="*/ 3886669 w 8698980"/>
              <a:gd name="connsiteY194" fmla="*/ 461639 h 3755254"/>
              <a:gd name="connsiteX195" fmla="*/ 3797893 w 8698980"/>
              <a:gd name="connsiteY195" fmla="*/ 435006 h 3755254"/>
              <a:gd name="connsiteX196" fmla="*/ 3646972 w 8698980"/>
              <a:gd name="connsiteY196" fmla="*/ 408373 h 3755254"/>
              <a:gd name="connsiteX197" fmla="*/ 3602584 w 8698980"/>
              <a:gd name="connsiteY197" fmla="*/ 372862 h 3755254"/>
              <a:gd name="connsiteX198" fmla="*/ 3567073 w 8698980"/>
              <a:gd name="connsiteY198" fmla="*/ 363984 h 3755254"/>
              <a:gd name="connsiteX199" fmla="*/ 3513807 w 8698980"/>
              <a:gd name="connsiteY199" fmla="*/ 337351 h 3755254"/>
              <a:gd name="connsiteX200" fmla="*/ 3451664 w 8698980"/>
              <a:gd name="connsiteY200" fmla="*/ 319596 h 3755254"/>
              <a:gd name="connsiteX201" fmla="*/ 3416153 w 8698980"/>
              <a:gd name="connsiteY201" fmla="*/ 301841 h 3755254"/>
              <a:gd name="connsiteX202" fmla="*/ 3371765 w 8698980"/>
              <a:gd name="connsiteY202" fmla="*/ 284085 h 3755254"/>
              <a:gd name="connsiteX203" fmla="*/ 3345132 w 8698980"/>
              <a:gd name="connsiteY203" fmla="*/ 266330 h 3755254"/>
              <a:gd name="connsiteX204" fmla="*/ 3265233 w 8698980"/>
              <a:gd name="connsiteY204" fmla="*/ 248575 h 3755254"/>
              <a:gd name="connsiteX205" fmla="*/ 3105435 w 8698980"/>
              <a:gd name="connsiteY205" fmla="*/ 195308 h 3755254"/>
              <a:gd name="connsiteX206" fmla="*/ 2990025 w 8698980"/>
              <a:gd name="connsiteY206" fmla="*/ 177553 h 3755254"/>
              <a:gd name="connsiteX207" fmla="*/ 2839104 w 8698980"/>
              <a:gd name="connsiteY207" fmla="*/ 150920 h 3755254"/>
              <a:gd name="connsiteX208" fmla="*/ 2652673 w 8698980"/>
              <a:gd name="connsiteY208" fmla="*/ 124287 h 3755254"/>
              <a:gd name="connsiteX209" fmla="*/ 2608285 w 8698980"/>
              <a:gd name="connsiteY209" fmla="*/ 115409 h 3755254"/>
              <a:gd name="connsiteX210" fmla="*/ 2581652 w 8698980"/>
              <a:gd name="connsiteY210" fmla="*/ 106532 h 3755254"/>
              <a:gd name="connsiteX211" fmla="*/ 2315322 w 8698980"/>
              <a:gd name="connsiteY211" fmla="*/ 97654 h 3755254"/>
              <a:gd name="connsiteX212" fmla="*/ 2155524 w 8698980"/>
              <a:gd name="connsiteY212" fmla="*/ 71021 h 3755254"/>
              <a:gd name="connsiteX213" fmla="*/ 2093380 w 8698980"/>
              <a:gd name="connsiteY213" fmla="*/ 53266 h 3755254"/>
              <a:gd name="connsiteX214" fmla="*/ 1658374 w 8698980"/>
              <a:gd name="connsiteY214" fmla="*/ 35510 h 3755254"/>
              <a:gd name="connsiteX215" fmla="*/ 1613986 w 8698980"/>
              <a:gd name="connsiteY215" fmla="*/ 26633 h 3755254"/>
              <a:gd name="connsiteX216" fmla="*/ 1587353 w 8698980"/>
              <a:gd name="connsiteY216" fmla="*/ 17755 h 3755254"/>
              <a:gd name="connsiteX217" fmla="*/ 1542965 w 8698980"/>
              <a:gd name="connsiteY217" fmla="*/ 8877 h 3755254"/>
              <a:gd name="connsiteX218" fmla="*/ 1516332 w 8698980"/>
              <a:gd name="connsiteY218" fmla="*/ 0 h 375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698980" h="3755254">
                <a:moveTo>
                  <a:pt x="1436433" y="8877"/>
                </a:moveTo>
                <a:cubicBezTo>
                  <a:pt x="1368360" y="9558"/>
                  <a:pt x="666432" y="-9924"/>
                  <a:pt x="371112" y="35510"/>
                </a:cubicBezTo>
                <a:cubicBezTo>
                  <a:pt x="352614" y="38356"/>
                  <a:pt x="335902" y="48342"/>
                  <a:pt x="317846" y="53266"/>
                </a:cubicBezTo>
                <a:cubicBezTo>
                  <a:pt x="303289" y="57236"/>
                  <a:pt x="288161" y="58750"/>
                  <a:pt x="273458" y="62143"/>
                </a:cubicBezTo>
                <a:cubicBezTo>
                  <a:pt x="249680" y="67630"/>
                  <a:pt x="226110" y="73980"/>
                  <a:pt x="202436" y="79899"/>
                </a:cubicBezTo>
                <a:cubicBezTo>
                  <a:pt x="184279" y="84438"/>
                  <a:pt x="166925" y="91736"/>
                  <a:pt x="149170" y="97654"/>
                </a:cubicBezTo>
                <a:cubicBezTo>
                  <a:pt x="140292" y="100613"/>
                  <a:pt x="131713" y="104697"/>
                  <a:pt x="122537" y="106532"/>
                </a:cubicBezTo>
                <a:lnTo>
                  <a:pt x="78149" y="115409"/>
                </a:lnTo>
                <a:cubicBezTo>
                  <a:pt x="72231" y="121328"/>
                  <a:pt x="66930" y="127936"/>
                  <a:pt x="60394" y="133165"/>
                </a:cubicBezTo>
                <a:cubicBezTo>
                  <a:pt x="52063" y="139830"/>
                  <a:pt x="40426" y="142589"/>
                  <a:pt x="33761" y="150920"/>
                </a:cubicBezTo>
                <a:cubicBezTo>
                  <a:pt x="27915" y="158227"/>
                  <a:pt x="27842" y="168675"/>
                  <a:pt x="24883" y="177553"/>
                </a:cubicBezTo>
                <a:cubicBezTo>
                  <a:pt x="28222" y="427956"/>
                  <a:pt x="-48258" y="668261"/>
                  <a:pt x="51516" y="887767"/>
                </a:cubicBezTo>
                <a:cubicBezTo>
                  <a:pt x="59730" y="905839"/>
                  <a:pt x="69271" y="923278"/>
                  <a:pt x="78149" y="941033"/>
                </a:cubicBezTo>
                <a:cubicBezTo>
                  <a:pt x="93754" y="1019054"/>
                  <a:pt x="75441" y="953370"/>
                  <a:pt x="113660" y="1029809"/>
                </a:cubicBezTo>
                <a:cubicBezTo>
                  <a:pt x="117845" y="1038179"/>
                  <a:pt x="118352" y="1048072"/>
                  <a:pt x="122537" y="1056442"/>
                </a:cubicBezTo>
                <a:cubicBezTo>
                  <a:pt x="130254" y="1071876"/>
                  <a:pt x="141453" y="1085397"/>
                  <a:pt x="149170" y="1100831"/>
                </a:cubicBezTo>
                <a:cubicBezTo>
                  <a:pt x="183061" y="1168613"/>
                  <a:pt x="120283" y="1077110"/>
                  <a:pt x="184681" y="1162975"/>
                </a:cubicBezTo>
                <a:cubicBezTo>
                  <a:pt x="200039" y="1209047"/>
                  <a:pt x="192391" y="1194806"/>
                  <a:pt x="237947" y="1251751"/>
                </a:cubicBezTo>
                <a:cubicBezTo>
                  <a:pt x="245790" y="1261555"/>
                  <a:pt x="256872" y="1268474"/>
                  <a:pt x="264580" y="1278384"/>
                </a:cubicBezTo>
                <a:cubicBezTo>
                  <a:pt x="277681" y="1295228"/>
                  <a:pt x="286578" y="1315134"/>
                  <a:pt x="300091" y="1331650"/>
                </a:cubicBezTo>
                <a:cubicBezTo>
                  <a:pt x="313341" y="1347845"/>
                  <a:pt x="330481" y="1360486"/>
                  <a:pt x="344479" y="1376039"/>
                </a:cubicBezTo>
                <a:cubicBezTo>
                  <a:pt x="357155" y="1390123"/>
                  <a:pt x="366591" y="1407029"/>
                  <a:pt x="379990" y="1420427"/>
                </a:cubicBezTo>
                <a:cubicBezTo>
                  <a:pt x="387535" y="1427971"/>
                  <a:pt x="397941" y="1431980"/>
                  <a:pt x="406623" y="1438182"/>
                </a:cubicBezTo>
                <a:cubicBezTo>
                  <a:pt x="411166" y="1441427"/>
                  <a:pt x="458310" y="1478089"/>
                  <a:pt x="468767" y="1482571"/>
                </a:cubicBezTo>
                <a:cubicBezTo>
                  <a:pt x="479981" y="1487377"/>
                  <a:pt x="492440" y="1488489"/>
                  <a:pt x="504277" y="1491448"/>
                </a:cubicBezTo>
                <a:cubicBezTo>
                  <a:pt x="534240" y="1521411"/>
                  <a:pt x="518886" y="1509800"/>
                  <a:pt x="575299" y="1535837"/>
                </a:cubicBezTo>
                <a:cubicBezTo>
                  <a:pt x="595761" y="1545281"/>
                  <a:pt x="616062" y="1555343"/>
                  <a:pt x="637442" y="1562470"/>
                </a:cubicBezTo>
                <a:cubicBezTo>
                  <a:pt x="651757" y="1567242"/>
                  <a:pt x="666771" y="1570406"/>
                  <a:pt x="681831" y="1571347"/>
                </a:cubicBezTo>
                <a:cubicBezTo>
                  <a:pt x="761629" y="1576334"/>
                  <a:pt x="841629" y="1577266"/>
                  <a:pt x="921528" y="1580225"/>
                </a:cubicBezTo>
                <a:cubicBezTo>
                  <a:pt x="942242" y="1586143"/>
                  <a:pt x="963080" y="1591644"/>
                  <a:pt x="983671" y="1597980"/>
                </a:cubicBezTo>
                <a:cubicBezTo>
                  <a:pt x="1048005" y="1617775"/>
                  <a:pt x="1137489" y="1652694"/>
                  <a:pt x="1187858" y="1677879"/>
                </a:cubicBezTo>
                <a:cubicBezTo>
                  <a:pt x="1211532" y="1689716"/>
                  <a:pt x="1240163" y="1694675"/>
                  <a:pt x="1258879" y="1713390"/>
                </a:cubicBezTo>
                <a:cubicBezTo>
                  <a:pt x="1285993" y="1740503"/>
                  <a:pt x="1269149" y="1727402"/>
                  <a:pt x="1312145" y="1748901"/>
                </a:cubicBezTo>
                <a:cubicBezTo>
                  <a:pt x="1347183" y="1801457"/>
                  <a:pt x="1308781" y="1750256"/>
                  <a:pt x="1365411" y="1802167"/>
                </a:cubicBezTo>
                <a:cubicBezTo>
                  <a:pt x="1390091" y="1824790"/>
                  <a:pt x="1412759" y="1849514"/>
                  <a:pt x="1436433" y="1873188"/>
                </a:cubicBezTo>
                <a:cubicBezTo>
                  <a:pt x="1445311" y="1882066"/>
                  <a:pt x="1455358" y="1889911"/>
                  <a:pt x="1463066" y="1899821"/>
                </a:cubicBezTo>
                <a:lnTo>
                  <a:pt x="1525209" y="1979720"/>
                </a:lnTo>
                <a:cubicBezTo>
                  <a:pt x="1534230" y="1991448"/>
                  <a:pt x="1542370" y="2003864"/>
                  <a:pt x="1551842" y="2015231"/>
                </a:cubicBezTo>
                <a:cubicBezTo>
                  <a:pt x="1566638" y="2032986"/>
                  <a:pt x="1582364" y="2050007"/>
                  <a:pt x="1596231" y="2068497"/>
                </a:cubicBezTo>
                <a:cubicBezTo>
                  <a:pt x="1609034" y="2085568"/>
                  <a:pt x="1619904" y="2104008"/>
                  <a:pt x="1631741" y="2121763"/>
                </a:cubicBezTo>
                <a:cubicBezTo>
                  <a:pt x="1637660" y="2130641"/>
                  <a:pt x="1640961" y="2141994"/>
                  <a:pt x="1649497" y="2148396"/>
                </a:cubicBezTo>
                <a:cubicBezTo>
                  <a:pt x="1671742" y="2165080"/>
                  <a:pt x="1685836" y="2173036"/>
                  <a:pt x="1702763" y="2192784"/>
                </a:cubicBezTo>
                <a:cubicBezTo>
                  <a:pt x="1715094" y="2207171"/>
                  <a:pt x="1727128" y="2221849"/>
                  <a:pt x="1738273" y="2237173"/>
                </a:cubicBezTo>
                <a:cubicBezTo>
                  <a:pt x="1738287" y="2237192"/>
                  <a:pt x="1782655" y="2303745"/>
                  <a:pt x="1791539" y="2317072"/>
                </a:cubicBezTo>
                <a:cubicBezTo>
                  <a:pt x="1801921" y="2332645"/>
                  <a:pt x="1803377" y="2352583"/>
                  <a:pt x="1809295" y="2370338"/>
                </a:cubicBezTo>
                <a:cubicBezTo>
                  <a:pt x="1830576" y="2434182"/>
                  <a:pt x="1804760" y="2354468"/>
                  <a:pt x="1827050" y="2432481"/>
                </a:cubicBezTo>
                <a:cubicBezTo>
                  <a:pt x="1829621" y="2441479"/>
                  <a:pt x="1830183" y="2451727"/>
                  <a:pt x="1835928" y="2459114"/>
                </a:cubicBezTo>
                <a:cubicBezTo>
                  <a:pt x="1851344" y="2478934"/>
                  <a:pt x="1871439" y="2494625"/>
                  <a:pt x="1889194" y="2512380"/>
                </a:cubicBezTo>
                <a:cubicBezTo>
                  <a:pt x="1896739" y="2519925"/>
                  <a:pt x="1900005" y="2530912"/>
                  <a:pt x="1906949" y="2539013"/>
                </a:cubicBezTo>
                <a:cubicBezTo>
                  <a:pt x="1917843" y="2551723"/>
                  <a:pt x="1930623" y="2562687"/>
                  <a:pt x="1942460" y="2574524"/>
                </a:cubicBezTo>
                <a:cubicBezTo>
                  <a:pt x="1992951" y="2625015"/>
                  <a:pt x="1959183" y="2593449"/>
                  <a:pt x="2048992" y="2663301"/>
                </a:cubicBezTo>
                <a:cubicBezTo>
                  <a:pt x="2059438" y="2671426"/>
                  <a:pt x="2073621" y="2673523"/>
                  <a:pt x="2084502" y="2681056"/>
                </a:cubicBezTo>
                <a:cubicBezTo>
                  <a:pt x="2112243" y="2700261"/>
                  <a:pt x="2134042" y="2728480"/>
                  <a:pt x="2164402" y="2743200"/>
                </a:cubicBezTo>
                <a:cubicBezTo>
                  <a:pt x="2312661" y="2815083"/>
                  <a:pt x="2340114" y="2815629"/>
                  <a:pt x="2466242" y="2840854"/>
                </a:cubicBezTo>
                <a:cubicBezTo>
                  <a:pt x="2602366" y="2831976"/>
                  <a:pt x="2739006" y="2829015"/>
                  <a:pt x="2874615" y="2814221"/>
                </a:cubicBezTo>
                <a:cubicBezTo>
                  <a:pt x="2902523" y="2811176"/>
                  <a:pt x="2927743" y="2796042"/>
                  <a:pt x="2954514" y="2787588"/>
                </a:cubicBezTo>
                <a:cubicBezTo>
                  <a:pt x="3023461" y="2765815"/>
                  <a:pt x="3036853" y="2764523"/>
                  <a:pt x="3096557" y="2743200"/>
                </a:cubicBezTo>
                <a:cubicBezTo>
                  <a:pt x="3120368" y="2734696"/>
                  <a:pt x="3144964" y="2727874"/>
                  <a:pt x="3167578" y="2716567"/>
                </a:cubicBezTo>
                <a:cubicBezTo>
                  <a:pt x="3186664" y="2707024"/>
                  <a:pt x="3202110" y="2691274"/>
                  <a:pt x="3220844" y="2681056"/>
                </a:cubicBezTo>
                <a:cubicBezTo>
                  <a:pt x="3234834" y="2673425"/>
                  <a:pt x="3250979" y="2670428"/>
                  <a:pt x="3265233" y="2663301"/>
                </a:cubicBezTo>
                <a:cubicBezTo>
                  <a:pt x="3320825" y="2635506"/>
                  <a:pt x="3293994" y="2643564"/>
                  <a:pt x="3336254" y="2618912"/>
                </a:cubicBezTo>
                <a:cubicBezTo>
                  <a:pt x="3362571" y="2603560"/>
                  <a:pt x="3390317" y="2590671"/>
                  <a:pt x="3416153" y="2574524"/>
                </a:cubicBezTo>
                <a:cubicBezTo>
                  <a:pt x="3527779" y="2504759"/>
                  <a:pt x="3432446" y="2553637"/>
                  <a:pt x="3522685" y="2503503"/>
                </a:cubicBezTo>
                <a:cubicBezTo>
                  <a:pt x="3577174" y="2473231"/>
                  <a:pt x="3537922" y="2495465"/>
                  <a:pt x="3593706" y="2476870"/>
                </a:cubicBezTo>
                <a:cubicBezTo>
                  <a:pt x="3608824" y="2471831"/>
                  <a:pt x="3623299" y="2465033"/>
                  <a:pt x="3638095" y="2459114"/>
                </a:cubicBezTo>
                <a:cubicBezTo>
                  <a:pt x="3655850" y="2444318"/>
                  <a:pt x="3672130" y="2427546"/>
                  <a:pt x="3691361" y="2414726"/>
                </a:cubicBezTo>
                <a:cubicBezTo>
                  <a:pt x="3707878" y="2403715"/>
                  <a:pt x="3727605" y="2398306"/>
                  <a:pt x="3744627" y="2388093"/>
                </a:cubicBezTo>
                <a:cubicBezTo>
                  <a:pt x="3757314" y="2380481"/>
                  <a:pt x="3767590" y="2369302"/>
                  <a:pt x="3780137" y="2361460"/>
                </a:cubicBezTo>
                <a:cubicBezTo>
                  <a:pt x="3791359" y="2354446"/>
                  <a:pt x="3804425" y="2350719"/>
                  <a:pt x="3815648" y="2343705"/>
                </a:cubicBezTo>
                <a:cubicBezTo>
                  <a:pt x="3828195" y="2335863"/>
                  <a:pt x="3839119" y="2325672"/>
                  <a:pt x="3851159" y="2317072"/>
                </a:cubicBezTo>
                <a:cubicBezTo>
                  <a:pt x="3859841" y="2310870"/>
                  <a:pt x="3868744" y="2304971"/>
                  <a:pt x="3877792" y="2299316"/>
                </a:cubicBezTo>
                <a:cubicBezTo>
                  <a:pt x="3937084" y="2262258"/>
                  <a:pt x="3931091" y="2271044"/>
                  <a:pt x="4002079" y="2219417"/>
                </a:cubicBezTo>
                <a:cubicBezTo>
                  <a:pt x="4008848" y="2214494"/>
                  <a:pt x="4012871" y="2206305"/>
                  <a:pt x="4019835" y="2201662"/>
                </a:cubicBezTo>
                <a:cubicBezTo>
                  <a:pt x="4019856" y="2201648"/>
                  <a:pt x="4130795" y="2135086"/>
                  <a:pt x="4153000" y="2121763"/>
                </a:cubicBezTo>
                <a:cubicBezTo>
                  <a:pt x="4181932" y="2104404"/>
                  <a:pt x="4206266" y="2080334"/>
                  <a:pt x="4232899" y="2059619"/>
                </a:cubicBezTo>
                <a:cubicBezTo>
                  <a:pt x="4249743" y="2046518"/>
                  <a:pt x="4268410" y="2035945"/>
                  <a:pt x="4286165" y="2024108"/>
                </a:cubicBezTo>
                <a:cubicBezTo>
                  <a:pt x="4298476" y="2015901"/>
                  <a:pt x="4310308" y="2006947"/>
                  <a:pt x="4321675" y="1997475"/>
                </a:cubicBezTo>
                <a:cubicBezTo>
                  <a:pt x="4328105" y="1992117"/>
                  <a:pt x="4332467" y="1984363"/>
                  <a:pt x="4339431" y="1979720"/>
                </a:cubicBezTo>
                <a:cubicBezTo>
                  <a:pt x="4350442" y="1972379"/>
                  <a:pt x="4363719" y="1968979"/>
                  <a:pt x="4374941" y="1961965"/>
                </a:cubicBezTo>
                <a:cubicBezTo>
                  <a:pt x="4462375" y="1907319"/>
                  <a:pt x="4364454" y="1963173"/>
                  <a:pt x="4437085" y="1908699"/>
                </a:cubicBezTo>
                <a:cubicBezTo>
                  <a:pt x="4450889" y="1898346"/>
                  <a:pt x="4467116" y="1891637"/>
                  <a:pt x="4481473" y="1882066"/>
                </a:cubicBezTo>
                <a:cubicBezTo>
                  <a:pt x="4608773" y="1797199"/>
                  <a:pt x="4431120" y="1907034"/>
                  <a:pt x="4552495" y="1837677"/>
                </a:cubicBezTo>
                <a:cubicBezTo>
                  <a:pt x="4561759" y="1832383"/>
                  <a:pt x="4569585" y="1824694"/>
                  <a:pt x="4579128" y="1819922"/>
                </a:cubicBezTo>
                <a:cubicBezTo>
                  <a:pt x="4593381" y="1812795"/>
                  <a:pt x="4609680" y="1810073"/>
                  <a:pt x="4623516" y="1802167"/>
                </a:cubicBezTo>
                <a:cubicBezTo>
                  <a:pt x="4651308" y="1786286"/>
                  <a:pt x="4674785" y="1763216"/>
                  <a:pt x="4703415" y="1748901"/>
                </a:cubicBezTo>
                <a:lnTo>
                  <a:pt x="4792192" y="1704512"/>
                </a:lnTo>
                <a:cubicBezTo>
                  <a:pt x="4804029" y="1698594"/>
                  <a:pt x="4814977" y="1690393"/>
                  <a:pt x="4827702" y="1686757"/>
                </a:cubicBezTo>
                <a:cubicBezTo>
                  <a:pt x="4848417" y="1680839"/>
                  <a:pt x="4868781" y="1673516"/>
                  <a:pt x="4889846" y="1669002"/>
                </a:cubicBezTo>
                <a:cubicBezTo>
                  <a:pt x="4910307" y="1664618"/>
                  <a:pt x="4931350" y="1663564"/>
                  <a:pt x="4951990" y="1660124"/>
                </a:cubicBezTo>
                <a:cubicBezTo>
                  <a:pt x="4980435" y="1655383"/>
                  <a:pt x="5058847" y="1637364"/>
                  <a:pt x="5076277" y="1633491"/>
                </a:cubicBezTo>
                <a:cubicBezTo>
                  <a:pt x="5212401" y="1636450"/>
                  <a:pt x="5348728" y="1634374"/>
                  <a:pt x="5484650" y="1642369"/>
                </a:cubicBezTo>
                <a:cubicBezTo>
                  <a:pt x="5507266" y="1643699"/>
                  <a:pt x="5543070" y="1670719"/>
                  <a:pt x="5564549" y="1677879"/>
                </a:cubicBezTo>
                <a:cubicBezTo>
                  <a:pt x="5653777" y="1707622"/>
                  <a:pt x="5663945" y="1708412"/>
                  <a:pt x="5733225" y="1722268"/>
                </a:cubicBezTo>
                <a:cubicBezTo>
                  <a:pt x="5745062" y="1728186"/>
                  <a:pt x="5756571" y="1734810"/>
                  <a:pt x="5768735" y="1740023"/>
                </a:cubicBezTo>
                <a:cubicBezTo>
                  <a:pt x="5777337" y="1743709"/>
                  <a:pt x="5786999" y="1744716"/>
                  <a:pt x="5795369" y="1748901"/>
                </a:cubicBezTo>
                <a:cubicBezTo>
                  <a:pt x="5810802" y="1756618"/>
                  <a:pt x="5825125" y="1766389"/>
                  <a:pt x="5839757" y="1775534"/>
                </a:cubicBezTo>
                <a:cubicBezTo>
                  <a:pt x="5872476" y="1795983"/>
                  <a:pt x="5904860" y="1816963"/>
                  <a:pt x="5937411" y="1837677"/>
                </a:cubicBezTo>
                <a:cubicBezTo>
                  <a:pt x="5947705" y="1844228"/>
                  <a:pt x="5961190" y="1843203"/>
                  <a:pt x="5972922" y="1846555"/>
                </a:cubicBezTo>
                <a:cubicBezTo>
                  <a:pt x="5981920" y="1849126"/>
                  <a:pt x="5991185" y="1851248"/>
                  <a:pt x="5999555" y="1855433"/>
                </a:cubicBezTo>
                <a:cubicBezTo>
                  <a:pt x="6032852" y="1872081"/>
                  <a:pt x="6039720" y="1890577"/>
                  <a:pt x="6070576" y="1917576"/>
                </a:cubicBezTo>
                <a:cubicBezTo>
                  <a:pt x="6078606" y="1924602"/>
                  <a:pt x="6088331" y="1929413"/>
                  <a:pt x="6097209" y="1935332"/>
                </a:cubicBezTo>
                <a:cubicBezTo>
                  <a:pt x="6129587" y="2032463"/>
                  <a:pt x="6077949" y="1885340"/>
                  <a:pt x="6123842" y="1988598"/>
                </a:cubicBezTo>
                <a:cubicBezTo>
                  <a:pt x="6146922" y="2040528"/>
                  <a:pt x="6138170" y="2048932"/>
                  <a:pt x="6159353" y="2104008"/>
                </a:cubicBezTo>
                <a:cubicBezTo>
                  <a:pt x="6168544" y="2127905"/>
                  <a:pt x="6197641" y="2179195"/>
                  <a:pt x="6212619" y="2201662"/>
                </a:cubicBezTo>
                <a:cubicBezTo>
                  <a:pt x="6220826" y="2213973"/>
                  <a:pt x="6231308" y="2224690"/>
                  <a:pt x="6239252" y="2237173"/>
                </a:cubicBezTo>
                <a:cubicBezTo>
                  <a:pt x="6252061" y="2257301"/>
                  <a:pt x="6264093" y="2277977"/>
                  <a:pt x="6274763" y="2299316"/>
                </a:cubicBezTo>
                <a:cubicBezTo>
                  <a:pt x="6278948" y="2307686"/>
                  <a:pt x="6278680" y="2318014"/>
                  <a:pt x="6283640" y="2325949"/>
                </a:cubicBezTo>
                <a:cubicBezTo>
                  <a:pt x="6308438" y="2365627"/>
                  <a:pt x="6333089" y="2405834"/>
                  <a:pt x="6363539" y="2441359"/>
                </a:cubicBezTo>
                <a:lnTo>
                  <a:pt x="6470071" y="2565646"/>
                </a:lnTo>
                <a:cubicBezTo>
                  <a:pt x="6478175" y="2575181"/>
                  <a:pt x="6539714" y="2648650"/>
                  <a:pt x="6549970" y="2663301"/>
                </a:cubicBezTo>
                <a:cubicBezTo>
                  <a:pt x="6570685" y="2692893"/>
                  <a:pt x="6588989" y="2724327"/>
                  <a:pt x="6612114" y="2752077"/>
                </a:cubicBezTo>
                <a:cubicBezTo>
                  <a:pt x="6633547" y="2777797"/>
                  <a:pt x="6660512" y="2798419"/>
                  <a:pt x="6683135" y="2823099"/>
                </a:cubicBezTo>
                <a:cubicBezTo>
                  <a:pt x="6693133" y="2834006"/>
                  <a:pt x="6699771" y="2847702"/>
                  <a:pt x="6709769" y="2858609"/>
                </a:cubicBezTo>
                <a:cubicBezTo>
                  <a:pt x="6732392" y="2883289"/>
                  <a:pt x="6758863" y="2904330"/>
                  <a:pt x="6780790" y="2929631"/>
                </a:cubicBezTo>
                <a:cubicBezTo>
                  <a:pt x="6797462" y="2948868"/>
                  <a:pt x="6809451" y="2971758"/>
                  <a:pt x="6825178" y="2991775"/>
                </a:cubicBezTo>
                <a:cubicBezTo>
                  <a:pt x="6842034" y="3013228"/>
                  <a:pt x="6862586" y="3031717"/>
                  <a:pt x="6878444" y="3053918"/>
                </a:cubicBezTo>
                <a:cubicBezTo>
                  <a:pt x="6892311" y="3073332"/>
                  <a:pt x="6900721" y="3096211"/>
                  <a:pt x="6913955" y="3116062"/>
                </a:cubicBezTo>
                <a:cubicBezTo>
                  <a:pt x="6936023" y="3149163"/>
                  <a:pt x="6974669" y="3187992"/>
                  <a:pt x="7002732" y="3213716"/>
                </a:cubicBezTo>
                <a:cubicBezTo>
                  <a:pt x="7030096" y="3238800"/>
                  <a:pt x="7099778" y="3293210"/>
                  <a:pt x="7127019" y="3311371"/>
                </a:cubicBezTo>
                <a:cubicBezTo>
                  <a:pt x="7164603" y="3336427"/>
                  <a:pt x="7203886" y="3358838"/>
                  <a:pt x="7242429" y="3382392"/>
                </a:cubicBezTo>
                <a:cubicBezTo>
                  <a:pt x="7257152" y="3391390"/>
                  <a:pt x="7273013" y="3398672"/>
                  <a:pt x="7286817" y="3409025"/>
                </a:cubicBezTo>
                <a:cubicBezTo>
                  <a:pt x="7321071" y="3434715"/>
                  <a:pt x="7327204" y="3441218"/>
                  <a:pt x="7366716" y="3462291"/>
                </a:cubicBezTo>
                <a:cubicBezTo>
                  <a:pt x="7395909" y="3477860"/>
                  <a:pt x="7425901" y="3491883"/>
                  <a:pt x="7455493" y="3506679"/>
                </a:cubicBezTo>
                <a:cubicBezTo>
                  <a:pt x="7466722" y="3512294"/>
                  <a:pt x="7471803" y="3526166"/>
                  <a:pt x="7482126" y="3533312"/>
                </a:cubicBezTo>
                <a:cubicBezTo>
                  <a:pt x="7510500" y="3552955"/>
                  <a:pt x="7541310" y="3568823"/>
                  <a:pt x="7570902" y="3586578"/>
                </a:cubicBezTo>
                <a:cubicBezTo>
                  <a:pt x="7583590" y="3594191"/>
                  <a:pt x="7593566" y="3605870"/>
                  <a:pt x="7606413" y="3613211"/>
                </a:cubicBezTo>
                <a:cubicBezTo>
                  <a:pt x="7634878" y="3629477"/>
                  <a:pt x="7700386" y="3662291"/>
                  <a:pt x="7739578" y="3675355"/>
                </a:cubicBezTo>
                <a:cubicBezTo>
                  <a:pt x="7751153" y="3679213"/>
                  <a:pt x="7763826" y="3679540"/>
                  <a:pt x="7775089" y="3684233"/>
                </a:cubicBezTo>
                <a:cubicBezTo>
                  <a:pt x="7799521" y="3694413"/>
                  <a:pt x="7822436" y="3707906"/>
                  <a:pt x="7846110" y="3719743"/>
                </a:cubicBezTo>
                <a:cubicBezTo>
                  <a:pt x="7857023" y="3725200"/>
                  <a:pt x="7869710" y="3725974"/>
                  <a:pt x="7881621" y="3728621"/>
                </a:cubicBezTo>
                <a:cubicBezTo>
                  <a:pt x="7967322" y="3747666"/>
                  <a:pt x="7882898" y="3727101"/>
                  <a:pt x="7979275" y="3746376"/>
                </a:cubicBezTo>
                <a:cubicBezTo>
                  <a:pt x="7991239" y="3748769"/>
                  <a:pt x="8002949" y="3752295"/>
                  <a:pt x="8014786" y="3755254"/>
                </a:cubicBezTo>
                <a:cubicBezTo>
                  <a:pt x="8076930" y="3752295"/>
                  <a:pt x="8139413" y="3753507"/>
                  <a:pt x="8201217" y="3746376"/>
                </a:cubicBezTo>
                <a:cubicBezTo>
                  <a:pt x="8217048" y="3744549"/>
                  <a:pt x="8230629" y="3734067"/>
                  <a:pt x="8245605" y="3728621"/>
                </a:cubicBezTo>
                <a:cubicBezTo>
                  <a:pt x="8263194" y="3722225"/>
                  <a:pt x="8280983" y="3716370"/>
                  <a:pt x="8298871" y="3710866"/>
                </a:cubicBezTo>
                <a:cubicBezTo>
                  <a:pt x="8351880" y="3694556"/>
                  <a:pt x="8377039" y="3689104"/>
                  <a:pt x="8432036" y="3675355"/>
                </a:cubicBezTo>
                <a:cubicBezTo>
                  <a:pt x="8455710" y="3663518"/>
                  <a:pt x="8478962" y="3650797"/>
                  <a:pt x="8503058" y="3639844"/>
                </a:cubicBezTo>
                <a:cubicBezTo>
                  <a:pt x="8511577" y="3635972"/>
                  <a:pt x="8522076" y="3636406"/>
                  <a:pt x="8529691" y="3630967"/>
                </a:cubicBezTo>
                <a:cubicBezTo>
                  <a:pt x="8543313" y="3621237"/>
                  <a:pt x="8553365" y="3607293"/>
                  <a:pt x="8565202" y="3595456"/>
                </a:cubicBezTo>
                <a:cubicBezTo>
                  <a:pt x="8602583" y="3558075"/>
                  <a:pt x="8607721" y="3535239"/>
                  <a:pt x="8636223" y="3488924"/>
                </a:cubicBezTo>
                <a:cubicBezTo>
                  <a:pt x="8647407" y="3470750"/>
                  <a:pt x="8659897" y="3453413"/>
                  <a:pt x="8671734" y="3435658"/>
                </a:cubicBezTo>
                <a:cubicBezTo>
                  <a:pt x="8674693" y="3420862"/>
                  <a:pt x="8676951" y="3405908"/>
                  <a:pt x="8680611" y="3391270"/>
                </a:cubicBezTo>
                <a:cubicBezTo>
                  <a:pt x="8685836" y="3370370"/>
                  <a:pt x="8697996" y="3350666"/>
                  <a:pt x="8698367" y="3329126"/>
                </a:cubicBezTo>
                <a:cubicBezTo>
                  <a:pt x="8700969" y="3178199"/>
                  <a:pt x="8694782" y="3027222"/>
                  <a:pt x="8689489" y="2876365"/>
                </a:cubicBezTo>
                <a:cubicBezTo>
                  <a:pt x="8688402" y="2845388"/>
                  <a:pt x="8678336" y="2817296"/>
                  <a:pt x="8671734" y="2787588"/>
                </a:cubicBezTo>
                <a:cubicBezTo>
                  <a:pt x="8652690" y="2701888"/>
                  <a:pt x="8673253" y="2786311"/>
                  <a:pt x="8653978" y="2689934"/>
                </a:cubicBezTo>
                <a:cubicBezTo>
                  <a:pt x="8651585" y="2677970"/>
                  <a:pt x="8647658" y="2666353"/>
                  <a:pt x="8645101" y="2654423"/>
                </a:cubicBezTo>
                <a:cubicBezTo>
                  <a:pt x="8638778" y="2624914"/>
                  <a:pt x="8633263" y="2595238"/>
                  <a:pt x="8627345" y="2565646"/>
                </a:cubicBezTo>
                <a:cubicBezTo>
                  <a:pt x="8624386" y="2550850"/>
                  <a:pt x="8624072" y="2535268"/>
                  <a:pt x="8618468" y="2521258"/>
                </a:cubicBezTo>
                <a:lnTo>
                  <a:pt x="8582957" y="2432481"/>
                </a:lnTo>
                <a:cubicBezTo>
                  <a:pt x="8578042" y="2420194"/>
                  <a:pt x="8570415" y="2409135"/>
                  <a:pt x="8565202" y="2396971"/>
                </a:cubicBezTo>
                <a:cubicBezTo>
                  <a:pt x="8561516" y="2388370"/>
                  <a:pt x="8560196" y="2378857"/>
                  <a:pt x="8556324" y="2370338"/>
                </a:cubicBezTo>
                <a:cubicBezTo>
                  <a:pt x="8545371" y="2346242"/>
                  <a:pt x="8520813" y="2299316"/>
                  <a:pt x="8520813" y="2299316"/>
                </a:cubicBezTo>
                <a:cubicBezTo>
                  <a:pt x="8517854" y="2284520"/>
                  <a:pt x="8511935" y="2270017"/>
                  <a:pt x="8511935" y="2254928"/>
                </a:cubicBezTo>
                <a:cubicBezTo>
                  <a:pt x="8511935" y="2131929"/>
                  <a:pt x="8507677" y="2152291"/>
                  <a:pt x="8529691" y="2086252"/>
                </a:cubicBezTo>
                <a:cubicBezTo>
                  <a:pt x="8526732" y="1953087"/>
                  <a:pt x="8526245" y="1819844"/>
                  <a:pt x="8520813" y="1686757"/>
                </a:cubicBezTo>
                <a:cubicBezTo>
                  <a:pt x="8519171" y="1646521"/>
                  <a:pt x="8510113" y="1656479"/>
                  <a:pt x="8494180" y="1624613"/>
                </a:cubicBezTo>
                <a:cubicBezTo>
                  <a:pt x="8446271" y="1528794"/>
                  <a:pt x="8531148" y="1673109"/>
                  <a:pt x="8467547" y="1571347"/>
                </a:cubicBezTo>
                <a:cubicBezTo>
                  <a:pt x="8407509" y="1475286"/>
                  <a:pt x="8473384" y="1574193"/>
                  <a:pt x="8414281" y="1491448"/>
                </a:cubicBezTo>
                <a:cubicBezTo>
                  <a:pt x="8408079" y="1482766"/>
                  <a:pt x="8403356" y="1473012"/>
                  <a:pt x="8396526" y="1464815"/>
                </a:cubicBezTo>
                <a:cubicBezTo>
                  <a:pt x="8388489" y="1455170"/>
                  <a:pt x="8377931" y="1447827"/>
                  <a:pt x="8369893" y="1438182"/>
                </a:cubicBezTo>
                <a:cubicBezTo>
                  <a:pt x="8363062" y="1429985"/>
                  <a:pt x="8360068" y="1418687"/>
                  <a:pt x="8352137" y="1411549"/>
                </a:cubicBezTo>
                <a:cubicBezTo>
                  <a:pt x="8312697" y="1376053"/>
                  <a:pt x="8275745" y="1351606"/>
                  <a:pt x="8227850" y="1331650"/>
                </a:cubicBezTo>
                <a:cubicBezTo>
                  <a:pt x="8210574" y="1324452"/>
                  <a:pt x="8191786" y="1321268"/>
                  <a:pt x="8174584" y="1313895"/>
                </a:cubicBezTo>
                <a:cubicBezTo>
                  <a:pt x="8039148" y="1255851"/>
                  <a:pt x="8165759" y="1296154"/>
                  <a:pt x="8041419" y="1260629"/>
                </a:cubicBezTo>
                <a:cubicBezTo>
                  <a:pt x="7956076" y="1209423"/>
                  <a:pt x="8040673" y="1252806"/>
                  <a:pt x="7943765" y="1225118"/>
                </a:cubicBezTo>
                <a:cubicBezTo>
                  <a:pt x="7919454" y="1218172"/>
                  <a:pt x="7896999" y="1205619"/>
                  <a:pt x="7872743" y="1198485"/>
                </a:cubicBezTo>
                <a:cubicBezTo>
                  <a:pt x="7846569" y="1190787"/>
                  <a:pt x="7819077" y="1188225"/>
                  <a:pt x="7792844" y="1180730"/>
                </a:cubicBezTo>
                <a:cubicBezTo>
                  <a:pt x="7682733" y="1149270"/>
                  <a:pt x="7825588" y="1175064"/>
                  <a:pt x="7686312" y="1145219"/>
                </a:cubicBezTo>
                <a:cubicBezTo>
                  <a:pt x="7665852" y="1140835"/>
                  <a:pt x="7644838" y="1139605"/>
                  <a:pt x="7624169" y="1136342"/>
                </a:cubicBezTo>
                <a:lnTo>
                  <a:pt x="7464370" y="1109708"/>
                </a:lnTo>
                <a:cubicBezTo>
                  <a:pt x="7446615" y="1106749"/>
                  <a:pt x="7428567" y="1105197"/>
                  <a:pt x="7411104" y="1100831"/>
                </a:cubicBezTo>
                <a:lnTo>
                  <a:pt x="7340083" y="1083075"/>
                </a:lnTo>
                <a:cubicBezTo>
                  <a:pt x="7322620" y="1078709"/>
                  <a:pt x="7304509" y="1077515"/>
                  <a:pt x="7286817" y="1074198"/>
                </a:cubicBezTo>
                <a:cubicBezTo>
                  <a:pt x="7257155" y="1068636"/>
                  <a:pt x="7227632" y="1062361"/>
                  <a:pt x="7198040" y="1056442"/>
                </a:cubicBezTo>
                <a:cubicBezTo>
                  <a:pt x="7174645" y="1051763"/>
                  <a:pt x="7150693" y="1050524"/>
                  <a:pt x="7127019" y="1047565"/>
                </a:cubicBezTo>
                <a:cubicBezTo>
                  <a:pt x="7006937" y="1017543"/>
                  <a:pt x="7104817" y="1039426"/>
                  <a:pt x="6993854" y="1020932"/>
                </a:cubicBezTo>
                <a:cubicBezTo>
                  <a:pt x="6978970" y="1018451"/>
                  <a:pt x="6964380" y="1014348"/>
                  <a:pt x="6949466" y="1012054"/>
                </a:cubicBezTo>
                <a:cubicBezTo>
                  <a:pt x="6925885" y="1008426"/>
                  <a:pt x="6901939" y="1007322"/>
                  <a:pt x="6878444" y="1003176"/>
                </a:cubicBezTo>
                <a:cubicBezTo>
                  <a:pt x="6851576" y="998435"/>
                  <a:pt x="6825388" y="990301"/>
                  <a:pt x="6798545" y="985421"/>
                </a:cubicBezTo>
                <a:cubicBezTo>
                  <a:pt x="6760250" y="978458"/>
                  <a:pt x="6721666" y="973170"/>
                  <a:pt x="6683135" y="967666"/>
                </a:cubicBezTo>
                <a:cubicBezTo>
                  <a:pt x="6391469" y="925999"/>
                  <a:pt x="6488908" y="937903"/>
                  <a:pt x="6230374" y="914400"/>
                </a:cubicBezTo>
                <a:cubicBezTo>
                  <a:pt x="6053775" y="879079"/>
                  <a:pt x="6171511" y="900632"/>
                  <a:pt x="5875268" y="861134"/>
                </a:cubicBezTo>
                <a:cubicBezTo>
                  <a:pt x="5839946" y="856425"/>
                  <a:pt x="5804173" y="855986"/>
                  <a:pt x="5768735" y="852256"/>
                </a:cubicBezTo>
                <a:cubicBezTo>
                  <a:pt x="5728004" y="847968"/>
                  <a:pt x="5693484" y="840679"/>
                  <a:pt x="5653326" y="834501"/>
                </a:cubicBezTo>
                <a:cubicBezTo>
                  <a:pt x="5632644" y="831319"/>
                  <a:pt x="5611822" y="829063"/>
                  <a:pt x="5591182" y="825623"/>
                </a:cubicBezTo>
                <a:cubicBezTo>
                  <a:pt x="5576298" y="823142"/>
                  <a:pt x="5561861" y="817559"/>
                  <a:pt x="5546794" y="816745"/>
                </a:cubicBezTo>
                <a:cubicBezTo>
                  <a:pt x="5452191" y="811631"/>
                  <a:pt x="5357403" y="810827"/>
                  <a:pt x="5262708" y="807868"/>
                </a:cubicBezTo>
                <a:cubicBezTo>
                  <a:pt x="5145590" y="778587"/>
                  <a:pt x="5313075" y="817921"/>
                  <a:pt x="5014134" y="790112"/>
                </a:cubicBezTo>
                <a:cubicBezTo>
                  <a:pt x="4957457" y="784840"/>
                  <a:pt x="4845458" y="763479"/>
                  <a:pt x="4845458" y="763479"/>
                </a:cubicBezTo>
                <a:cubicBezTo>
                  <a:pt x="4695749" y="688624"/>
                  <a:pt x="4884625" y="776535"/>
                  <a:pt x="4738926" y="727969"/>
                </a:cubicBezTo>
                <a:cubicBezTo>
                  <a:pt x="4650788" y="698590"/>
                  <a:pt x="4640987" y="680831"/>
                  <a:pt x="4561372" y="656947"/>
                </a:cubicBezTo>
                <a:lnTo>
                  <a:pt x="4206266" y="550415"/>
                </a:lnTo>
                <a:cubicBezTo>
                  <a:pt x="4174576" y="540908"/>
                  <a:pt x="4140489" y="541515"/>
                  <a:pt x="4108611" y="532660"/>
                </a:cubicBezTo>
                <a:cubicBezTo>
                  <a:pt x="4033769" y="511871"/>
                  <a:pt x="3960772" y="484928"/>
                  <a:pt x="3886669" y="461639"/>
                </a:cubicBezTo>
                <a:cubicBezTo>
                  <a:pt x="3857195" y="452376"/>
                  <a:pt x="3827485" y="443884"/>
                  <a:pt x="3797893" y="435006"/>
                </a:cubicBezTo>
                <a:cubicBezTo>
                  <a:pt x="3758140" y="423080"/>
                  <a:pt x="3690772" y="414630"/>
                  <a:pt x="3646972" y="408373"/>
                </a:cubicBezTo>
                <a:cubicBezTo>
                  <a:pt x="3632653" y="394053"/>
                  <a:pt x="3622184" y="381262"/>
                  <a:pt x="3602584" y="372862"/>
                </a:cubicBezTo>
                <a:cubicBezTo>
                  <a:pt x="3591369" y="368056"/>
                  <a:pt x="3578402" y="368515"/>
                  <a:pt x="3567073" y="363984"/>
                </a:cubicBezTo>
                <a:cubicBezTo>
                  <a:pt x="3548642" y="356611"/>
                  <a:pt x="3532335" y="344477"/>
                  <a:pt x="3513807" y="337351"/>
                </a:cubicBezTo>
                <a:cubicBezTo>
                  <a:pt x="3493700" y="329617"/>
                  <a:pt x="3471910" y="326958"/>
                  <a:pt x="3451664" y="319596"/>
                </a:cubicBezTo>
                <a:cubicBezTo>
                  <a:pt x="3439227" y="315073"/>
                  <a:pt x="3428246" y="307216"/>
                  <a:pt x="3416153" y="301841"/>
                </a:cubicBezTo>
                <a:cubicBezTo>
                  <a:pt x="3401591" y="295369"/>
                  <a:pt x="3386018" y="291212"/>
                  <a:pt x="3371765" y="284085"/>
                </a:cubicBezTo>
                <a:cubicBezTo>
                  <a:pt x="3362222" y="279313"/>
                  <a:pt x="3355254" y="269704"/>
                  <a:pt x="3345132" y="266330"/>
                </a:cubicBezTo>
                <a:cubicBezTo>
                  <a:pt x="3319249" y="257703"/>
                  <a:pt x="3291392" y="256326"/>
                  <a:pt x="3265233" y="248575"/>
                </a:cubicBezTo>
                <a:cubicBezTo>
                  <a:pt x="3211399" y="232624"/>
                  <a:pt x="3159801" y="209338"/>
                  <a:pt x="3105435" y="195308"/>
                </a:cubicBezTo>
                <a:cubicBezTo>
                  <a:pt x="3067747" y="185582"/>
                  <a:pt x="3028320" y="184516"/>
                  <a:pt x="2990025" y="177553"/>
                </a:cubicBezTo>
                <a:cubicBezTo>
                  <a:pt x="2758779" y="135509"/>
                  <a:pt x="3049181" y="179896"/>
                  <a:pt x="2839104" y="150920"/>
                </a:cubicBezTo>
                <a:lnTo>
                  <a:pt x="2652673" y="124287"/>
                </a:lnTo>
                <a:cubicBezTo>
                  <a:pt x="2637736" y="122153"/>
                  <a:pt x="2622924" y="119069"/>
                  <a:pt x="2608285" y="115409"/>
                </a:cubicBezTo>
                <a:cubicBezTo>
                  <a:pt x="2599207" y="113139"/>
                  <a:pt x="2590993" y="107098"/>
                  <a:pt x="2581652" y="106532"/>
                </a:cubicBezTo>
                <a:cubicBezTo>
                  <a:pt x="2492989" y="101159"/>
                  <a:pt x="2404099" y="100613"/>
                  <a:pt x="2315322" y="97654"/>
                </a:cubicBezTo>
                <a:lnTo>
                  <a:pt x="2155524" y="71021"/>
                </a:lnTo>
                <a:cubicBezTo>
                  <a:pt x="2102250" y="62142"/>
                  <a:pt x="2157613" y="59383"/>
                  <a:pt x="2093380" y="53266"/>
                </a:cubicBezTo>
                <a:cubicBezTo>
                  <a:pt x="1987581" y="43190"/>
                  <a:pt x="1730190" y="37754"/>
                  <a:pt x="1658374" y="35510"/>
                </a:cubicBezTo>
                <a:cubicBezTo>
                  <a:pt x="1643578" y="32551"/>
                  <a:pt x="1628624" y="30293"/>
                  <a:pt x="1613986" y="26633"/>
                </a:cubicBezTo>
                <a:cubicBezTo>
                  <a:pt x="1604907" y="24363"/>
                  <a:pt x="1596431" y="20025"/>
                  <a:pt x="1587353" y="17755"/>
                </a:cubicBezTo>
                <a:cubicBezTo>
                  <a:pt x="1572715" y="14095"/>
                  <a:pt x="1557604" y="12537"/>
                  <a:pt x="1542965" y="8877"/>
                </a:cubicBezTo>
                <a:cubicBezTo>
                  <a:pt x="1533887" y="6607"/>
                  <a:pt x="1516332" y="0"/>
                  <a:pt x="1516332" y="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ru-RU"/>
          </a:p>
        </p:txBody>
      </p:sp>
      <p:sp>
        <p:nvSpPr>
          <p:cNvPr id="121" name="Блок-схема: узел 120"/>
          <p:cNvSpPr/>
          <p:nvPr/>
        </p:nvSpPr>
        <p:spPr>
          <a:xfrm>
            <a:off x="7875588" y="3365500"/>
            <a:ext cx="144462" cy="144463"/>
          </a:xfrm>
          <a:prstGeom prst="flowChartConnector">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3" name="Блок-схема: узел 122"/>
          <p:cNvSpPr/>
          <p:nvPr/>
        </p:nvSpPr>
        <p:spPr>
          <a:xfrm>
            <a:off x="7627938" y="3582988"/>
            <a:ext cx="144462" cy="144462"/>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4" name="Блок-схема: узел 123"/>
          <p:cNvSpPr/>
          <p:nvPr/>
        </p:nvSpPr>
        <p:spPr>
          <a:xfrm>
            <a:off x="7667625" y="3789363"/>
            <a:ext cx="144463" cy="14446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68" name="Прямая соединительная линия 67"/>
          <p:cNvCxnSpPr/>
          <p:nvPr/>
        </p:nvCxnSpPr>
        <p:spPr>
          <a:xfrm>
            <a:off x="3348038" y="2133600"/>
            <a:ext cx="2592387" cy="287338"/>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2339975" y="2781300"/>
            <a:ext cx="215900" cy="719138"/>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sp>
        <p:nvSpPr>
          <p:cNvPr id="9254" name="TextBox 76"/>
          <p:cNvSpPr txBox="1">
            <a:spLocks noChangeArrowheads="1"/>
          </p:cNvSpPr>
          <p:nvPr/>
        </p:nvSpPr>
        <p:spPr bwMode="auto">
          <a:xfrm rot="388528">
            <a:off x="3284538" y="1922463"/>
            <a:ext cx="1655762" cy="246062"/>
          </a:xfrm>
          <a:prstGeom prst="rect">
            <a:avLst/>
          </a:prstGeom>
          <a:noFill/>
          <a:ln w="9525">
            <a:noFill/>
            <a:miter lim="800000"/>
            <a:headEnd/>
            <a:tailEnd/>
          </a:ln>
        </p:spPr>
        <p:txBody>
          <a:bodyPr>
            <a:spAutoFit/>
          </a:bodyPr>
          <a:lstStyle/>
          <a:p>
            <a:r>
              <a:rPr lang="ru-RU" sz="1000" b="1"/>
              <a:t>Марпосадское шоссе</a:t>
            </a:r>
          </a:p>
        </p:txBody>
      </p:sp>
      <p:sp>
        <p:nvSpPr>
          <p:cNvPr id="114" name="Скругленный прямоугольник 113"/>
          <p:cNvSpPr/>
          <p:nvPr/>
        </p:nvSpPr>
        <p:spPr>
          <a:xfrm>
            <a:off x="1619250" y="1268413"/>
            <a:ext cx="1152525" cy="5048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256" name="TextBox 114"/>
          <p:cNvSpPr txBox="1">
            <a:spLocks noChangeArrowheads="1"/>
          </p:cNvSpPr>
          <p:nvPr/>
        </p:nvSpPr>
        <p:spPr bwMode="auto">
          <a:xfrm>
            <a:off x="1619250" y="1268413"/>
            <a:ext cx="1152525" cy="508000"/>
          </a:xfrm>
          <a:prstGeom prst="rect">
            <a:avLst/>
          </a:prstGeom>
          <a:noFill/>
          <a:ln w="9525">
            <a:noFill/>
            <a:miter lim="800000"/>
            <a:headEnd/>
            <a:tailEnd/>
          </a:ln>
        </p:spPr>
        <p:txBody>
          <a:bodyPr>
            <a:spAutoFit/>
          </a:bodyPr>
          <a:lstStyle/>
          <a:p>
            <a:pPr algn="ctr"/>
            <a:r>
              <a:rPr lang="ru-RU" sz="900" b="1"/>
              <a:t>Испытательно-сертификацион-ный центр</a:t>
            </a:r>
            <a:endParaRPr lang="ru-RU" sz="1100" b="1"/>
          </a:p>
        </p:txBody>
      </p:sp>
      <p:sp>
        <p:nvSpPr>
          <p:cNvPr id="117" name="Блок-схема: узел 116"/>
          <p:cNvSpPr/>
          <p:nvPr/>
        </p:nvSpPr>
        <p:spPr>
          <a:xfrm>
            <a:off x="2546350" y="3141663"/>
            <a:ext cx="144463" cy="14446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6" name="Блок-схема: узел 75"/>
          <p:cNvSpPr/>
          <p:nvPr/>
        </p:nvSpPr>
        <p:spPr>
          <a:xfrm>
            <a:off x="827088" y="1557338"/>
            <a:ext cx="144462"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7" name="Блок-схема: узел 76"/>
          <p:cNvSpPr/>
          <p:nvPr/>
        </p:nvSpPr>
        <p:spPr>
          <a:xfrm>
            <a:off x="2051050" y="2633663"/>
            <a:ext cx="144463" cy="1444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8" name="Блок-схема: узел 77"/>
          <p:cNvSpPr/>
          <p:nvPr/>
        </p:nvSpPr>
        <p:spPr>
          <a:xfrm>
            <a:off x="2043113" y="2746375"/>
            <a:ext cx="144462" cy="14446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61" name="TextBox 112"/>
          <p:cNvSpPr txBox="1">
            <a:spLocks noChangeArrowheads="1"/>
          </p:cNvSpPr>
          <p:nvPr/>
        </p:nvSpPr>
        <p:spPr bwMode="auto">
          <a:xfrm rot="536335">
            <a:off x="3692525" y="1835150"/>
            <a:ext cx="2189163" cy="246063"/>
          </a:xfrm>
          <a:prstGeom prst="rect">
            <a:avLst/>
          </a:prstGeom>
          <a:noFill/>
          <a:ln w="9525">
            <a:noFill/>
            <a:miter lim="800000"/>
            <a:headEnd/>
            <a:tailEnd/>
          </a:ln>
        </p:spPr>
        <p:txBody>
          <a:bodyPr>
            <a:spAutoFit/>
          </a:bodyPr>
          <a:lstStyle/>
          <a:p>
            <a:r>
              <a:rPr lang="ru-RU" sz="1000" b="1"/>
              <a:t>Жилой комплекс Новый город</a:t>
            </a:r>
            <a:endParaRPr lang="ru-RU" sz="1100" b="1"/>
          </a:p>
        </p:txBody>
      </p:sp>
      <p:sp>
        <p:nvSpPr>
          <p:cNvPr id="113" name="Блок-схема: узел 112"/>
          <p:cNvSpPr/>
          <p:nvPr/>
        </p:nvSpPr>
        <p:spPr>
          <a:xfrm>
            <a:off x="7451725" y="3644900"/>
            <a:ext cx="144463" cy="14446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5" name="Блок-схема: узел 114"/>
          <p:cNvSpPr/>
          <p:nvPr/>
        </p:nvSpPr>
        <p:spPr>
          <a:xfrm>
            <a:off x="468313" y="1700213"/>
            <a:ext cx="142875" cy="144462"/>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6" name="Блок-схема: узел 115"/>
          <p:cNvSpPr/>
          <p:nvPr/>
        </p:nvSpPr>
        <p:spPr>
          <a:xfrm>
            <a:off x="2195513" y="1773238"/>
            <a:ext cx="144462" cy="142875"/>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8" name="Блок-схема: узел 117"/>
          <p:cNvSpPr/>
          <p:nvPr/>
        </p:nvSpPr>
        <p:spPr>
          <a:xfrm>
            <a:off x="2555875" y="3284538"/>
            <a:ext cx="144463" cy="144462"/>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9" name="Блок-схема: узел 118"/>
          <p:cNvSpPr/>
          <p:nvPr/>
        </p:nvSpPr>
        <p:spPr>
          <a:xfrm>
            <a:off x="2484438" y="2205038"/>
            <a:ext cx="142875" cy="144462"/>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0" name="Блок-схема: узел 119"/>
          <p:cNvSpPr/>
          <p:nvPr/>
        </p:nvSpPr>
        <p:spPr>
          <a:xfrm>
            <a:off x="1619250" y="1989138"/>
            <a:ext cx="144463" cy="144462"/>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122" name="Группа 121"/>
          <p:cNvGrpSpPr/>
          <p:nvPr/>
        </p:nvGrpSpPr>
        <p:grpSpPr>
          <a:xfrm>
            <a:off x="241658" y="4985529"/>
            <a:ext cx="1679448" cy="1450051"/>
            <a:chOff x="346380" y="2721387"/>
            <a:chExt cx="1728003" cy="1389496"/>
          </a:xfrm>
          <a:solidFill>
            <a:schemeClr val="accent5">
              <a:lumMod val="75000"/>
            </a:schemeClr>
          </a:solidFill>
        </p:grpSpPr>
        <p:sp>
          <p:nvSpPr>
            <p:cNvPr id="125" name="Вертикальный свиток 124"/>
            <p:cNvSpPr/>
            <p:nvPr/>
          </p:nvSpPr>
          <p:spPr>
            <a:xfrm>
              <a:off x="346380" y="2721387"/>
              <a:ext cx="1728003" cy="1389496"/>
            </a:xfrm>
            <a:prstGeom prst="verticalScroll">
              <a:avLst>
                <a:gd name="adj" fmla="val 8517"/>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7" name="TextBox 50"/>
            <p:cNvSpPr txBox="1">
              <a:spLocks noChangeArrowheads="1"/>
            </p:cNvSpPr>
            <p:nvPr/>
          </p:nvSpPr>
          <p:spPr bwMode="auto">
            <a:xfrm>
              <a:off x="444590" y="2880661"/>
              <a:ext cx="1486637" cy="1150203"/>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ctr" hangingPunct="1">
                <a:defRPr/>
              </a:pPr>
              <a:r>
                <a:rPr lang="ru-RU" sz="900" b="1" dirty="0" smtClean="0">
                  <a:solidFill>
                    <a:schemeClr val="bg1"/>
                  </a:solidFill>
                </a:rPr>
                <a:t>ФГБОУ ВПО «Чувашский государственный университет им. И.Н. Ульянова», ГБО СПО «Чебоксарский электромеханический колледж» </a:t>
              </a:r>
            </a:p>
          </p:txBody>
        </p:sp>
      </p:grpSp>
      <p:sp>
        <p:nvSpPr>
          <p:cNvPr id="11" name="Блок-схема: альтернативный процесс 10"/>
          <p:cNvSpPr/>
          <p:nvPr/>
        </p:nvSpPr>
        <p:spPr>
          <a:xfrm>
            <a:off x="258763" y="4754563"/>
            <a:ext cx="1641475" cy="396875"/>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наука</a:t>
            </a:r>
          </a:p>
        </p:txBody>
      </p:sp>
      <p:sp>
        <p:nvSpPr>
          <p:cNvPr id="6" name="Вертикальный свиток 5"/>
          <p:cNvSpPr/>
          <p:nvPr/>
        </p:nvSpPr>
        <p:spPr>
          <a:xfrm>
            <a:off x="1908175" y="4143375"/>
            <a:ext cx="2339975" cy="2436813"/>
          </a:xfrm>
          <a:prstGeom prst="verticalScroll">
            <a:avLst>
              <a:gd name="adj" fmla="val 543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71" name="TextBox 50"/>
          <p:cNvSpPr txBox="1">
            <a:spLocks noChangeArrowheads="1"/>
          </p:cNvSpPr>
          <p:nvPr/>
        </p:nvSpPr>
        <p:spPr bwMode="auto">
          <a:xfrm>
            <a:off x="2114550" y="4570413"/>
            <a:ext cx="1987550" cy="2032000"/>
          </a:xfrm>
          <a:prstGeom prst="rect">
            <a:avLst/>
          </a:prstGeom>
          <a:noFill/>
          <a:ln w="9525">
            <a:noFill/>
            <a:miter lim="800000"/>
            <a:headEnd/>
            <a:tailEnd/>
          </a:ln>
        </p:spPr>
        <p:txBody>
          <a:bodyPr>
            <a:spAutoFit/>
          </a:bodyPr>
          <a:lstStyle/>
          <a:p>
            <a:pPr fontAlgn="ctr"/>
            <a:r>
              <a:rPr lang="ru-RU" sz="900" b="1">
                <a:solidFill>
                  <a:schemeClr val="bg1"/>
                </a:solidFill>
              </a:rPr>
              <a:t>ОАО «НПК «ЭЛАРА» им.  Г.А. Ильенко», ЗАО «ЧЭАЗ», ОАО «ВНИИР», ООО  НПП «ЭКРА», ОАО «Завод «Чувашкабель»</a:t>
            </a:r>
          </a:p>
          <a:p>
            <a:pPr fontAlgn="ctr"/>
            <a:r>
              <a:rPr lang="ru-RU" sz="900" b="1">
                <a:solidFill>
                  <a:schemeClr val="bg1"/>
                </a:solidFill>
              </a:rPr>
              <a:t>ООО «ИЗВА», ООО «НПП Динамика», ОАО «АБС ЗЭиМ Автоматизация», ООО «Электром», ОАО «Электроприбор», ЗАО «ЧЭМЗ», ООО «ИЦ  Бреслер», ЗАО «ЧЗСА» Электросила», ЗАО «Чебоксарское предприятие «Сеспель», ООО «Хевел»</a:t>
            </a:r>
          </a:p>
        </p:txBody>
      </p:sp>
      <p:sp>
        <p:nvSpPr>
          <p:cNvPr id="175" name="Блок-схема: альтернативный процесс 174"/>
          <p:cNvSpPr/>
          <p:nvPr/>
        </p:nvSpPr>
        <p:spPr>
          <a:xfrm>
            <a:off x="1958975" y="4081463"/>
            <a:ext cx="2273300" cy="390525"/>
          </a:xfrm>
          <a:prstGeom prst="flowChartAlternate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производство</a:t>
            </a:r>
          </a:p>
        </p:txBody>
      </p:sp>
      <p:sp>
        <p:nvSpPr>
          <p:cNvPr id="161" name="Вертикальный свиток 160"/>
          <p:cNvSpPr/>
          <p:nvPr/>
        </p:nvSpPr>
        <p:spPr>
          <a:xfrm>
            <a:off x="4230688" y="3783013"/>
            <a:ext cx="2717800" cy="2786062"/>
          </a:xfrm>
          <a:prstGeom prst="verticalScroll">
            <a:avLst>
              <a:gd name="adj" fmla="val 511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74" name="TextBox 50"/>
          <p:cNvSpPr txBox="1">
            <a:spLocks noChangeArrowheads="1"/>
          </p:cNvSpPr>
          <p:nvPr/>
        </p:nvSpPr>
        <p:spPr bwMode="auto">
          <a:xfrm>
            <a:off x="4406900" y="4083050"/>
            <a:ext cx="2374900" cy="2479675"/>
          </a:xfrm>
          <a:prstGeom prst="rect">
            <a:avLst/>
          </a:prstGeom>
          <a:noFill/>
          <a:ln w="9525">
            <a:noFill/>
            <a:miter lim="800000"/>
            <a:headEnd/>
            <a:tailEnd/>
          </a:ln>
        </p:spPr>
        <p:txBody>
          <a:bodyPr>
            <a:spAutoFit/>
          </a:bodyPr>
          <a:lstStyle/>
          <a:p>
            <a:pPr eaLnBrk="0" fontAlgn="t" hangingPunct="0"/>
            <a:r>
              <a:rPr lang="ru-RU" sz="900" b="1">
                <a:solidFill>
                  <a:schemeClr val="bg1"/>
                </a:solidFill>
              </a:rPr>
              <a:t>Центр высокотехнологичного обучения рабочих и специалистов на базе ФГБОУ СПО «Чебоксарский электромеханический колледж», Научно-образовательный и инновационный комплекс высоких технологий при ЧГУ им. И.Н. Ульянова , Центры научно-технического творчества молодежи при Технопарке «Интеграл», Инновационно-технологический центр Чебоксарского  политехнического института (филиала) МГОУ, Негосударственное образовательное учреждение «Научно-образовательный центр «ЭКРА» </a:t>
            </a:r>
          </a:p>
        </p:txBody>
      </p:sp>
      <p:sp>
        <p:nvSpPr>
          <p:cNvPr id="176" name="Блок-схема: альтернативный процесс 175"/>
          <p:cNvSpPr/>
          <p:nvPr/>
        </p:nvSpPr>
        <p:spPr>
          <a:xfrm>
            <a:off x="4284663" y="3656013"/>
            <a:ext cx="2663825" cy="420687"/>
          </a:xfrm>
          <a:prstGeom prst="flowChartAlternateProcess">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кадры</a:t>
            </a:r>
          </a:p>
        </p:txBody>
      </p:sp>
      <p:grpSp>
        <p:nvGrpSpPr>
          <p:cNvPr id="9276" name="Группа 29"/>
          <p:cNvGrpSpPr>
            <a:grpSpLocks/>
          </p:cNvGrpSpPr>
          <p:nvPr/>
        </p:nvGrpSpPr>
        <p:grpSpPr bwMode="auto">
          <a:xfrm>
            <a:off x="6931025" y="4473575"/>
            <a:ext cx="1952625" cy="1979613"/>
            <a:chOff x="170634" y="4471791"/>
            <a:chExt cx="1952647" cy="1979810"/>
          </a:xfrm>
        </p:grpSpPr>
        <p:grpSp>
          <p:nvGrpSpPr>
            <p:cNvPr id="9279" name="Группа 11"/>
            <p:cNvGrpSpPr>
              <a:grpSpLocks/>
            </p:cNvGrpSpPr>
            <p:nvPr/>
          </p:nvGrpSpPr>
          <p:grpSpPr bwMode="auto">
            <a:xfrm>
              <a:off x="170634" y="4719159"/>
              <a:ext cx="1952647" cy="1732442"/>
              <a:chOff x="6477340" y="4860296"/>
              <a:chExt cx="2160587" cy="1676083"/>
            </a:xfrm>
          </p:grpSpPr>
          <p:sp>
            <p:nvSpPr>
              <p:cNvPr id="168" name="Вертикальный свиток 167"/>
              <p:cNvSpPr/>
              <p:nvPr/>
            </p:nvSpPr>
            <p:spPr>
              <a:xfrm>
                <a:off x="6477340" y="4860593"/>
                <a:ext cx="2160587" cy="1675786"/>
              </a:xfrm>
              <a:prstGeom prst="verticalScroll">
                <a:avLst>
                  <a:gd name="adj" fmla="val 851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82" name="TextBox 50"/>
              <p:cNvSpPr txBox="1">
                <a:spLocks noChangeArrowheads="1"/>
              </p:cNvSpPr>
              <p:nvPr/>
            </p:nvSpPr>
            <p:spPr bwMode="auto">
              <a:xfrm>
                <a:off x="6585718" y="5046869"/>
                <a:ext cx="1946233" cy="1429268"/>
              </a:xfrm>
              <a:prstGeom prst="rect">
                <a:avLst/>
              </a:prstGeom>
              <a:noFill/>
              <a:ln w="9525">
                <a:noFill/>
                <a:miter lim="800000"/>
                <a:headEnd/>
                <a:tailEnd/>
              </a:ln>
            </p:spPr>
            <p:txBody>
              <a:bodyPr>
                <a:spAutoFit/>
              </a:bodyPr>
              <a:lstStyle/>
              <a:p>
                <a:pPr fontAlgn="ctr"/>
                <a:r>
                  <a:rPr lang="ru-RU" sz="900" b="1">
                    <a:solidFill>
                      <a:schemeClr val="bg1"/>
                    </a:solidFill>
                  </a:rPr>
                  <a:t>Центр субконтрактации, Центр энергосбереджения, Центр трансфера технологий, Центр патентной информации, Агентство по поддержке малого бизнеса, Венчурный фонд Чувашской Республики, Технопарк «Интеграл»</a:t>
                </a:r>
              </a:p>
            </p:txBody>
          </p:sp>
        </p:grpSp>
        <p:sp>
          <p:nvSpPr>
            <p:cNvPr id="177" name="Блок-схема: альтернативный процесс 176"/>
            <p:cNvSpPr/>
            <p:nvPr/>
          </p:nvSpPr>
          <p:spPr>
            <a:xfrm>
              <a:off x="218260" y="4471791"/>
              <a:ext cx="1905021" cy="455658"/>
            </a:xfrm>
            <a:prstGeom prst="flowChartAlternate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bg1"/>
                  </a:solidFill>
                </a:rPr>
                <a:t>инфраструктура поддержки</a:t>
              </a:r>
            </a:p>
          </p:txBody>
        </p:sp>
      </p:grpSp>
      <p:sp>
        <p:nvSpPr>
          <p:cNvPr id="180" name="Скругленный прямоугольник 179"/>
          <p:cNvSpPr/>
          <p:nvPr/>
        </p:nvSpPr>
        <p:spPr>
          <a:xfrm>
            <a:off x="1022350" y="173038"/>
            <a:ext cx="7056438"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78" name="Заголовок 1"/>
          <p:cNvSpPr txBox="1">
            <a:spLocks/>
          </p:cNvSpPr>
          <p:nvPr/>
        </p:nvSpPr>
        <p:spPr bwMode="auto">
          <a:xfrm>
            <a:off x="1019175" y="120650"/>
            <a:ext cx="7056438" cy="647700"/>
          </a:xfrm>
          <a:prstGeom prst="rect">
            <a:avLst/>
          </a:prstGeom>
          <a:noFill/>
          <a:ln w="9525">
            <a:noFill/>
            <a:miter lim="800000"/>
            <a:headEnd/>
            <a:tailEnd/>
          </a:ln>
        </p:spPr>
        <p:txBody>
          <a:bodyPr anchor="ctr"/>
          <a:lstStyle/>
          <a:p>
            <a:pPr algn="ctr" eaLnBrk="0" hangingPunct="0"/>
            <a:r>
              <a:rPr lang="ru-RU">
                <a:solidFill>
                  <a:schemeClr val="bg1"/>
                </a:solidFill>
                <a:latin typeface="Calibri" pitchFamily="34" charset="0"/>
              </a:rPr>
              <a:t>Основные участники и географическая локализация инновационного территориального электротехнического кластера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txBox="1">
            <a:spLocks noGrp="1"/>
          </p:cNvSpPr>
          <p:nvPr/>
        </p:nvSpPr>
        <p:spPr>
          <a:xfrm>
            <a:off x="8429625" y="0"/>
            <a:ext cx="714375" cy="365125"/>
          </a:xfrm>
          <a:prstGeom prst="rect">
            <a:avLst/>
          </a:prstGeom>
          <a:noFill/>
        </p:spPr>
        <p:txBody>
          <a:bodyPr anchor="ctr"/>
          <a:lstStyle/>
          <a:p>
            <a:pPr algn="ctr" fontAlgn="auto">
              <a:spcBef>
                <a:spcPts val="0"/>
              </a:spcBef>
              <a:spcAft>
                <a:spcPts val="0"/>
              </a:spcAft>
              <a:defRPr/>
            </a:pPr>
            <a:endParaRPr lang="ru-RU" sz="1400" dirty="0">
              <a:solidFill>
                <a:srgbClr val="A03202"/>
              </a:solidFill>
              <a:latin typeface="+mn-lt"/>
            </a:endParaRPr>
          </a:p>
          <a:p>
            <a:pPr algn="ctr" fontAlgn="auto">
              <a:spcBef>
                <a:spcPts val="0"/>
              </a:spcBef>
              <a:spcAft>
                <a:spcPts val="0"/>
              </a:spcAft>
              <a:defRPr/>
            </a:pPr>
            <a:endParaRPr lang="ru-RU" sz="1400" dirty="0">
              <a:solidFill>
                <a:srgbClr val="A03202"/>
              </a:solidFill>
              <a:latin typeface="+mn-lt"/>
            </a:endParaRPr>
          </a:p>
        </p:txBody>
      </p:sp>
      <p:sp>
        <p:nvSpPr>
          <p:cNvPr id="10243" name="AutoShape 16"/>
          <p:cNvSpPr>
            <a:spLocks noChangeArrowheads="1"/>
          </p:cNvSpPr>
          <p:nvPr/>
        </p:nvSpPr>
        <p:spPr bwMode="auto">
          <a:xfrm>
            <a:off x="323850" y="895350"/>
            <a:ext cx="1944688" cy="647700"/>
          </a:xfrm>
          <a:prstGeom prst="roundRect">
            <a:avLst>
              <a:gd name="adj" fmla="val 16667"/>
            </a:avLst>
          </a:prstGeom>
          <a:solidFill>
            <a:srgbClr val="92D050"/>
          </a:solidFill>
          <a:ln w="9525">
            <a:solidFill>
              <a:schemeClr val="tx1"/>
            </a:solidFill>
            <a:round/>
            <a:headEnd/>
            <a:tailEnd/>
          </a:ln>
        </p:spPr>
        <p:txBody>
          <a:bodyPr wrap="none" anchor="ctr"/>
          <a:lstStyle/>
          <a:p>
            <a:pPr algn="ctr"/>
            <a:r>
              <a:rPr lang="ru-RU" sz="1200">
                <a:solidFill>
                  <a:srgbClr val="002060"/>
                </a:solidFill>
              </a:rPr>
              <a:t>Высшие учебные </a:t>
            </a:r>
          </a:p>
          <a:p>
            <a:pPr algn="ctr"/>
            <a:r>
              <a:rPr lang="ru-RU" sz="1200">
                <a:solidFill>
                  <a:srgbClr val="002060"/>
                </a:solidFill>
              </a:rPr>
              <a:t>заведения </a:t>
            </a:r>
          </a:p>
          <a:p>
            <a:pPr algn="ctr"/>
            <a:r>
              <a:rPr lang="ru-RU" sz="1200">
                <a:solidFill>
                  <a:srgbClr val="002060"/>
                </a:solidFill>
              </a:rPr>
              <a:t>(кадровые ресурсы)</a:t>
            </a:r>
            <a:endParaRPr lang="ru-RU" sz="1200"/>
          </a:p>
        </p:txBody>
      </p:sp>
      <p:sp>
        <p:nvSpPr>
          <p:cNvPr id="10244" name="AutoShape 16"/>
          <p:cNvSpPr>
            <a:spLocks noChangeArrowheads="1"/>
          </p:cNvSpPr>
          <p:nvPr/>
        </p:nvSpPr>
        <p:spPr bwMode="auto">
          <a:xfrm>
            <a:off x="2411413" y="895350"/>
            <a:ext cx="2016125" cy="647700"/>
          </a:xfrm>
          <a:prstGeom prst="roundRect">
            <a:avLst>
              <a:gd name="adj" fmla="val 16667"/>
            </a:avLst>
          </a:prstGeom>
          <a:solidFill>
            <a:srgbClr val="92D050"/>
          </a:solidFill>
          <a:ln w="9525">
            <a:solidFill>
              <a:schemeClr val="tx1"/>
            </a:solidFill>
            <a:round/>
            <a:headEnd/>
            <a:tailEnd/>
          </a:ln>
        </p:spPr>
        <p:txBody>
          <a:bodyPr wrap="none" anchor="ctr"/>
          <a:lstStyle/>
          <a:p>
            <a:pPr algn="ctr"/>
            <a:r>
              <a:rPr lang="ru-RU" sz="1200">
                <a:solidFill>
                  <a:srgbClr val="002060"/>
                </a:solidFill>
              </a:rPr>
              <a:t>Инфраструктурная среда</a:t>
            </a:r>
            <a:endParaRPr lang="ru-RU" sz="1200"/>
          </a:p>
        </p:txBody>
      </p:sp>
      <p:sp>
        <p:nvSpPr>
          <p:cNvPr id="10245" name="AutoShape 16"/>
          <p:cNvSpPr>
            <a:spLocks noChangeArrowheads="1"/>
          </p:cNvSpPr>
          <p:nvPr/>
        </p:nvSpPr>
        <p:spPr bwMode="auto">
          <a:xfrm>
            <a:off x="4654550" y="882650"/>
            <a:ext cx="1944688" cy="647700"/>
          </a:xfrm>
          <a:prstGeom prst="roundRect">
            <a:avLst>
              <a:gd name="adj" fmla="val 16667"/>
            </a:avLst>
          </a:prstGeom>
          <a:solidFill>
            <a:srgbClr val="92D050"/>
          </a:solidFill>
          <a:ln w="9525">
            <a:solidFill>
              <a:schemeClr val="tx1"/>
            </a:solidFill>
            <a:round/>
            <a:headEnd/>
            <a:tailEnd/>
          </a:ln>
        </p:spPr>
        <p:txBody>
          <a:bodyPr wrap="none" anchor="ctr"/>
          <a:lstStyle/>
          <a:p>
            <a:pPr algn="ctr"/>
            <a:r>
              <a:rPr lang="ru-RU" sz="1200">
                <a:solidFill>
                  <a:srgbClr val="002060"/>
                </a:solidFill>
              </a:rPr>
              <a:t>Поддержка от </a:t>
            </a:r>
          </a:p>
          <a:p>
            <a:pPr algn="ctr"/>
            <a:r>
              <a:rPr lang="ru-RU" sz="1200">
                <a:solidFill>
                  <a:srgbClr val="002060"/>
                </a:solidFill>
              </a:rPr>
              <a:t>региона</a:t>
            </a:r>
            <a:endParaRPr lang="ru-RU" sz="1200"/>
          </a:p>
        </p:txBody>
      </p:sp>
      <p:sp>
        <p:nvSpPr>
          <p:cNvPr id="10246" name="AutoShape 16"/>
          <p:cNvSpPr>
            <a:spLocks noChangeArrowheads="1"/>
          </p:cNvSpPr>
          <p:nvPr/>
        </p:nvSpPr>
        <p:spPr bwMode="auto">
          <a:xfrm>
            <a:off x="6732588" y="882650"/>
            <a:ext cx="1943100" cy="647700"/>
          </a:xfrm>
          <a:prstGeom prst="roundRect">
            <a:avLst>
              <a:gd name="adj" fmla="val 16667"/>
            </a:avLst>
          </a:prstGeom>
          <a:solidFill>
            <a:srgbClr val="92D050"/>
          </a:solidFill>
          <a:ln w="9525">
            <a:solidFill>
              <a:schemeClr val="tx1"/>
            </a:solidFill>
            <a:round/>
            <a:headEnd/>
            <a:tailEnd/>
          </a:ln>
        </p:spPr>
        <p:txBody>
          <a:bodyPr wrap="none" anchor="ctr"/>
          <a:lstStyle/>
          <a:p>
            <a:pPr algn="ctr"/>
            <a:r>
              <a:rPr lang="ru-RU" sz="1200">
                <a:solidFill>
                  <a:srgbClr val="002060"/>
                </a:solidFill>
              </a:rPr>
              <a:t>Информационная </a:t>
            </a:r>
          </a:p>
          <a:p>
            <a:pPr algn="ctr"/>
            <a:r>
              <a:rPr lang="ru-RU" sz="1200">
                <a:solidFill>
                  <a:srgbClr val="002060"/>
                </a:solidFill>
              </a:rPr>
              <a:t>среда</a:t>
            </a:r>
            <a:endParaRPr lang="ru-RU" sz="1200"/>
          </a:p>
        </p:txBody>
      </p:sp>
      <p:sp>
        <p:nvSpPr>
          <p:cNvPr id="10247" name="AutoShape 16"/>
          <p:cNvSpPr>
            <a:spLocks noChangeArrowheads="1"/>
          </p:cNvSpPr>
          <p:nvPr/>
        </p:nvSpPr>
        <p:spPr bwMode="auto">
          <a:xfrm>
            <a:off x="295275" y="1612900"/>
            <a:ext cx="1944688" cy="5011738"/>
          </a:xfrm>
          <a:prstGeom prst="roundRect">
            <a:avLst>
              <a:gd name="adj" fmla="val 16667"/>
            </a:avLst>
          </a:prstGeom>
          <a:solidFill>
            <a:schemeClr val="bg2"/>
          </a:solidFill>
          <a:ln w="9525">
            <a:solidFill>
              <a:schemeClr val="tx2"/>
            </a:solidFill>
            <a:round/>
            <a:headEnd/>
            <a:tailEnd/>
          </a:ln>
        </p:spPr>
        <p:txBody>
          <a:bodyPr wrap="none" anchor="ctr"/>
          <a:lstStyle/>
          <a:p>
            <a:pPr algn="just"/>
            <a:endParaRPr lang="ru-RU" sz="1200"/>
          </a:p>
        </p:txBody>
      </p:sp>
      <p:sp>
        <p:nvSpPr>
          <p:cNvPr id="10248" name="AutoShape 16"/>
          <p:cNvSpPr>
            <a:spLocks noChangeArrowheads="1"/>
          </p:cNvSpPr>
          <p:nvPr/>
        </p:nvSpPr>
        <p:spPr bwMode="auto">
          <a:xfrm>
            <a:off x="4654550" y="1611313"/>
            <a:ext cx="1944688" cy="1998662"/>
          </a:xfrm>
          <a:prstGeom prst="roundRect">
            <a:avLst>
              <a:gd name="adj" fmla="val 16667"/>
            </a:avLst>
          </a:prstGeom>
          <a:solidFill>
            <a:schemeClr val="bg2"/>
          </a:solidFill>
          <a:ln w="9525">
            <a:solidFill>
              <a:schemeClr val="tx2"/>
            </a:solidFill>
            <a:round/>
            <a:headEnd/>
            <a:tailEnd/>
          </a:ln>
        </p:spPr>
        <p:txBody>
          <a:bodyPr wrap="none" anchor="ctr"/>
          <a:lstStyle/>
          <a:p>
            <a:pPr algn="just"/>
            <a:endParaRPr lang="ru-RU" sz="1200"/>
          </a:p>
        </p:txBody>
      </p:sp>
      <p:sp>
        <p:nvSpPr>
          <p:cNvPr id="10249" name="AutoShape 16"/>
          <p:cNvSpPr>
            <a:spLocks noChangeArrowheads="1"/>
          </p:cNvSpPr>
          <p:nvPr/>
        </p:nvSpPr>
        <p:spPr bwMode="auto">
          <a:xfrm>
            <a:off x="2376488" y="1612900"/>
            <a:ext cx="2124075" cy="4911725"/>
          </a:xfrm>
          <a:prstGeom prst="roundRect">
            <a:avLst>
              <a:gd name="adj" fmla="val 16667"/>
            </a:avLst>
          </a:prstGeom>
          <a:solidFill>
            <a:schemeClr val="bg2"/>
          </a:solidFill>
          <a:ln w="9525">
            <a:solidFill>
              <a:schemeClr val="tx2"/>
            </a:solidFill>
            <a:round/>
            <a:headEnd/>
            <a:tailEnd/>
          </a:ln>
        </p:spPr>
        <p:txBody>
          <a:bodyPr wrap="none" anchor="ctr"/>
          <a:lstStyle/>
          <a:p>
            <a:pPr algn="just"/>
            <a:endParaRPr lang="ru-RU" sz="1200"/>
          </a:p>
        </p:txBody>
      </p:sp>
      <p:sp>
        <p:nvSpPr>
          <p:cNvPr id="2" name="TextBox 1"/>
          <p:cNvSpPr txBox="1"/>
          <p:nvPr/>
        </p:nvSpPr>
        <p:spPr>
          <a:xfrm>
            <a:off x="2393950" y="1717675"/>
            <a:ext cx="2106613" cy="4554538"/>
          </a:xfrm>
          <a:prstGeom prst="rect">
            <a:avLst/>
          </a:prstGeom>
          <a:noFill/>
        </p:spPr>
        <p:txBody>
          <a:bodyPr>
            <a:spAutoFit/>
          </a:bodyPr>
          <a:lstStyle/>
          <a:p>
            <a:pPr>
              <a:defRPr/>
            </a:pPr>
            <a:r>
              <a:rPr lang="ru-RU" sz="1000" b="1" dirty="0">
                <a:latin typeface="Arial" pitchFamily="34" charset="0"/>
              </a:rPr>
              <a:t>Технопарки и техно полисы:  </a:t>
            </a:r>
          </a:p>
          <a:p>
            <a:pPr marL="144000" indent="-144000">
              <a:buFont typeface="Wingdings" pitchFamily="2" charset="2"/>
              <a:buChar char="ü"/>
              <a:defRPr/>
            </a:pPr>
            <a:r>
              <a:rPr lang="ru-RU" sz="1000" dirty="0">
                <a:latin typeface="Arial" pitchFamily="34" charset="0"/>
              </a:rPr>
              <a:t>Технопарк «Чувашия» при ЧГУ им. И.Н. Ульянова»;</a:t>
            </a:r>
          </a:p>
          <a:p>
            <a:pPr marL="144000" indent="-144000">
              <a:buFont typeface="Wingdings" pitchFamily="2" charset="2"/>
              <a:buChar char="ü"/>
              <a:defRPr/>
            </a:pPr>
            <a:r>
              <a:rPr lang="ru-RU" sz="1000" dirty="0" err="1">
                <a:latin typeface="Arial" pitchFamily="34" charset="0"/>
              </a:rPr>
              <a:t>Технокомплекс</a:t>
            </a:r>
            <a:r>
              <a:rPr lang="ru-RU" sz="1000" dirty="0">
                <a:latin typeface="Arial" pitchFamily="34" charset="0"/>
              </a:rPr>
              <a:t> «Качество»;</a:t>
            </a:r>
          </a:p>
          <a:p>
            <a:pPr marL="144000" indent="-144000">
              <a:buFont typeface="Wingdings" pitchFamily="2" charset="2"/>
              <a:buChar char="ü"/>
              <a:defRPr/>
            </a:pPr>
            <a:r>
              <a:rPr lang="ru-RU" sz="1000" dirty="0">
                <a:latin typeface="Arial" pitchFamily="34" charset="0"/>
              </a:rPr>
              <a:t> Технопарк «Интеграл».</a:t>
            </a:r>
          </a:p>
          <a:p>
            <a:pPr>
              <a:defRPr/>
            </a:pPr>
            <a:r>
              <a:rPr lang="ru-RU" sz="1000" b="1" dirty="0" err="1">
                <a:latin typeface="Arial" pitchFamily="34" charset="0"/>
              </a:rPr>
              <a:t>Технокомплексы</a:t>
            </a:r>
            <a:r>
              <a:rPr lang="ru-RU" sz="1000" b="1" dirty="0">
                <a:latin typeface="Arial" pitchFamily="34" charset="0"/>
              </a:rPr>
              <a:t>:</a:t>
            </a:r>
          </a:p>
          <a:p>
            <a:pPr marL="171450" indent="-171450">
              <a:buFont typeface="Wingdings" pitchFamily="2" charset="2"/>
              <a:buChar char="ü"/>
              <a:defRPr/>
            </a:pPr>
            <a:r>
              <a:rPr lang="ru-RU" sz="1000" dirty="0">
                <a:latin typeface="Arial" pitchFamily="34" charset="0"/>
              </a:rPr>
              <a:t>ООО «НПП «Инженерный центр»;</a:t>
            </a:r>
          </a:p>
          <a:p>
            <a:pPr marL="171450" indent="-171450">
              <a:buFont typeface="Wingdings" pitchFamily="2" charset="2"/>
              <a:buChar char="ü"/>
              <a:defRPr/>
            </a:pPr>
            <a:r>
              <a:rPr lang="ru-RU" sz="1000" dirty="0">
                <a:latin typeface="Arial" pitchFamily="34" charset="0"/>
              </a:rPr>
              <a:t>Бизнес-парк «Гудзон»;</a:t>
            </a:r>
          </a:p>
          <a:p>
            <a:pPr>
              <a:defRPr/>
            </a:pPr>
            <a:r>
              <a:rPr lang="ru-RU" sz="1000" b="1" dirty="0">
                <a:latin typeface="Arial" pitchFamily="34" charset="0"/>
              </a:rPr>
              <a:t>Инновационные бизнес-инкубаторы:</a:t>
            </a:r>
          </a:p>
          <a:p>
            <a:pPr marL="171450" indent="-171450">
              <a:buFont typeface="Wingdings" pitchFamily="2" charset="2"/>
              <a:buChar char="ü"/>
              <a:defRPr/>
            </a:pPr>
            <a:r>
              <a:rPr lang="ru-RU" sz="1000" dirty="0">
                <a:latin typeface="Arial" pitchFamily="34" charset="0"/>
              </a:rPr>
              <a:t>Республиканский бизнес-инкубатор</a:t>
            </a:r>
          </a:p>
          <a:p>
            <a:pPr>
              <a:defRPr/>
            </a:pPr>
            <a:r>
              <a:rPr lang="ru-RU" sz="1000" b="1" dirty="0">
                <a:latin typeface="Arial" pitchFamily="34" charset="0"/>
              </a:rPr>
              <a:t>Центры трансфера технологий и сотрудничества</a:t>
            </a:r>
            <a:r>
              <a:rPr lang="ru-RU" sz="1000" dirty="0">
                <a:latin typeface="Arial" pitchFamily="34" charset="0"/>
              </a:rPr>
              <a:t>:</a:t>
            </a:r>
          </a:p>
          <a:p>
            <a:pPr marL="171450" indent="-171450">
              <a:buFont typeface="Wingdings" pitchFamily="2" charset="2"/>
              <a:buChar char="ü"/>
              <a:defRPr/>
            </a:pPr>
            <a:r>
              <a:rPr lang="ru-RU" sz="1000" dirty="0">
                <a:latin typeface="Arial" pitchFamily="34" charset="0"/>
              </a:rPr>
              <a:t>Региональный центр государственного-частного партнерства ЧР;</a:t>
            </a:r>
          </a:p>
          <a:p>
            <a:pPr marL="171450" indent="-171450">
              <a:buFont typeface="Wingdings" pitchFamily="2" charset="2"/>
              <a:buChar char="ü"/>
              <a:defRPr/>
            </a:pPr>
            <a:r>
              <a:rPr lang="ru-RU" sz="1000" dirty="0">
                <a:latin typeface="Arial" pitchFamily="34" charset="0"/>
              </a:rPr>
              <a:t>Центр трансферта технологий при ТПП ЧР;</a:t>
            </a:r>
          </a:p>
          <a:p>
            <a:pPr marL="171450" indent="-171450">
              <a:buFont typeface="Wingdings" pitchFamily="2" charset="2"/>
              <a:buChar char="ü"/>
              <a:defRPr/>
            </a:pPr>
            <a:r>
              <a:rPr lang="ru-RU" sz="1000" dirty="0">
                <a:latin typeface="Arial" pitchFamily="34" charset="0"/>
              </a:rPr>
              <a:t>Центр </a:t>
            </a:r>
            <a:r>
              <a:rPr lang="ru-RU" sz="1000" dirty="0" err="1">
                <a:latin typeface="Arial" pitchFamily="34" charset="0"/>
              </a:rPr>
              <a:t>субконтракции</a:t>
            </a:r>
            <a:r>
              <a:rPr lang="ru-RU" sz="1000" dirty="0">
                <a:latin typeface="Arial" pitchFamily="34" charset="0"/>
              </a:rPr>
              <a:t> при ТПП ЧР</a:t>
            </a:r>
          </a:p>
          <a:p>
            <a:pPr>
              <a:defRPr/>
            </a:pPr>
            <a:r>
              <a:rPr lang="ru-RU" sz="1000" b="1" dirty="0">
                <a:latin typeface="Arial" pitchFamily="34" charset="0"/>
              </a:rPr>
              <a:t>Проектные организации, инжиниринговые и сервисные компании</a:t>
            </a:r>
          </a:p>
          <a:p>
            <a:pPr marL="171450" indent="-171450">
              <a:buFont typeface="Wingdings" pitchFamily="2" charset="2"/>
              <a:buChar char="ü"/>
              <a:defRPr/>
            </a:pPr>
            <a:r>
              <a:rPr lang="ru-RU" sz="1000" dirty="0">
                <a:latin typeface="Arial" pitchFamily="34" charset="0"/>
              </a:rPr>
              <a:t>ОАО ПКБ «</a:t>
            </a:r>
            <a:r>
              <a:rPr lang="ru-RU" sz="1000" dirty="0" err="1">
                <a:latin typeface="Arial" pitchFamily="34" charset="0"/>
              </a:rPr>
              <a:t>Техноприбор</a:t>
            </a:r>
            <a:r>
              <a:rPr lang="ru-RU" sz="1000" dirty="0">
                <a:latin typeface="Arial" pitchFamily="34" charset="0"/>
              </a:rPr>
              <a:t>»,</a:t>
            </a:r>
          </a:p>
          <a:p>
            <a:pPr marL="171450" indent="-171450">
              <a:buFont typeface="Wingdings" pitchFamily="2" charset="2"/>
              <a:buChar char="ü"/>
              <a:defRPr/>
            </a:pPr>
            <a:r>
              <a:rPr lang="ru-RU" sz="1000" dirty="0">
                <a:latin typeface="Arial" pitchFamily="34" charset="0"/>
              </a:rPr>
              <a:t>АНО «Центр </a:t>
            </a:r>
            <a:r>
              <a:rPr lang="ru-RU" sz="1000" dirty="0" err="1">
                <a:latin typeface="Arial" pitchFamily="34" charset="0"/>
              </a:rPr>
              <a:t>прототипирования</a:t>
            </a:r>
            <a:r>
              <a:rPr lang="ru-RU" sz="1000" dirty="0">
                <a:latin typeface="Arial" pitchFamily="34" charset="0"/>
              </a:rPr>
              <a:t> Чувашии»</a:t>
            </a:r>
          </a:p>
          <a:p>
            <a:pPr>
              <a:defRPr/>
            </a:pPr>
            <a:endParaRPr lang="ru-RU" sz="1000" dirty="0">
              <a:latin typeface="Arial" pitchFamily="34" charset="0"/>
            </a:endParaRPr>
          </a:p>
        </p:txBody>
      </p:sp>
      <p:sp>
        <p:nvSpPr>
          <p:cNvPr id="10251" name="TextBox 15"/>
          <p:cNvSpPr txBox="1">
            <a:spLocks noChangeArrowheads="1"/>
          </p:cNvSpPr>
          <p:nvPr/>
        </p:nvSpPr>
        <p:spPr bwMode="auto">
          <a:xfrm>
            <a:off x="298450" y="1712913"/>
            <a:ext cx="1944688" cy="5170487"/>
          </a:xfrm>
          <a:prstGeom prst="rect">
            <a:avLst/>
          </a:prstGeom>
          <a:noFill/>
          <a:ln w="9525">
            <a:noFill/>
            <a:miter lim="800000"/>
            <a:headEnd/>
            <a:tailEnd/>
          </a:ln>
        </p:spPr>
        <p:txBody>
          <a:bodyPr>
            <a:spAutoFit/>
          </a:bodyPr>
          <a:lstStyle/>
          <a:p>
            <a:pPr marL="142875" indent="-142875">
              <a:buFont typeface="Wingdings" pitchFamily="2" charset="2"/>
              <a:buChar char="ü"/>
            </a:pPr>
            <a:r>
              <a:rPr lang="ru-RU" sz="1000"/>
              <a:t>ФГОУ ВПО ЧГУ им. И.Н. Ульянова»;</a:t>
            </a:r>
          </a:p>
          <a:p>
            <a:pPr marL="142875" indent="-142875">
              <a:buFont typeface="Wingdings" pitchFamily="2" charset="2"/>
              <a:buChar char="ü"/>
            </a:pPr>
            <a:r>
              <a:rPr lang="ru-RU" sz="1000"/>
              <a:t>ФГОУ СПО «Чебоксарский электромеханический колледж»</a:t>
            </a:r>
          </a:p>
          <a:p>
            <a:pPr marL="142875" indent="-142875">
              <a:buFont typeface="Wingdings" pitchFamily="2" charset="2"/>
              <a:buChar char="ü"/>
            </a:pPr>
            <a:r>
              <a:rPr lang="ru-RU" sz="1000"/>
              <a:t>Волжский филиал ГБОУ ВПО «МАДИ»</a:t>
            </a:r>
          </a:p>
          <a:p>
            <a:pPr marL="142875" indent="-142875">
              <a:buFont typeface="Wingdings" pitchFamily="2" charset="2"/>
              <a:buChar char="ü"/>
            </a:pPr>
            <a:r>
              <a:rPr lang="ru-RU" sz="1000"/>
              <a:t>Чебоксарский институт экономики и менеджмента (филиал) ФГБОУ ВПО «Санкт-Петербургский государственный политехнический университет»</a:t>
            </a:r>
          </a:p>
          <a:p>
            <a:pPr marL="142875" indent="-142875">
              <a:buFont typeface="Wingdings" pitchFamily="2" charset="2"/>
              <a:buChar char="ü"/>
            </a:pPr>
            <a:r>
              <a:rPr lang="ru-RU" sz="1000"/>
              <a:t>Чебоксарский политехнический институт (филиал) ФГБОУ ВПО «Московский государственный открытый университет имени В.С. Черномырдина»</a:t>
            </a:r>
          </a:p>
          <a:p>
            <a:pPr marL="142875" indent="-142875">
              <a:buFont typeface="Wingdings" pitchFamily="2" charset="2"/>
              <a:buChar char="ü"/>
            </a:pPr>
            <a:r>
              <a:rPr lang="ru-RU" sz="1000"/>
              <a:t>Филиал ФБГОУ ВПО «Санкт-Петербургский государственный инженерно-экономический университет»</a:t>
            </a:r>
          </a:p>
          <a:p>
            <a:pPr marL="142875" indent="-142875">
              <a:buFont typeface="Wingdings" pitchFamily="2" charset="2"/>
              <a:buChar char="ü"/>
            </a:pPr>
            <a:r>
              <a:rPr lang="ru-RU" sz="1000"/>
              <a:t>Негосударственное образовательное учреждение «Научно-образовательный центр «ЭКРА»</a:t>
            </a:r>
          </a:p>
          <a:p>
            <a:pPr marL="142875" indent="-142875">
              <a:buFont typeface="Wingdings" pitchFamily="2" charset="2"/>
              <a:buChar char="ü"/>
            </a:pPr>
            <a:endParaRPr lang="ru-RU" sz="1000"/>
          </a:p>
        </p:txBody>
      </p:sp>
      <p:sp>
        <p:nvSpPr>
          <p:cNvPr id="10252" name="AutoShape 16"/>
          <p:cNvSpPr>
            <a:spLocks noChangeArrowheads="1"/>
          </p:cNvSpPr>
          <p:nvPr/>
        </p:nvSpPr>
        <p:spPr bwMode="auto">
          <a:xfrm>
            <a:off x="6731000" y="1611313"/>
            <a:ext cx="2089150" cy="2178050"/>
          </a:xfrm>
          <a:prstGeom prst="roundRect">
            <a:avLst>
              <a:gd name="adj" fmla="val 16667"/>
            </a:avLst>
          </a:prstGeom>
          <a:solidFill>
            <a:schemeClr val="bg2"/>
          </a:solidFill>
          <a:ln w="9525">
            <a:solidFill>
              <a:schemeClr val="tx2"/>
            </a:solidFill>
            <a:round/>
            <a:headEnd/>
            <a:tailEnd/>
          </a:ln>
        </p:spPr>
        <p:txBody>
          <a:bodyPr wrap="none" anchor="ctr"/>
          <a:lstStyle/>
          <a:p>
            <a:pPr algn="just"/>
            <a:endParaRPr lang="ru-RU" sz="1200"/>
          </a:p>
        </p:txBody>
      </p:sp>
      <p:sp>
        <p:nvSpPr>
          <p:cNvPr id="16" name="Скругленный прямоугольник 15"/>
          <p:cNvSpPr/>
          <p:nvPr/>
        </p:nvSpPr>
        <p:spPr>
          <a:xfrm>
            <a:off x="1065213" y="260350"/>
            <a:ext cx="70580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54" name="TextBox 5"/>
          <p:cNvSpPr txBox="1">
            <a:spLocks noChangeArrowheads="1"/>
          </p:cNvSpPr>
          <p:nvPr/>
        </p:nvSpPr>
        <p:spPr bwMode="auto">
          <a:xfrm>
            <a:off x="1065213" y="260350"/>
            <a:ext cx="7058025" cy="400050"/>
          </a:xfrm>
          <a:prstGeom prst="rect">
            <a:avLst/>
          </a:prstGeom>
          <a:noFill/>
          <a:ln w="9525">
            <a:noFill/>
            <a:miter lim="800000"/>
            <a:headEnd/>
            <a:tailEnd/>
          </a:ln>
        </p:spPr>
        <p:txBody>
          <a:bodyPr>
            <a:spAutoFit/>
          </a:bodyPr>
          <a:lstStyle/>
          <a:p>
            <a:pPr algn="ctr"/>
            <a:r>
              <a:rPr lang="ru-RU" sz="2000" b="1">
                <a:solidFill>
                  <a:schemeClr val="bg1"/>
                </a:solidFill>
              </a:rPr>
              <a:t>Среда кластера</a:t>
            </a:r>
          </a:p>
        </p:txBody>
      </p:sp>
      <p:sp>
        <p:nvSpPr>
          <p:cNvPr id="3" name="TextBox 2"/>
          <p:cNvSpPr txBox="1"/>
          <p:nvPr/>
        </p:nvSpPr>
        <p:spPr>
          <a:xfrm>
            <a:off x="4654550" y="1717675"/>
            <a:ext cx="1944688" cy="2232025"/>
          </a:xfrm>
          <a:prstGeom prst="rect">
            <a:avLst/>
          </a:prstGeom>
          <a:noFill/>
        </p:spPr>
        <p:txBody>
          <a:bodyPr>
            <a:spAutoFit/>
          </a:bodyPr>
          <a:lstStyle/>
          <a:p>
            <a:pPr marL="171450" indent="-171450" algn="just">
              <a:buFont typeface="Wingdings" pitchFamily="2" charset="2"/>
              <a:buChar char="ü"/>
              <a:defRPr/>
            </a:pPr>
            <a:r>
              <a:rPr lang="ru-RU" sz="1100" dirty="0">
                <a:latin typeface="Arial" pitchFamily="34" charset="0"/>
              </a:rPr>
              <a:t>Кабинет Министров  Чувашской Республики</a:t>
            </a:r>
          </a:p>
          <a:p>
            <a:pPr marL="171450" indent="-171450" algn="just">
              <a:buFont typeface="Wingdings" pitchFamily="2" charset="2"/>
              <a:buChar char="ü"/>
              <a:defRPr/>
            </a:pPr>
            <a:r>
              <a:rPr lang="ru-RU" sz="1100" dirty="0">
                <a:latin typeface="Arial" pitchFamily="34" charset="0"/>
              </a:rPr>
              <a:t>Минэкономразвития </a:t>
            </a:r>
          </a:p>
          <a:p>
            <a:pPr algn="just">
              <a:defRPr/>
            </a:pPr>
            <a:r>
              <a:rPr lang="ru-RU" sz="1100" dirty="0">
                <a:latin typeface="Arial" pitchFamily="34" charset="0"/>
              </a:rPr>
              <a:t>Чувашии</a:t>
            </a:r>
          </a:p>
          <a:p>
            <a:pPr marL="171450" indent="-171450" algn="just">
              <a:buFont typeface="Wingdings" pitchFamily="2" charset="2"/>
              <a:buChar char="ü"/>
              <a:defRPr/>
            </a:pPr>
            <a:r>
              <a:rPr lang="ru-RU" sz="1100" dirty="0">
                <a:latin typeface="Arial" pitchFamily="34" charset="0"/>
              </a:rPr>
              <a:t>Минстрой Чувашии</a:t>
            </a:r>
          </a:p>
          <a:p>
            <a:pPr marL="171450" indent="-171450" algn="just">
              <a:buFont typeface="Wingdings" pitchFamily="2" charset="2"/>
              <a:buChar char="ü"/>
              <a:defRPr/>
            </a:pPr>
            <a:r>
              <a:rPr lang="ru-RU" sz="1100" dirty="0">
                <a:latin typeface="Arial" pitchFamily="34" charset="0"/>
              </a:rPr>
              <a:t>Администрация </a:t>
            </a:r>
          </a:p>
          <a:p>
            <a:pPr algn="just">
              <a:defRPr/>
            </a:pPr>
            <a:r>
              <a:rPr lang="ru-RU" sz="1100" dirty="0">
                <a:latin typeface="Arial" pitchFamily="34" charset="0"/>
              </a:rPr>
              <a:t>г. Чебоксары</a:t>
            </a:r>
          </a:p>
          <a:p>
            <a:pPr algn="just">
              <a:buFont typeface="Wingdings" pitchFamily="2" charset="2"/>
              <a:buChar char="ü"/>
              <a:defRPr/>
            </a:pPr>
            <a:r>
              <a:rPr lang="ru-RU" sz="1100" dirty="0">
                <a:latin typeface="Arial" pitchFamily="34" charset="0"/>
              </a:rPr>
              <a:t> Администрация г.Новочебоксарск</a:t>
            </a:r>
          </a:p>
          <a:p>
            <a:pPr marL="171450" indent="-171450" algn="just">
              <a:buFont typeface="Wingdings" pitchFamily="2" charset="2"/>
              <a:buChar char="ü"/>
              <a:defRPr/>
            </a:pPr>
            <a:endParaRPr lang="ru-RU" sz="1100" dirty="0">
              <a:latin typeface="Arial" pitchFamily="34" charset="0"/>
            </a:endParaRPr>
          </a:p>
          <a:p>
            <a:pPr algn="just">
              <a:defRPr/>
            </a:pPr>
            <a:endParaRPr lang="ru-RU" sz="1100" dirty="0">
              <a:latin typeface="Arial" pitchFamily="34" charset="0"/>
            </a:endParaRPr>
          </a:p>
          <a:p>
            <a:pPr>
              <a:defRPr/>
            </a:pPr>
            <a:endParaRPr lang="ru-RU" dirty="0">
              <a:latin typeface="Arial" pitchFamily="34" charset="0"/>
            </a:endParaRPr>
          </a:p>
        </p:txBody>
      </p:sp>
      <p:sp>
        <p:nvSpPr>
          <p:cNvPr id="10256" name="TextBox 16"/>
          <p:cNvSpPr txBox="1">
            <a:spLocks noChangeArrowheads="1"/>
          </p:cNvSpPr>
          <p:nvPr/>
        </p:nvSpPr>
        <p:spPr bwMode="auto">
          <a:xfrm>
            <a:off x="6727825" y="1712913"/>
            <a:ext cx="2092325" cy="2062162"/>
          </a:xfrm>
          <a:prstGeom prst="rect">
            <a:avLst/>
          </a:prstGeom>
          <a:noFill/>
          <a:ln w="9525">
            <a:noFill/>
            <a:miter lim="800000"/>
            <a:headEnd/>
            <a:tailEnd/>
          </a:ln>
        </p:spPr>
        <p:txBody>
          <a:bodyPr>
            <a:spAutoFit/>
          </a:bodyPr>
          <a:lstStyle/>
          <a:p>
            <a:pPr algn="just">
              <a:buFont typeface="Wingdings" pitchFamily="2" charset="2"/>
              <a:buChar char="ü"/>
            </a:pPr>
            <a:r>
              <a:rPr lang="ru-RU" sz="1100"/>
              <a:t>   Журнал некоммерческого партнерства «Содействие развитию релейной защиты, автоматики и управления в электроэнергетике»;</a:t>
            </a:r>
          </a:p>
          <a:p>
            <a:pPr algn="just">
              <a:buFont typeface="Wingdings" pitchFamily="2" charset="2"/>
              <a:buChar char="ü"/>
            </a:pPr>
            <a:r>
              <a:rPr lang="ru-RU" sz="1100"/>
              <a:t> Деловой журнал  «Энергия»;</a:t>
            </a:r>
          </a:p>
          <a:p>
            <a:pPr algn="just">
              <a:buFont typeface="Wingdings" pitchFamily="2" charset="2"/>
              <a:buChar char="ü"/>
            </a:pPr>
            <a:r>
              <a:rPr lang="ru-RU" sz="1100"/>
              <a:t> Журнал «Абсолютная энергия»</a:t>
            </a:r>
          </a:p>
          <a:p>
            <a:pPr algn="just"/>
            <a:endParaRPr lang="ru-RU" sz="1100"/>
          </a:p>
          <a:p>
            <a:endParaRPr lang="ru-RU"/>
          </a:p>
        </p:txBody>
      </p:sp>
      <p:sp>
        <p:nvSpPr>
          <p:cNvPr id="18" name="Полилиния 17"/>
          <p:cNvSpPr/>
          <p:nvPr/>
        </p:nvSpPr>
        <p:spPr>
          <a:xfrm rot="16200000">
            <a:off x="7350209" y="4155421"/>
            <a:ext cx="1331969" cy="1318990"/>
          </a:xfrm>
          <a:custGeom>
            <a:avLst/>
            <a:gdLst>
              <a:gd name="connsiteX0" fmla="*/ 0 w 1324559"/>
              <a:gd name="connsiteY0" fmla="*/ 662280 h 1324559"/>
              <a:gd name="connsiteX1" fmla="*/ 662280 w 1324559"/>
              <a:gd name="connsiteY1" fmla="*/ 0 h 1324559"/>
              <a:gd name="connsiteX2" fmla="*/ 1324560 w 1324559"/>
              <a:gd name="connsiteY2" fmla="*/ 662280 h 1324559"/>
              <a:gd name="connsiteX3" fmla="*/ 662280 w 1324559"/>
              <a:gd name="connsiteY3" fmla="*/ 1324560 h 1324559"/>
              <a:gd name="connsiteX4" fmla="*/ 0 w 1324559"/>
              <a:gd name="connsiteY4" fmla="*/ 662280 h 1324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559" h="1324559">
                <a:moveTo>
                  <a:pt x="0" y="662280"/>
                </a:moveTo>
                <a:cubicBezTo>
                  <a:pt x="0" y="296513"/>
                  <a:pt x="296513" y="0"/>
                  <a:pt x="662280" y="0"/>
                </a:cubicBezTo>
                <a:cubicBezTo>
                  <a:pt x="1028047" y="0"/>
                  <a:pt x="1324560" y="296513"/>
                  <a:pt x="1324560" y="662280"/>
                </a:cubicBezTo>
                <a:cubicBezTo>
                  <a:pt x="1324560" y="1028047"/>
                  <a:pt x="1028047" y="1324560"/>
                  <a:pt x="662280" y="1324560"/>
                </a:cubicBezTo>
                <a:cubicBezTo>
                  <a:pt x="296513" y="1324560"/>
                  <a:pt x="0" y="1028047"/>
                  <a:pt x="0" y="662280"/>
                </a:cubicBezTo>
                <a:close/>
              </a:path>
            </a:pathLst>
          </a:custGeom>
          <a:blipFill rotWithShape="0">
            <a:blip r:embed="rId3" cstate="screen">
              <a:extLst/>
            </a:blip>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1" lIns="211757" tIns="211757" rIns="211757" bIns="211757" spcCol="1270" anchor="ctr">
            <a:prstTxWarp prst="textCircle">
              <a:avLst/>
            </a:prstTxWarp>
          </a:bodyPr>
          <a:lstStyle/>
          <a:p>
            <a:pPr algn="ctr" defTabSz="622300" fontAlgn="auto">
              <a:lnSpc>
                <a:spcPct val="90000"/>
              </a:lnSpc>
              <a:spcAft>
                <a:spcPct val="35000"/>
              </a:spcAft>
              <a:defRPr/>
            </a:pPr>
            <a:endParaRPr lang="ru-RU" dirty="0">
              <a:solidFill>
                <a:prstClr val="black"/>
              </a:solidFill>
              <a:latin typeface="Times New Roman" pitchFamily="18" charset="0"/>
              <a:cs typeface="Times New Roman" pitchFamily="18" charset="0"/>
            </a:endParaRPr>
          </a:p>
        </p:txBody>
      </p:sp>
      <p:sp>
        <p:nvSpPr>
          <p:cNvPr id="19" name="Полилиния 18"/>
          <p:cNvSpPr/>
          <p:nvPr/>
        </p:nvSpPr>
        <p:spPr>
          <a:xfrm rot="16200000">
            <a:off x="6299982" y="4858051"/>
            <a:ext cx="1440160" cy="1368152"/>
          </a:xfrm>
          <a:custGeom>
            <a:avLst/>
            <a:gdLst>
              <a:gd name="connsiteX0" fmla="*/ 0 w 1324559"/>
              <a:gd name="connsiteY0" fmla="*/ 662280 h 1324559"/>
              <a:gd name="connsiteX1" fmla="*/ 662280 w 1324559"/>
              <a:gd name="connsiteY1" fmla="*/ 0 h 1324559"/>
              <a:gd name="connsiteX2" fmla="*/ 1324560 w 1324559"/>
              <a:gd name="connsiteY2" fmla="*/ 662280 h 1324559"/>
              <a:gd name="connsiteX3" fmla="*/ 662280 w 1324559"/>
              <a:gd name="connsiteY3" fmla="*/ 1324560 h 1324559"/>
              <a:gd name="connsiteX4" fmla="*/ 0 w 1324559"/>
              <a:gd name="connsiteY4" fmla="*/ 662280 h 1324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559" h="1324559">
                <a:moveTo>
                  <a:pt x="0" y="662280"/>
                </a:moveTo>
                <a:cubicBezTo>
                  <a:pt x="0" y="296513"/>
                  <a:pt x="296513" y="0"/>
                  <a:pt x="662280" y="0"/>
                </a:cubicBezTo>
                <a:cubicBezTo>
                  <a:pt x="1028047" y="0"/>
                  <a:pt x="1324560" y="296513"/>
                  <a:pt x="1324560" y="662280"/>
                </a:cubicBezTo>
                <a:cubicBezTo>
                  <a:pt x="1324560" y="1028047"/>
                  <a:pt x="1028047" y="1324560"/>
                  <a:pt x="662280" y="1324560"/>
                </a:cubicBezTo>
                <a:cubicBezTo>
                  <a:pt x="296513" y="1324560"/>
                  <a:pt x="0" y="1028047"/>
                  <a:pt x="0" y="662280"/>
                </a:cubicBezTo>
                <a:close/>
              </a:path>
            </a:pathLst>
          </a:custGeom>
          <a:blipFill rotWithShape="0">
            <a:blip r:embed="rId4" cstate="print"/>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4966938"/>
              <a:satOff val="19906"/>
              <a:lumOff val="4314"/>
              <a:alphaOff val="0"/>
            </a:schemeClr>
          </a:effectRef>
          <a:fontRef idx="minor">
            <a:schemeClr val="dk1"/>
          </a:fontRef>
        </p:style>
        <p:txBody>
          <a:bodyPr spcFirstLastPara="1" lIns="211757" tIns="211757" rIns="211757" bIns="211757" spcCol="1270" anchor="ctr">
            <a:prstTxWarp prst="textCircle">
              <a:avLst/>
            </a:prstTxWarp>
          </a:bodyPr>
          <a:lstStyle/>
          <a:p>
            <a:pPr algn="ctr" defTabSz="622300" fontAlgn="auto">
              <a:lnSpc>
                <a:spcPct val="90000"/>
              </a:lnSpc>
              <a:spcAft>
                <a:spcPct val="35000"/>
              </a:spcAft>
              <a:defRPr/>
            </a:pPr>
            <a:endParaRPr lang="ru-RU" dirty="0">
              <a:solidFill>
                <a:prstClr val="black"/>
              </a:solidFill>
              <a:latin typeface="Times New Roman" pitchFamily="18" charset="0"/>
              <a:cs typeface="Times New Roman" pitchFamily="18" charset="0"/>
            </a:endParaRPr>
          </a:p>
        </p:txBody>
      </p:sp>
      <p:sp>
        <p:nvSpPr>
          <p:cNvPr id="21" name="Полилиния 20"/>
          <p:cNvSpPr/>
          <p:nvPr/>
        </p:nvSpPr>
        <p:spPr>
          <a:xfrm rot="16200000">
            <a:off x="5234474" y="4290441"/>
            <a:ext cx="1327496" cy="1342926"/>
          </a:xfrm>
          <a:custGeom>
            <a:avLst/>
            <a:gdLst>
              <a:gd name="connsiteX0" fmla="*/ 0 w 1324559"/>
              <a:gd name="connsiteY0" fmla="*/ 662280 h 1324559"/>
              <a:gd name="connsiteX1" fmla="*/ 662280 w 1324559"/>
              <a:gd name="connsiteY1" fmla="*/ 0 h 1324559"/>
              <a:gd name="connsiteX2" fmla="*/ 1324560 w 1324559"/>
              <a:gd name="connsiteY2" fmla="*/ 662280 h 1324559"/>
              <a:gd name="connsiteX3" fmla="*/ 662280 w 1324559"/>
              <a:gd name="connsiteY3" fmla="*/ 1324560 h 1324559"/>
              <a:gd name="connsiteX4" fmla="*/ 0 w 1324559"/>
              <a:gd name="connsiteY4" fmla="*/ 662280 h 1324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559" h="1324559">
                <a:moveTo>
                  <a:pt x="0" y="662280"/>
                </a:moveTo>
                <a:cubicBezTo>
                  <a:pt x="0" y="296513"/>
                  <a:pt x="296513" y="0"/>
                  <a:pt x="662280" y="0"/>
                </a:cubicBezTo>
                <a:cubicBezTo>
                  <a:pt x="1028047" y="0"/>
                  <a:pt x="1324560" y="296513"/>
                  <a:pt x="1324560" y="662280"/>
                </a:cubicBezTo>
                <a:cubicBezTo>
                  <a:pt x="1324560" y="1028047"/>
                  <a:pt x="1028047" y="1324560"/>
                  <a:pt x="662280" y="1324560"/>
                </a:cubicBezTo>
                <a:cubicBezTo>
                  <a:pt x="296513" y="1324560"/>
                  <a:pt x="0" y="1028047"/>
                  <a:pt x="0" y="662280"/>
                </a:cubicBezTo>
                <a:close/>
              </a:path>
            </a:pathLst>
          </a:custGeom>
          <a:blipFill rotWithShape="0">
            <a:blip r:embed="rId5" cstate="print"/>
            <a:stretch>
              <a:fillRect/>
            </a:stretch>
          </a:blipFill>
          <a:scene3d>
            <a:camera prst="orthographicFront"/>
            <a:lightRig rig="flat" dir="t"/>
          </a:scene3d>
          <a:sp3d prstMaterial="dkEdge">
            <a:bevelT w="8200" h="38100" prst="coolSlant"/>
          </a:sp3d>
        </p:spPr>
        <p:style>
          <a:lnRef idx="0">
            <a:schemeClr val="lt1">
              <a:hueOff val="0"/>
              <a:satOff val="0"/>
              <a:lumOff val="0"/>
              <a:alphaOff val="0"/>
            </a:schemeClr>
          </a:lnRef>
          <a:fillRef idx="2">
            <a:scrgbClr r="0" g="0" b="0"/>
          </a:fillRef>
          <a:effectRef idx="1">
            <a:schemeClr val="accent5">
              <a:hueOff val="-7450407"/>
              <a:satOff val="29858"/>
              <a:lumOff val="6471"/>
              <a:alphaOff val="0"/>
            </a:schemeClr>
          </a:effectRef>
          <a:fontRef idx="minor">
            <a:schemeClr val="dk1"/>
          </a:fontRef>
        </p:style>
        <p:txBody>
          <a:bodyPr spcFirstLastPara="1" lIns="211757" tIns="211757" rIns="211757" bIns="211757" spcCol="1270" anchor="ctr">
            <a:prstTxWarp prst="textCircle">
              <a:avLst/>
            </a:prstTxWarp>
          </a:bodyPr>
          <a:lstStyle/>
          <a:p>
            <a:pPr algn="ctr" defTabSz="622300" fontAlgn="auto">
              <a:lnSpc>
                <a:spcPct val="90000"/>
              </a:lnSpc>
              <a:spcAft>
                <a:spcPct val="35000"/>
              </a:spcAft>
              <a:defRPr/>
            </a:pPr>
            <a:endParaRPr lang="ru-RU"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http://www.e-import.ru/images/Dolang/1267110219.JPG"/>
          <p:cNvPicPr>
            <a:picLocks noChangeAspect="1" noChangeArrowheads="1"/>
          </p:cNvPicPr>
          <p:nvPr/>
        </p:nvPicPr>
        <p:blipFill>
          <a:blip r:embed="rId3" cstate="print"/>
          <a:srcRect/>
          <a:stretch>
            <a:fillRect/>
          </a:stretch>
        </p:blipFill>
        <p:spPr bwMode="auto">
          <a:xfrm>
            <a:off x="4427538" y="3281363"/>
            <a:ext cx="1071562" cy="1516062"/>
          </a:xfrm>
          <a:prstGeom prst="rect">
            <a:avLst/>
          </a:prstGeom>
          <a:noFill/>
          <a:ln w="9525">
            <a:noFill/>
            <a:miter lim="800000"/>
            <a:headEnd/>
            <a:tailEnd/>
          </a:ln>
        </p:spPr>
      </p:pic>
      <p:pic>
        <p:nvPicPr>
          <p:cNvPr id="11267" name="Picture 117" descr="Картинка 6 из 153126"/>
          <p:cNvPicPr>
            <a:picLocks noChangeAspect="1" noChangeArrowheads="1"/>
          </p:cNvPicPr>
          <p:nvPr/>
        </p:nvPicPr>
        <p:blipFill>
          <a:blip r:embed="rId4" cstate="print"/>
          <a:srcRect/>
          <a:stretch>
            <a:fillRect/>
          </a:stretch>
        </p:blipFill>
        <p:spPr bwMode="auto">
          <a:xfrm>
            <a:off x="3419475" y="3284538"/>
            <a:ext cx="1074738" cy="1057275"/>
          </a:xfrm>
          <a:prstGeom prst="rect">
            <a:avLst/>
          </a:prstGeom>
          <a:noFill/>
          <a:ln w="9525">
            <a:noFill/>
            <a:miter lim="800000"/>
            <a:headEnd/>
            <a:tailEnd/>
          </a:ln>
        </p:spPr>
      </p:pic>
      <p:pic>
        <p:nvPicPr>
          <p:cNvPr id="11268" name="Picture 111" descr="Картинка 71 из 578300"/>
          <p:cNvPicPr>
            <a:picLocks noChangeAspect="1" noChangeArrowheads="1"/>
          </p:cNvPicPr>
          <p:nvPr/>
        </p:nvPicPr>
        <p:blipFill>
          <a:blip r:embed="rId5" cstate="print"/>
          <a:srcRect/>
          <a:stretch>
            <a:fillRect/>
          </a:stretch>
        </p:blipFill>
        <p:spPr bwMode="auto">
          <a:xfrm>
            <a:off x="6357938" y="857250"/>
            <a:ext cx="2643187" cy="1857375"/>
          </a:xfrm>
          <a:prstGeom prst="rect">
            <a:avLst/>
          </a:prstGeom>
          <a:noFill/>
          <a:ln w="9525">
            <a:noFill/>
            <a:miter lim="800000"/>
            <a:headEnd/>
            <a:tailEnd/>
          </a:ln>
        </p:spPr>
      </p:pic>
      <p:pic>
        <p:nvPicPr>
          <p:cNvPr id="11269" name="Picture 105" descr="Картинка 11 из 385"/>
          <p:cNvPicPr>
            <a:picLocks noChangeAspect="1" noChangeArrowheads="1"/>
          </p:cNvPicPr>
          <p:nvPr/>
        </p:nvPicPr>
        <p:blipFill>
          <a:blip r:embed="rId6" cstate="print"/>
          <a:srcRect/>
          <a:stretch>
            <a:fillRect/>
          </a:stretch>
        </p:blipFill>
        <p:spPr bwMode="auto">
          <a:xfrm>
            <a:off x="0" y="4500563"/>
            <a:ext cx="1071563" cy="1071562"/>
          </a:xfrm>
          <a:prstGeom prst="rect">
            <a:avLst/>
          </a:prstGeom>
          <a:noFill/>
          <a:ln w="9525">
            <a:noFill/>
            <a:miter lim="800000"/>
            <a:headEnd/>
            <a:tailEnd/>
          </a:ln>
        </p:spPr>
      </p:pic>
      <p:pic>
        <p:nvPicPr>
          <p:cNvPr id="11270" name="Picture 103" descr="Картинка 20 из 167177"/>
          <p:cNvPicPr>
            <a:picLocks noChangeAspect="1" noChangeArrowheads="1"/>
          </p:cNvPicPr>
          <p:nvPr/>
        </p:nvPicPr>
        <p:blipFill>
          <a:blip r:embed="rId7" cstate="print"/>
          <a:srcRect/>
          <a:stretch>
            <a:fillRect/>
          </a:stretch>
        </p:blipFill>
        <p:spPr bwMode="auto">
          <a:xfrm>
            <a:off x="1000125" y="4500563"/>
            <a:ext cx="1428750" cy="1071562"/>
          </a:xfrm>
          <a:prstGeom prst="rect">
            <a:avLst/>
          </a:prstGeom>
          <a:noFill/>
          <a:ln w="9525">
            <a:noFill/>
            <a:miter lim="800000"/>
            <a:headEnd/>
            <a:tailEnd/>
          </a:ln>
        </p:spPr>
      </p:pic>
      <p:sp>
        <p:nvSpPr>
          <p:cNvPr id="6" name="Нижний колонтитул 5"/>
          <p:cNvSpPr>
            <a:spLocks noGrp="1"/>
          </p:cNvSpPr>
          <p:nvPr>
            <p:ph type="ftr" sz="quarter" idx="11"/>
          </p:nvPr>
        </p:nvSpPr>
        <p:spPr>
          <a:xfrm>
            <a:off x="8429625" y="0"/>
            <a:ext cx="714375" cy="365125"/>
          </a:xfrm>
        </p:spPr>
        <p:txBody>
          <a:bodyPr/>
          <a:lstStyle/>
          <a:p>
            <a:pPr>
              <a:defRPr/>
            </a:pPr>
            <a:endParaRPr lang="ru-RU" dirty="0" smtClean="0"/>
          </a:p>
          <a:p>
            <a:pPr>
              <a:defRPr/>
            </a:pPr>
            <a:endParaRPr lang="ru-RU" dirty="0"/>
          </a:p>
        </p:txBody>
      </p:sp>
      <p:sp>
        <p:nvSpPr>
          <p:cNvPr id="5" name="Скругленный прямоугольник 4"/>
          <p:cNvSpPr/>
          <p:nvPr/>
        </p:nvSpPr>
        <p:spPr>
          <a:xfrm>
            <a:off x="468313" y="365125"/>
            <a:ext cx="8135937"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p>
        </p:txBody>
      </p:sp>
      <p:sp>
        <p:nvSpPr>
          <p:cNvPr id="11273" name="TextBox 5"/>
          <p:cNvSpPr txBox="1">
            <a:spLocks noChangeArrowheads="1"/>
          </p:cNvSpPr>
          <p:nvPr/>
        </p:nvSpPr>
        <p:spPr bwMode="auto">
          <a:xfrm>
            <a:off x="468313" y="422275"/>
            <a:ext cx="8135937" cy="307975"/>
          </a:xfrm>
          <a:prstGeom prst="rect">
            <a:avLst/>
          </a:prstGeom>
          <a:noFill/>
          <a:ln w="9525">
            <a:noFill/>
            <a:miter lim="800000"/>
            <a:headEnd/>
            <a:tailEnd/>
          </a:ln>
        </p:spPr>
        <p:txBody>
          <a:bodyPr>
            <a:spAutoFit/>
          </a:bodyPr>
          <a:lstStyle/>
          <a:p>
            <a:pPr algn="ctr"/>
            <a:r>
              <a:rPr lang="ru-RU" sz="1400" b="1">
                <a:solidFill>
                  <a:schemeClr val="bg1"/>
                </a:solidFill>
              </a:rPr>
              <a:t>Структура выпускаемой продукции организациями электротехнического кластера (2011г)</a:t>
            </a:r>
          </a:p>
        </p:txBody>
      </p:sp>
      <p:pic>
        <p:nvPicPr>
          <p:cNvPr id="11274" name="Picture 91" descr="Картинка 11 из 5250"/>
          <p:cNvPicPr>
            <a:picLocks noChangeAspect="1" noChangeArrowheads="1"/>
          </p:cNvPicPr>
          <p:nvPr/>
        </p:nvPicPr>
        <p:blipFill>
          <a:blip r:embed="rId8" cstate="print"/>
          <a:srcRect/>
          <a:stretch>
            <a:fillRect/>
          </a:stretch>
        </p:blipFill>
        <p:spPr bwMode="auto">
          <a:xfrm>
            <a:off x="214313" y="1000125"/>
            <a:ext cx="2714625" cy="2000250"/>
          </a:xfrm>
          <a:prstGeom prst="rect">
            <a:avLst/>
          </a:prstGeom>
          <a:noFill/>
          <a:ln w="9525">
            <a:noFill/>
            <a:miter lim="800000"/>
            <a:headEnd/>
            <a:tailEnd/>
          </a:ln>
        </p:spPr>
      </p:pic>
      <p:sp>
        <p:nvSpPr>
          <p:cNvPr id="11275" name="Прямоугольник 6"/>
          <p:cNvSpPr>
            <a:spLocks noChangeArrowheads="1"/>
          </p:cNvSpPr>
          <p:nvPr/>
        </p:nvSpPr>
        <p:spPr bwMode="auto">
          <a:xfrm>
            <a:off x="0" y="2928938"/>
            <a:ext cx="3000375" cy="461962"/>
          </a:xfrm>
          <a:prstGeom prst="rect">
            <a:avLst/>
          </a:prstGeom>
          <a:noFill/>
          <a:ln w="9525">
            <a:noFill/>
            <a:miter lim="800000"/>
            <a:headEnd/>
            <a:tailEnd/>
          </a:ln>
        </p:spPr>
        <p:txBody>
          <a:bodyPr>
            <a:spAutoFit/>
          </a:bodyPr>
          <a:lstStyle/>
          <a:p>
            <a:pPr algn="ctr"/>
            <a:r>
              <a:rPr lang="ru-RU" sz="1200" b="1">
                <a:solidFill>
                  <a:schemeClr val="tx2"/>
                </a:solidFill>
              </a:rPr>
              <a:t>Устройства коммутации и защиты электрических цепей 3887 млн.руб.</a:t>
            </a:r>
            <a:endParaRPr lang="ru-RU" sz="1200">
              <a:solidFill>
                <a:schemeClr val="tx2"/>
              </a:solidFill>
            </a:endParaRPr>
          </a:p>
        </p:txBody>
      </p:sp>
      <p:pic>
        <p:nvPicPr>
          <p:cNvPr id="11276" name="Picture 95" descr="Картинка 3 из 4276"/>
          <p:cNvPicPr>
            <a:picLocks noChangeAspect="1" noChangeArrowheads="1"/>
          </p:cNvPicPr>
          <p:nvPr/>
        </p:nvPicPr>
        <p:blipFill>
          <a:blip r:embed="rId9" cstate="print"/>
          <a:srcRect/>
          <a:stretch>
            <a:fillRect/>
          </a:stretch>
        </p:blipFill>
        <p:spPr bwMode="auto">
          <a:xfrm>
            <a:off x="5872163" y="3500438"/>
            <a:ext cx="3271837" cy="2097087"/>
          </a:xfrm>
          <a:prstGeom prst="rect">
            <a:avLst/>
          </a:prstGeom>
          <a:noFill/>
          <a:ln w="9525">
            <a:noFill/>
            <a:miter lim="800000"/>
            <a:headEnd/>
            <a:tailEnd/>
          </a:ln>
        </p:spPr>
      </p:pic>
      <p:sp>
        <p:nvSpPr>
          <p:cNvPr id="11277" name="Прямоугольник 9"/>
          <p:cNvSpPr>
            <a:spLocks noChangeArrowheads="1"/>
          </p:cNvSpPr>
          <p:nvPr/>
        </p:nvSpPr>
        <p:spPr bwMode="auto">
          <a:xfrm>
            <a:off x="5929313" y="5929313"/>
            <a:ext cx="3000375" cy="646112"/>
          </a:xfrm>
          <a:prstGeom prst="rect">
            <a:avLst/>
          </a:prstGeom>
          <a:noFill/>
          <a:ln w="9525">
            <a:noFill/>
            <a:miter lim="800000"/>
            <a:headEnd/>
            <a:tailEnd/>
          </a:ln>
        </p:spPr>
        <p:txBody>
          <a:bodyPr>
            <a:spAutoFit/>
          </a:bodyPr>
          <a:lstStyle/>
          <a:p>
            <a:pPr algn="ctr"/>
            <a:r>
              <a:rPr lang="ru-RU" sz="1200" b="1">
                <a:solidFill>
                  <a:schemeClr val="tx2"/>
                </a:solidFill>
              </a:rPr>
              <a:t>Комплекты электрической аппаратуры, коммутации и защиты </a:t>
            </a:r>
          </a:p>
          <a:p>
            <a:pPr algn="ctr"/>
            <a:r>
              <a:rPr lang="ru-RU" sz="1200" b="1">
                <a:solidFill>
                  <a:schemeClr val="tx2"/>
                </a:solidFill>
              </a:rPr>
              <a:t>5458,3 млн.руб.</a:t>
            </a:r>
            <a:endParaRPr lang="ru-RU" sz="1200">
              <a:solidFill>
                <a:schemeClr val="tx2"/>
              </a:solidFill>
            </a:endParaRPr>
          </a:p>
        </p:txBody>
      </p:sp>
      <p:pic>
        <p:nvPicPr>
          <p:cNvPr id="11278" name="Picture 97" descr="Картинка 53 из 167177"/>
          <p:cNvPicPr>
            <a:picLocks noChangeAspect="1" noChangeArrowheads="1"/>
          </p:cNvPicPr>
          <p:nvPr/>
        </p:nvPicPr>
        <p:blipFill>
          <a:blip r:embed="rId10" cstate="print"/>
          <a:srcRect/>
          <a:stretch>
            <a:fillRect/>
          </a:stretch>
        </p:blipFill>
        <p:spPr bwMode="auto">
          <a:xfrm>
            <a:off x="285750" y="3786188"/>
            <a:ext cx="1143000" cy="612775"/>
          </a:xfrm>
          <a:prstGeom prst="rect">
            <a:avLst/>
          </a:prstGeom>
          <a:noFill/>
          <a:ln w="9525">
            <a:noFill/>
            <a:miter lim="800000"/>
            <a:headEnd/>
            <a:tailEnd/>
          </a:ln>
        </p:spPr>
      </p:pic>
      <p:pic>
        <p:nvPicPr>
          <p:cNvPr id="11279" name="Picture 99" descr="Картинка 43 из 167177"/>
          <p:cNvPicPr>
            <a:picLocks noChangeAspect="1" noChangeArrowheads="1"/>
          </p:cNvPicPr>
          <p:nvPr/>
        </p:nvPicPr>
        <p:blipFill>
          <a:blip r:embed="rId11" cstate="print"/>
          <a:srcRect/>
          <a:stretch>
            <a:fillRect/>
          </a:stretch>
        </p:blipFill>
        <p:spPr bwMode="auto">
          <a:xfrm>
            <a:off x="1500188" y="3643313"/>
            <a:ext cx="1319212" cy="881062"/>
          </a:xfrm>
          <a:prstGeom prst="rect">
            <a:avLst/>
          </a:prstGeom>
          <a:noFill/>
          <a:ln w="9525">
            <a:noFill/>
            <a:miter lim="800000"/>
            <a:headEnd/>
            <a:tailEnd/>
          </a:ln>
        </p:spPr>
      </p:pic>
      <p:pic>
        <p:nvPicPr>
          <p:cNvPr id="11280" name="Picture 101" descr="Картинка 35 из 167177"/>
          <p:cNvPicPr>
            <a:picLocks noChangeAspect="1" noChangeArrowheads="1"/>
          </p:cNvPicPr>
          <p:nvPr/>
        </p:nvPicPr>
        <p:blipFill>
          <a:blip r:embed="rId12" cstate="print"/>
          <a:srcRect/>
          <a:stretch>
            <a:fillRect/>
          </a:stretch>
        </p:blipFill>
        <p:spPr bwMode="auto">
          <a:xfrm>
            <a:off x="2500313" y="4929188"/>
            <a:ext cx="762000" cy="571500"/>
          </a:xfrm>
          <a:prstGeom prst="rect">
            <a:avLst/>
          </a:prstGeom>
          <a:noFill/>
          <a:ln w="9525">
            <a:noFill/>
            <a:miter lim="800000"/>
            <a:headEnd/>
            <a:tailEnd/>
          </a:ln>
        </p:spPr>
      </p:pic>
      <p:sp>
        <p:nvSpPr>
          <p:cNvPr id="11281" name="Прямоугольник 15"/>
          <p:cNvSpPr>
            <a:spLocks noChangeArrowheads="1"/>
          </p:cNvSpPr>
          <p:nvPr/>
        </p:nvSpPr>
        <p:spPr bwMode="auto">
          <a:xfrm>
            <a:off x="0" y="5572125"/>
            <a:ext cx="3857625" cy="646113"/>
          </a:xfrm>
          <a:prstGeom prst="rect">
            <a:avLst/>
          </a:prstGeom>
          <a:noFill/>
          <a:ln w="9525">
            <a:noFill/>
            <a:miter lim="800000"/>
            <a:headEnd/>
            <a:tailEnd/>
          </a:ln>
        </p:spPr>
        <p:txBody>
          <a:bodyPr>
            <a:spAutoFit/>
          </a:bodyPr>
          <a:lstStyle/>
          <a:p>
            <a:pPr algn="ctr"/>
            <a:r>
              <a:rPr lang="ru-RU" sz="1200" b="1">
                <a:solidFill>
                  <a:schemeClr val="tx2"/>
                </a:solidFill>
              </a:rPr>
              <a:t>Приборы, инструменты и аппаратура для контроля, измерения, испытаний </a:t>
            </a:r>
          </a:p>
          <a:p>
            <a:pPr algn="ctr"/>
            <a:r>
              <a:rPr lang="ru-RU" sz="1200" b="1">
                <a:solidFill>
                  <a:schemeClr val="tx2"/>
                </a:solidFill>
              </a:rPr>
              <a:t>5051,5 млн.руб.</a:t>
            </a:r>
            <a:endParaRPr lang="ru-RU" sz="1200">
              <a:solidFill>
                <a:schemeClr val="tx2"/>
              </a:solidFill>
            </a:endParaRPr>
          </a:p>
        </p:txBody>
      </p:sp>
      <p:pic>
        <p:nvPicPr>
          <p:cNvPr id="11282" name="Picture 107" descr="Картинка 3 из 15410"/>
          <p:cNvPicPr>
            <a:picLocks noChangeAspect="1" noChangeArrowheads="1"/>
          </p:cNvPicPr>
          <p:nvPr/>
        </p:nvPicPr>
        <p:blipFill>
          <a:blip r:embed="rId13" cstate="print"/>
          <a:srcRect/>
          <a:stretch>
            <a:fillRect/>
          </a:stretch>
        </p:blipFill>
        <p:spPr bwMode="auto">
          <a:xfrm>
            <a:off x="3214688" y="928688"/>
            <a:ext cx="1643062" cy="1231900"/>
          </a:xfrm>
          <a:prstGeom prst="rect">
            <a:avLst/>
          </a:prstGeom>
          <a:noFill/>
          <a:ln w="9525">
            <a:noFill/>
            <a:miter lim="800000"/>
            <a:headEnd/>
            <a:tailEnd/>
          </a:ln>
        </p:spPr>
      </p:pic>
      <p:pic>
        <p:nvPicPr>
          <p:cNvPr id="11283" name="Picture 109" descr="http://www.dalance.ru/UserFiles/portfolio/013/752/50c7e9e1db.jpg"/>
          <p:cNvPicPr>
            <a:picLocks noChangeAspect="1" noChangeArrowheads="1"/>
          </p:cNvPicPr>
          <p:nvPr/>
        </p:nvPicPr>
        <p:blipFill>
          <a:blip r:embed="rId14" cstate="print"/>
          <a:srcRect/>
          <a:stretch>
            <a:fillRect/>
          </a:stretch>
        </p:blipFill>
        <p:spPr bwMode="auto">
          <a:xfrm>
            <a:off x="4500563" y="1643063"/>
            <a:ext cx="1500187" cy="1052512"/>
          </a:xfrm>
          <a:prstGeom prst="rect">
            <a:avLst/>
          </a:prstGeom>
          <a:noFill/>
          <a:ln w="9525">
            <a:noFill/>
            <a:miter lim="800000"/>
            <a:headEnd/>
            <a:tailEnd/>
          </a:ln>
        </p:spPr>
      </p:pic>
      <p:sp>
        <p:nvSpPr>
          <p:cNvPr id="11284" name="Прямоугольник 18"/>
          <p:cNvSpPr>
            <a:spLocks noChangeArrowheads="1"/>
          </p:cNvSpPr>
          <p:nvPr/>
        </p:nvSpPr>
        <p:spPr bwMode="auto">
          <a:xfrm>
            <a:off x="3000375" y="2571750"/>
            <a:ext cx="3643313" cy="646113"/>
          </a:xfrm>
          <a:prstGeom prst="rect">
            <a:avLst/>
          </a:prstGeom>
          <a:noFill/>
          <a:ln w="9525">
            <a:noFill/>
            <a:miter lim="800000"/>
            <a:headEnd/>
            <a:tailEnd/>
          </a:ln>
        </p:spPr>
        <p:txBody>
          <a:bodyPr>
            <a:spAutoFit/>
          </a:bodyPr>
          <a:lstStyle/>
          <a:p>
            <a:pPr algn="ctr"/>
            <a:r>
              <a:rPr lang="ru-RU" sz="1200" b="1">
                <a:solidFill>
                  <a:schemeClr val="tx2"/>
                </a:solidFill>
              </a:rPr>
              <a:t>Приборы и аппаратура для автоматического регулирования , управления</a:t>
            </a:r>
          </a:p>
          <a:p>
            <a:pPr algn="ctr"/>
            <a:r>
              <a:rPr lang="ru-RU" sz="1200" b="1">
                <a:solidFill>
                  <a:schemeClr val="tx2"/>
                </a:solidFill>
              </a:rPr>
              <a:t>903,5 млн.руб.</a:t>
            </a:r>
            <a:endParaRPr lang="ru-RU" sz="1200">
              <a:solidFill>
                <a:schemeClr val="tx2"/>
              </a:solidFill>
            </a:endParaRPr>
          </a:p>
        </p:txBody>
      </p:sp>
      <p:sp>
        <p:nvSpPr>
          <p:cNvPr id="11285" name="Прямоугольник 20"/>
          <p:cNvSpPr>
            <a:spLocks noChangeArrowheads="1"/>
          </p:cNvSpPr>
          <p:nvPr/>
        </p:nvSpPr>
        <p:spPr bwMode="auto">
          <a:xfrm>
            <a:off x="6572250" y="2357438"/>
            <a:ext cx="2571750" cy="646112"/>
          </a:xfrm>
          <a:prstGeom prst="rect">
            <a:avLst/>
          </a:prstGeom>
          <a:noFill/>
          <a:ln w="9525">
            <a:noFill/>
            <a:miter lim="800000"/>
            <a:headEnd/>
            <a:tailEnd/>
          </a:ln>
        </p:spPr>
        <p:txBody>
          <a:bodyPr>
            <a:spAutoFit/>
          </a:bodyPr>
          <a:lstStyle/>
          <a:p>
            <a:pPr algn="ctr"/>
            <a:r>
              <a:rPr lang="ru-RU" sz="1200" b="1">
                <a:solidFill>
                  <a:schemeClr val="tx2"/>
                </a:solidFill>
              </a:rPr>
              <a:t>Производство изолированных проводов и кабелей</a:t>
            </a:r>
          </a:p>
          <a:p>
            <a:pPr algn="ctr"/>
            <a:r>
              <a:rPr lang="ru-RU" sz="1200" b="1">
                <a:solidFill>
                  <a:schemeClr val="tx2"/>
                </a:solidFill>
              </a:rPr>
              <a:t>1774,2 млн.руб.</a:t>
            </a:r>
            <a:endParaRPr lang="ru-RU" sz="1200">
              <a:solidFill>
                <a:schemeClr val="tx2"/>
              </a:solidFill>
            </a:endParaRPr>
          </a:p>
        </p:txBody>
      </p:sp>
      <p:pic>
        <p:nvPicPr>
          <p:cNvPr id="11286" name="Picture 113" descr="Картинка 12 из 566"/>
          <p:cNvPicPr>
            <a:picLocks noChangeAspect="1" noChangeArrowheads="1"/>
          </p:cNvPicPr>
          <p:nvPr/>
        </p:nvPicPr>
        <p:blipFill>
          <a:blip r:embed="rId15" cstate="print"/>
          <a:srcRect/>
          <a:stretch>
            <a:fillRect/>
          </a:stretch>
        </p:blipFill>
        <p:spPr bwMode="auto">
          <a:xfrm>
            <a:off x="3786188" y="4786313"/>
            <a:ext cx="1644650" cy="1428750"/>
          </a:xfrm>
          <a:prstGeom prst="rect">
            <a:avLst/>
          </a:prstGeom>
          <a:noFill/>
          <a:ln w="9525">
            <a:noFill/>
            <a:miter lim="800000"/>
            <a:headEnd/>
            <a:tailEnd/>
          </a:ln>
        </p:spPr>
      </p:pic>
      <p:sp>
        <p:nvSpPr>
          <p:cNvPr id="11287" name="Прямоугольник 22"/>
          <p:cNvSpPr>
            <a:spLocks noChangeArrowheads="1"/>
          </p:cNvSpPr>
          <p:nvPr/>
        </p:nvSpPr>
        <p:spPr bwMode="auto">
          <a:xfrm>
            <a:off x="3000375" y="6211888"/>
            <a:ext cx="3071813" cy="646112"/>
          </a:xfrm>
          <a:prstGeom prst="rect">
            <a:avLst/>
          </a:prstGeom>
          <a:noFill/>
          <a:ln w="9525">
            <a:noFill/>
            <a:miter lim="800000"/>
            <a:headEnd/>
            <a:tailEnd/>
          </a:ln>
        </p:spPr>
        <p:txBody>
          <a:bodyPr>
            <a:spAutoFit/>
          </a:bodyPr>
          <a:lstStyle/>
          <a:p>
            <a:pPr algn="ctr"/>
            <a:r>
              <a:rPr lang="ru-RU" sz="1200" b="1">
                <a:solidFill>
                  <a:schemeClr val="tx2"/>
                </a:solidFill>
              </a:rPr>
              <a:t>Электро-пусковое и прочее оборудование</a:t>
            </a:r>
          </a:p>
          <a:p>
            <a:pPr algn="ctr"/>
            <a:r>
              <a:rPr lang="ru-RU" sz="1200" b="1">
                <a:solidFill>
                  <a:schemeClr val="tx2"/>
                </a:solidFill>
              </a:rPr>
              <a:t>613,5 млн.руб.</a:t>
            </a:r>
            <a:endParaRPr lang="ru-RU" sz="1200">
              <a:solidFill>
                <a:schemeClr val="tx2"/>
              </a:solidFill>
            </a:endParaRPr>
          </a:p>
        </p:txBody>
      </p:sp>
      <p:pic>
        <p:nvPicPr>
          <p:cNvPr id="11288" name="Picture 115" descr="Картинка 5 из 102592"/>
          <p:cNvPicPr>
            <a:picLocks noChangeAspect="1" noChangeArrowheads="1"/>
          </p:cNvPicPr>
          <p:nvPr/>
        </p:nvPicPr>
        <p:blipFill>
          <a:blip r:embed="rId16" cstate="print"/>
          <a:srcRect/>
          <a:stretch>
            <a:fillRect/>
          </a:stretch>
        </p:blipFill>
        <p:spPr bwMode="auto">
          <a:xfrm>
            <a:off x="5500688" y="4786313"/>
            <a:ext cx="1428750" cy="1014412"/>
          </a:xfrm>
          <a:prstGeom prst="rect">
            <a:avLst/>
          </a:prstGeom>
          <a:noFill/>
          <a:ln w="9525">
            <a:noFill/>
            <a:miter lim="800000"/>
            <a:headEnd/>
            <a:tailEnd/>
          </a:ln>
        </p:spPr>
      </p:pic>
      <p:sp>
        <p:nvSpPr>
          <p:cNvPr id="11289" name="Прямоугольник 24"/>
          <p:cNvSpPr>
            <a:spLocks noChangeArrowheads="1"/>
          </p:cNvSpPr>
          <p:nvPr/>
        </p:nvSpPr>
        <p:spPr bwMode="auto">
          <a:xfrm>
            <a:off x="3214688" y="4143375"/>
            <a:ext cx="2214562" cy="461963"/>
          </a:xfrm>
          <a:prstGeom prst="rect">
            <a:avLst/>
          </a:prstGeom>
          <a:noFill/>
          <a:ln w="9525">
            <a:noFill/>
            <a:miter lim="800000"/>
            <a:headEnd/>
            <a:tailEnd/>
          </a:ln>
        </p:spPr>
        <p:txBody>
          <a:bodyPr>
            <a:spAutoFit/>
          </a:bodyPr>
          <a:lstStyle/>
          <a:p>
            <a:pPr algn="ctr"/>
            <a:r>
              <a:rPr lang="ru-RU" sz="1200" b="1">
                <a:solidFill>
                  <a:schemeClr val="tx2"/>
                </a:solidFill>
              </a:rPr>
              <a:t>Нематериальные активы</a:t>
            </a:r>
          </a:p>
          <a:p>
            <a:pPr algn="ctr"/>
            <a:r>
              <a:rPr lang="ru-RU" sz="1200" b="1">
                <a:solidFill>
                  <a:schemeClr val="tx2"/>
                </a:solidFill>
              </a:rPr>
              <a:t>74,7 млн.руб.</a:t>
            </a:r>
            <a:endParaRPr lang="ru-RU" sz="120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2670</TotalTime>
  <Words>2077</Words>
  <Application>Microsoft Office PowerPoint</Application>
  <PresentationFormat>Экран (4:3)</PresentationFormat>
  <Paragraphs>384</Paragraphs>
  <Slides>20</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Тема Office</vt:lpstr>
      <vt:lpstr>Лист Microsoft Office Excel 97-2003</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ОМ</dc:creator>
  <cp:lastModifiedBy>indust34</cp:lastModifiedBy>
  <cp:revision>264</cp:revision>
  <dcterms:created xsi:type="dcterms:W3CDTF">2011-09-23T06:24:52Z</dcterms:created>
  <dcterms:modified xsi:type="dcterms:W3CDTF">2012-10-11T04:38:24Z</dcterms:modified>
</cp:coreProperties>
</file>